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 ContentType="image/tif"/>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4"/>
  </p:notesMasterIdLst>
  <p:handoutMasterIdLst>
    <p:handoutMasterId r:id="rId25"/>
  </p:handoutMasterIdLst>
  <p:sldIdLst>
    <p:sldId id="256" r:id="rId5"/>
    <p:sldId id="287" r:id="rId6"/>
    <p:sldId id="269" r:id="rId7"/>
    <p:sldId id="258" r:id="rId8"/>
    <p:sldId id="285" r:id="rId9"/>
    <p:sldId id="271" r:id="rId10"/>
    <p:sldId id="274" r:id="rId11"/>
    <p:sldId id="283" r:id="rId12"/>
    <p:sldId id="284" r:id="rId13"/>
    <p:sldId id="272" r:id="rId14"/>
    <p:sldId id="278" r:id="rId15"/>
    <p:sldId id="279" r:id="rId16"/>
    <p:sldId id="281" r:id="rId17"/>
    <p:sldId id="282" r:id="rId18"/>
    <p:sldId id="280" r:id="rId19"/>
    <p:sldId id="266" r:id="rId20"/>
    <p:sldId id="275" r:id="rId21"/>
    <p:sldId id="276" r:id="rId22"/>
    <p:sldId id="26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6832"/>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69" autoAdjust="0"/>
    <p:restoredTop sz="92674" autoAdjust="0"/>
  </p:normalViewPr>
  <p:slideViewPr>
    <p:cSldViewPr snapToGrid="0" showGuides="1">
      <p:cViewPr>
        <p:scale>
          <a:sx n="66" d="100"/>
          <a:sy n="66" d="100"/>
        </p:scale>
        <p:origin x="-846" y="-258"/>
      </p:cViewPr>
      <p:guideLst>
        <p:guide orient="horz" pos="2160"/>
        <p:guide pos="3840"/>
      </p:guideLst>
    </p:cSldViewPr>
  </p:slideViewPr>
  <p:notesTextViewPr>
    <p:cViewPr>
      <p:scale>
        <a:sx n="1" d="1"/>
        <a:sy n="1" d="1"/>
      </p:scale>
      <p:origin x="0" y="0"/>
    </p:cViewPr>
  </p:notesTextViewPr>
  <p:notesViewPr>
    <p:cSldViewPr snapToGrid="0" showGuides="1">
      <p:cViewPr varScale="1">
        <p:scale>
          <a:sx n="92" d="100"/>
          <a:sy n="92" d="100"/>
        </p:scale>
        <p:origin x="3732"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AB8140-CB22-4821-9088-1BFA7D059527}" type="doc">
      <dgm:prSet loTypeId="urn:microsoft.com/office/officeart/2005/8/layout/pyramid4" loCatId="pyramid" qsTypeId="urn:microsoft.com/office/officeart/2005/8/quickstyle/3d5" qsCatId="3D" csTypeId="urn:microsoft.com/office/officeart/2005/8/colors/accent1_2" csCatId="accent1" phldr="1"/>
      <dgm:spPr/>
      <dgm:t>
        <a:bodyPr/>
        <a:lstStyle/>
        <a:p>
          <a:endParaRPr lang="en-US"/>
        </a:p>
      </dgm:t>
    </dgm:pt>
    <dgm:pt modelId="{EB7474B1-C889-44AF-853D-CE7527523F3C}" type="pres">
      <dgm:prSet presAssocID="{2AAB8140-CB22-4821-9088-1BFA7D059527}" presName="compositeShape" presStyleCnt="0">
        <dgm:presLayoutVars>
          <dgm:chMax val="9"/>
          <dgm:dir/>
          <dgm:resizeHandles val="exact"/>
        </dgm:presLayoutVars>
      </dgm:prSet>
      <dgm:spPr/>
      <dgm:t>
        <a:bodyPr/>
        <a:lstStyle/>
        <a:p>
          <a:endParaRPr lang="en-US"/>
        </a:p>
      </dgm:t>
    </dgm:pt>
  </dgm:ptLst>
  <dgm:cxnLst>
    <dgm:cxn modelId="{04608F19-D25C-4791-B590-741C73828570}" type="presOf" srcId="{2AAB8140-CB22-4821-9088-1BFA7D059527}" destId="{EB7474B1-C889-44AF-853D-CE7527523F3C}" srcOrd="0" destOrd="0" presId="urn:microsoft.com/office/officeart/2005/8/layout/pyramid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66CDEE-EB02-451C-9E06-D322318E63F0}" type="doc">
      <dgm:prSet loTypeId="urn:microsoft.com/office/officeart/2005/8/layout/hierarchy3" loCatId="list" qsTypeId="urn:microsoft.com/office/officeart/2005/8/quickstyle/simple1" qsCatId="simple" csTypeId="urn:microsoft.com/office/officeart/2005/8/colors/accent2_5" csCatId="accent2" phldr="1"/>
      <dgm:spPr/>
    </dgm:pt>
    <dgm:pt modelId="{247496CD-63F1-43D1-B13F-D5B2E92270B7}">
      <dgm:prSet phldrT="[Text]" custT="1">
        <dgm:style>
          <a:lnRef idx="3">
            <a:schemeClr val="lt1"/>
          </a:lnRef>
          <a:fillRef idx="1">
            <a:schemeClr val="accent2"/>
          </a:fillRef>
          <a:effectRef idx="1">
            <a:schemeClr val="accent2"/>
          </a:effectRef>
          <a:fontRef idx="minor">
            <a:schemeClr val="lt1"/>
          </a:fontRef>
        </dgm:style>
      </dgm:prSet>
      <dgm:spPr>
        <a:solidFill>
          <a:schemeClr val="accent3">
            <a:lumMod val="75000"/>
          </a:schemeClr>
        </a:solidFill>
      </dgm:spPr>
      <dgm:t>
        <a:bodyPr/>
        <a:lstStyle/>
        <a:p>
          <a:pPr algn="ctr"/>
          <a:r>
            <a:rPr lang="en-US" sz="1800" dirty="0"/>
            <a:t>x4 Pedestrian Thermal Sensors</a:t>
          </a:r>
        </a:p>
      </dgm:t>
    </dgm:pt>
    <dgm:pt modelId="{DB952716-07A1-4C90-9A36-F44249D56F3C}" type="parTrans" cxnId="{66C3D28A-9AEB-4955-B08A-3A99141CA6AC}">
      <dgm:prSet/>
      <dgm:spPr/>
      <dgm:t>
        <a:bodyPr/>
        <a:lstStyle/>
        <a:p>
          <a:endParaRPr lang="en-US"/>
        </a:p>
      </dgm:t>
    </dgm:pt>
    <dgm:pt modelId="{9D949045-AF5E-4C65-B283-D322FE1777F6}" type="sibTrans" cxnId="{66C3D28A-9AEB-4955-B08A-3A99141CA6AC}">
      <dgm:prSet/>
      <dgm:spPr/>
      <dgm:t>
        <a:bodyPr/>
        <a:lstStyle/>
        <a:p>
          <a:endParaRPr lang="en-US"/>
        </a:p>
      </dgm:t>
    </dgm:pt>
    <dgm:pt modelId="{7842CAB7-CB35-410C-95E8-9CE91DA97B9F}">
      <dgm:prSet phldrT="[Text]" custT="1">
        <dgm:style>
          <a:lnRef idx="3">
            <a:schemeClr val="lt1"/>
          </a:lnRef>
          <a:fillRef idx="1">
            <a:schemeClr val="accent2"/>
          </a:fillRef>
          <a:effectRef idx="1">
            <a:schemeClr val="accent2"/>
          </a:effectRef>
          <a:fontRef idx="minor">
            <a:schemeClr val="lt1"/>
          </a:fontRef>
        </dgm:style>
      </dgm:prSet>
      <dgm:spPr>
        <a:solidFill>
          <a:schemeClr val="accent3">
            <a:lumMod val="75000"/>
          </a:schemeClr>
        </a:solidFill>
      </dgm:spPr>
      <dgm:t>
        <a:bodyPr/>
        <a:lstStyle/>
        <a:p>
          <a:pPr algn="ctr"/>
          <a:r>
            <a:rPr lang="en-US" sz="1800" dirty="0"/>
            <a:t>Fiber Optic &amp; Electrical Service Cables</a:t>
          </a:r>
        </a:p>
      </dgm:t>
    </dgm:pt>
    <dgm:pt modelId="{3BD014D2-FBF9-4C79-AB8C-6FB7879AE1F4}" type="sibTrans" cxnId="{A0095E87-ECDC-42AF-A607-013F1A8F52F4}">
      <dgm:prSet/>
      <dgm:spPr/>
      <dgm:t>
        <a:bodyPr/>
        <a:lstStyle/>
        <a:p>
          <a:endParaRPr lang="en-US"/>
        </a:p>
      </dgm:t>
    </dgm:pt>
    <dgm:pt modelId="{637E7054-C8AF-4E0D-A8B5-0A5D15ABEEBF}" type="parTrans" cxnId="{A0095E87-ECDC-42AF-A607-013F1A8F52F4}">
      <dgm:prSet/>
      <dgm:spPr/>
      <dgm:t>
        <a:bodyPr/>
        <a:lstStyle/>
        <a:p>
          <a:endParaRPr lang="en-US"/>
        </a:p>
      </dgm:t>
    </dgm:pt>
    <dgm:pt modelId="{C1CA75EA-E1F2-465B-93CA-38229D0FBF0D}" type="pres">
      <dgm:prSet presAssocID="{DC66CDEE-EB02-451C-9E06-D322318E63F0}" presName="diagram" presStyleCnt="0">
        <dgm:presLayoutVars>
          <dgm:chPref val="1"/>
          <dgm:dir/>
          <dgm:animOne val="branch"/>
          <dgm:animLvl val="lvl"/>
          <dgm:resizeHandles/>
        </dgm:presLayoutVars>
      </dgm:prSet>
      <dgm:spPr/>
    </dgm:pt>
    <dgm:pt modelId="{27B6640A-BF56-496B-B212-F7EAF1D94959}" type="pres">
      <dgm:prSet presAssocID="{247496CD-63F1-43D1-B13F-D5B2E92270B7}" presName="root" presStyleCnt="0"/>
      <dgm:spPr/>
    </dgm:pt>
    <dgm:pt modelId="{CCF01BAB-58C9-46CB-B46E-229D5FDD0B2A}" type="pres">
      <dgm:prSet presAssocID="{247496CD-63F1-43D1-B13F-D5B2E92270B7}" presName="rootComposite" presStyleCnt="0"/>
      <dgm:spPr/>
    </dgm:pt>
    <dgm:pt modelId="{DFD13AA9-7BF0-414A-A5B5-92EB75F5A41B}" type="pres">
      <dgm:prSet presAssocID="{247496CD-63F1-43D1-B13F-D5B2E92270B7}" presName="rootText" presStyleLbl="node1" presStyleIdx="0" presStyleCnt="2" custScaleX="116541" custScaleY="114326"/>
      <dgm:spPr/>
      <dgm:t>
        <a:bodyPr/>
        <a:lstStyle/>
        <a:p>
          <a:endParaRPr lang="en-US"/>
        </a:p>
      </dgm:t>
    </dgm:pt>
    <dgm:pt modelId="{EE74591A-927C-441F-A85C-30A567C2D0A8}" type="pres">
      <dgm:prSet presAssocID="{247496CD-63F1-43D1-B13F-D5B2E92270B7}" presName="rootConnector" presStyleLbl="node1" presStyleIdx="0" presStyleCnt="2"/>
      <dgm:spPr/>
      <dgm:t>
        <a:bodyPr/>
        <a:lstStyle/>
        <a:p>
          <a:endParaRPr lang="en-US"/>
        </a:p>
      </dgm:t>
    </dgm:pt>
    <dgm:pt modelId="{D9CC2555-3DF0-4168-9733-6D6EF875F83C}" type="pres">
      <dgm:prSet presAssocID="{247496CD-63F1-43D1-B13F-D5B2E92270B7}" presName="childShape" presStyleCnt="0"/>
      <dgm:spPr/>
    </dgm:pt>
    <dgm:pt modelId="{B27B1744-ABD2-4C4E-BADC-7CED05053A67}" type="pres">
      <dgm:prSet presAssocID="{7842CAB7-CB35-410C-95E8-9CE91DA97B9F}" presName="root" presStyleCnt="0"/>
      <dgm:spPr/>
    </dgm:pt>
    <dgm:pt modelId="{0061CE47-E010-4FE4-8E25-9067A990F273}" type="pres">
      <dgm:prSet presAssocID="{7842CAB7-CB35-410C-95E8-9CE91DA97B9F}" presName="rootComposite" presStyleCnt="0"/>
      <dgm:spPr/>
    </dgm:pt>
    <dgm:pt modelId="{83ADCA60-6149-4A59-813D-1EE02A936D5F}" type="pres">
      <dgm:prSet presAssocID="{7842CAB7-CB35-410C-95E8-9CE91DA97B9F}" presName="rootText" presStyleLbl="node1" presStyleIdx="1" presStyleCnt="2" custScaleX="116541" custScaleY="114326"/>
      <dgm:spPr/>
      <dgm:t>
        <a:bodyPr/>
        <a:lstStyle/>
        <a:p>
          <a:endParaRPr lang="en-US"/>
        </a:p>
      </dgm:t>
    </dgm:pt>
    <dgm:pt modelId="{698542BE-2C1F-4DC6-B247-3EEA65EFA32B}" type="pres">
      <dgm:prSet presAssocID="{7842CAB7-CB35-410C-95E8-9CE91DA97B9F}" presName="rootConnector" presStyleLbl="node1" presStyleIdx="1" presStyleCnt="2"/>
      <dgm:spPr/>
      <dgm:t>
        <a:bodyPr/>
        <a:lstStyle/>
        <a:p>
          <a:endParaRPr lang="en-US"/>
        </a:p>
      </dgm:t>
    </dgm:pt>
    <dgm:pt modelId="{DCB6F21C-FA30-41F1-9A9C-A43DBB1933F0}" type="pres">
      <dgm:prSet presAssocID="{7842CAB7-CB35-410C-95E8-9CE91DA97B9F}" presName="childShape" presStyleCnt="0"/>
      <dgm:spPr/>
    </dgm:pt>
  </dgm:ptLst>
  <dgm:cxnLst>
    <dgm:cxn modelId="{696B31D8-DF2F-4E6A-BA93-91C1526C19FD}" type="presOf" srcId="{7842CAB7-CB35-410C-95E8-9CE91DA97B9F}" destId="{698542BE-2C1F-4DC6-B247-3EEA65EFA32B}" srcOrd="1" destOrd="0" presId="urn:microsoft.com/office/officeart/2005/8/layout/hierarchy3"/>
    <dgm:cxn modelId="{D935C6FF-015B-4BF6-9BC1-F1B5EC5A28F2}" type="presOf" srcId="{DC66CDEE-EB02-451C-9E06-D322318E63F0}" destId="{C1CA75EA-E1F2-465B-93CA-38229D0FBF0D}" srcOrd="0" destOrd="0" presId="urn:microsoft.com/office/officeart/2005/8/layout/hierarchy3"/>
    <dgm:cxn modelId="{78C5E839-2BCB-4F97-93E2-8DD81BF45EFA}" type="presOf" srcId="{7842CAB7-CB35-410C-95E8-9CE91DA97B9F}" destId="{83ADCA60-6149-4A59-813D-1EE02A936D5F}" srcOrd="0" destOrd="0" presId="urn:microsoft.com/office/officeart/2005/8/layout/hierarchy3"/>
    <dgm:cxn modelId="{DE6C1A01-7DDD-4E27-B195-2813BA5ED471}" type="presOf" srcId="{247496CD-63F1-43D1-B13F-D5B2E92270B7}" destId="{EE74591A-927C-441F-A85C-30A567C2D0A8}" srcOrd="1" destOrd="0" presId="urn:microsoft.com/office/officeart/2005/8/layout/hierarchy3"/>
    <dgm:cxn modelId="{EC040713-002F-4E6B-9B26-1C57D0BAA553}" type="presOf" srcId="{247496CD-63F1-43D1-B13F-D5B2E92270B7}" destId="{DFD13AA9-7BF0-414A-A5B5-92EB75F5A41B}" srcOrd="0" destOrd="0" presId="urn:microsoft.com/office/officeart/2005/8/layout/hierarchy3"/>
    <dgm:cxn modelId="{66C3D28A-9AEB-4955-B08A-3A99141CA6AC}" srcId="{DC66CDEE-EB02-451C-9E06-D322318E63F0}" destId="{247496CD-63F1-43D1-B13F-D5B2E92270B7}" srcOrd="0" destOrd="0" parTransId="{DB952716-07A1-4C90-9A36-F44249D56F3C}" sibTransId="{9D949045-AF5E-4C65-B283-D322FE1777F6}"/>
    <dgm:cxn modelId="{A0095E87-ECDC-42AF-A607-013F1A8F52F4}" srcId="{DC66CDEE-EB02-451C-9E06-D322318E63F0}" destId="{7842CAB7-CB35-410C-95E8-9CE91DA97B9F}" srcOrd="1" destOrd="0" parTransId="{637E7054-C8AF-4E0D-A8B5-0A5D15ABEEBF}" sibTransId="{3BD014D2-FBF9-4C79-AB8C-6FB7879AE1F4}"/>
    <dgm:cxn modelId="{1A9ECEF1-3CD2-4793-9416-1651BBE0D2A0}" type="presParOf" srcId="{C1CA75EA-E1F2-465B-93CA-38229D0FBF0D}" destId="{27B6640A-BF56-496B-B212-F7EAF1D94959}" srcOrd="0" destOrd="0" presId="urn:microsoft.com/office/officeart/2005/8/layout/hierarchy3"/>
    <dgm:cxn modelId="{54FC635E-FC3B-4D75-A126-CC52532FF9B0}" type="presParOf" srcId="{27B6640A-BF56-496B-B212-F7EAF1D94959}" destId="{CCF01BAB-58C9-46CB-B46E-229D5FDD0B2A}" srcOrd="0" destOrd="0" presId="urn:microsoft.com/office/officeart/2005/8/layout/hierarchy3"/>
    <dgm:cxn modelId="{EAF6CE24-207D-4B24-B326-3257D2D7AC07}" type="presParOf" srcId="{CCF01BAB-58C9-46CB-B46E-229D5FDD0B2A}" destId="{DFD13AA9-7BF0-414A-A5B5-92EB75F5A41B}" srcOrd="0" destOrd="0" presId="urn:microsoft.com/office/officeart/2005/8/layout/hierarchy3"/>
    <dgm:cxn modelId="{DB18CE12-0043-422E-B4BB-BA78B6854E8E}" type="presParOf" srcId="{CCF01BAB-58C9-46CB-B46E-229D5FDD0B2A}" destId="{EE74591A-927C-441F-A85C-30A567C2D0A8}" srcOrd="1" destOrd="0" presId="urn:microsoft.com/office/officeart/2005/8/layout/hierarchy3"/>
    <dgm:cxn modelId="{63C0F611-E175-4197-B56C-00BA291EB669}" type="presParOf" srcId="{27B6640A-BF56-496B-B212-F7EAF1D94959}" destId="{D9CC2555-3DF0-4168-9733-6D6EF875F83C}" srcOrd="1" destOrd="0" presId="urn:microsoft.com/office/officeart/2005/8/layout/hierarchy3"/>
    <dgm:cxn modelId="{3B794B72-5D7D-4788-BACD-3047AB75827D}" type="presParOf" srcId="{C1CA75EA-E1F2-465B-93CA-38229D0FBF0D}" destId="{B27B1744-ABD2-4C4E-BADC-7CED05053A67}" srcOrd="1" destOrd="0" presId="urn:microsoft.com/office/officeart/2005/8/layout/hierarchy3"/>
    <dgm:cxn modelId="{132EB10D-ED76-497A-B0D3-00EC8F7E1ACC}" type="presParOf" srcId="{B27B1744-ABD2-4C4E-BADC-7CED05053A67}" destId="{0061CE47-E010-4FE4-8E25-9067A990F273}" srcOrd="0" destOrd="0" presId="urn:microsoft.com/office/officeart/2005/8/layout/hierarchy3"/>
    <dgm:cxn modelId="{1044B0C2-F6E3-48CD-8407-1DA35FBD43E6}" type="presParOf" srcId="{0061CE47-E010-4FE4-8E25-9067A990F273}" destId="{83ADCA60-6149-4A59-813D-1EE02A936D5F}" srcOrd="0" destOrd="0" presId="urn:microsoft.com/office/officeart/2005/8/layout/hierarchy3"/>
    <dgm:cxn modelId="{646E8BBB-8A0C-4D99-BECF-E10DAFB19A84}" type="presParOf" srcId="{0061CE47-E010-4FE4-8E25-9067A990F273}" destId="{698542BE-2C1F-4DC6-B247-3EEA65EFA32B}" srcOrd="1" destOrd="0" presId="urn:microsoft.com/office/officeart/2005/8/layout/hierarchy3"/>
    <dgm:cxn modelId="{E5E4889E-8156-4533-A267-6356C4307C24}" type="presParOf" srcId="{B27B1744-ABD2-4C4E-BADC-7CED05053A67}" destId="{DCB6F21C-FA30-41F1-9A9C-A43DBB1933F0}" srcOrd="1" destOrd="0" presId="urn:microsoft.com/office/officeart/2005/8/layout/hierarchy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C66CDEE-EB02-451C-9E06-D322318E63F0}" type="doc">
      <dgm:prSet loTypeId="urn:microsoft.com/office/officeart/2005/8/layout/hierarchy3" loCatId="list" qsTypeId="urn:microsoft.com/office/officeart/2005/8/quickstyle/simple1" qsCatId="simple" csTypeId="urn:microsoft.com/office/officeart/2005/8/colors/accent2_5" csCatId="accent2" phldr="1"/>
      <dgm:spPr/>
    </dgm:pt>
    <dgm:pt modelId="{247496CD-63F1-43D1-B13F-D5B2E92270B7}">
      <dgm:prSet phldrT="[Text]" custT="1">
        <dgm:style>
          <a:lnRef idx="3">
            <a:schemeClr val="lt1"/>
          </a:lnRef>
          <a:fillRef idx="1">
            <a:schemeClr val="accent2"/>
          </a:fillRef>
          <a:effectRef idx="1">
            <a:schemeClr val="accent2"/>
          </a:effectRef>
          <a:fontRef idx="minor">
            <a:schemeClr val="lt1"/>
          </a:fontRef>
        </dgm:style>
      </dgm:prSet>
      <dgm:spPr>
        <a:solidFill>
          <a:schemeClr val="accent4"/>
        </a:solidFill>
      </dgm:spPr>
      <dgm:t>
        <a:bodyPr/>
        <a:lstStyle/>
        <a:p>
          <a:pPr algn="ctr"/>
          <a:r>
            <a:rPr lang="en-US" sz="1800" dirty="0"/>
            <a:t>x3 Bi-Colored IPM Per Lane</a:t>
          </a:r>
        </a:p>
      </dgm:t>
    </dgm:pt>
    <dgm:pt modelId="{DB952716-07A1-4C90-9A36-F44249D56F3C}" type="parTrans" cxnId="{66C3D28A-9AEB-4955-B08A-3A99141CA6AC}">
      <dgm:prSet/>
      <dgm:spPr/>
      <dgm:t>
        <a:bodyPr/>
        <a:lstStyle/>
        <a:p>
          <a:endParaRPr lang="en-US" sz="1100"/>
        </a:p>
      </dgm:t>
    </dgm:pt>
    <dgm:pt modelId="{9D949045-AF5E-4C65-B283-D322FE1777F6}" type="sibTrans" cxnId="{66C3D28A-9AEB-4955-B08A-3A99141CA6AC}">
      <dgm:prSet/>
      <dgm:spPr/>
      <dgm:t>
        <a:bodyPr/>
        <a:lstStyle/>
        <a:p>
          <a:endParaRPr lang="en-US" sz="1100"/>
        </a:p>
      </dgm:t>
    </dgm:pt>
    <dgm:pt modelId="{7842CAB7-CB35-410C-95E8-9CE91DA97B9F}">
      <dgm:prSet phldrT="[Text]" custT="1">
        <dgm:style>
          <a:lnRef idx="3">
            <a:schemeClr val="lt1"/>
          </a:lnRef>
          <a:fillRef idx="1">
            <a:schemeClr val="accent2"/>
          </a:fillRef>
          <a:effectRef idx="1">
            <a:schemeClr val="accent2"/>
          </a:effectRef>
          <a:fontRef idx="minor">
            <a:schemeClr val="lt1"/>
          </a:fontRef>
        </dgm:style>
      </dgm:prSet>
      <dgm:spPr>
        <a:solidFill>
          <a:schemeClr val="accent4"/>
        </a:solidFill>
      </dgm:spPr>
      <dgm:t>
        <a:bodyPr/>
        <a:lstStyle/>
        <a:p>
          <a:pPr algn="ctr"/>
          <a:r>
            <a:rPr lang="en-US" sz="1800" dirty="0"/>
            <a:t>IPM System Controller</a:t>
          </a:r>
        </a:p>
      </dgm:t>
    </dgm:pt>
    <dgm:pt modelId="{637E7054-C8AF-4E0D-A8B5-0A5D15ABEEBF}" type="parTrans" cxnId="{A0095E87-ECDC-42AF-A607-013F1A8F52F4}">
      <dgm:prSet/>
      <dgm:spPr/>
      <dgm:t>
        <a:bodyPr/>
        <a:lstStyle/>
        <a:p>
          <a:endParaRPr lang="en-US" sz="1100"/>
        </a:p>
      </dgm:t>
    </dgm:pt>
    <dgm:pt modelId="{3BD014D2-FBF9-4C79-AB8C-6FB7879AE1F4}" type="sibTrans" cxnId="{A0095E87-ECDC-42AF-A607-013F1A8F52F4}">
      <dgm:prSet/>
      <dgm:spPr/>
      <dgm:t>
        <a:bodyPr/>
        <a:lstStyle/>
        <a:p>
          <a:endParaRPr lang="en-US" sz="1100"/>
        </a:p>
      </dgm:t>
    </dgm:pt>
    <dgm:pt modelId="{C1CA75EA-E1F2-465B-93CA-38229D0FBF0D}" type="pres">
      <dgm:prSet presAssocID="{DC66CDEE-EB02-451C-9E06-D322318E63F0}" presName="diagram" presStyleCnt="0">
        <dgm:presLayoutVars>
          <dgm:chPref val="1"/>
          <dgm:dir/>
          <dgm:animOne val="branch"/>
          <dgm:animLvl val="lvl"/>
          <dgm:resizeHandles/>
        </dgm:presLayoutVars>
      </dgm:prSet>
      <dgm:spPr/>
    </dgm:pt>
    <dgm:pt modelId="{27B6640A-BF56-496B-B212-F7EAF1D94959}" type="pres">
      <dgm:prSet presAssocID="{247496CD-63F1-43D1-B13F-D5B2E92270B7}" presName="root" presStyleCnt="0"/>
      <dgm:spPr/>
    </dgm:pt>
    <dgm:pt modelId="{CCF01BAB-58C9-46CB-B46E-229D5FDD0B2A}" type="pres">
      <dgm:prSet presAssocID="{247496CD-63F1-43D1-B13F-D5B2E92270B7}" presName="rootComposite" presStyleCnt="0"/>
      <dgm:spPr/>
    </dgm:pt>
    <dgm:pt modelId="{DFD13AA9-7BF0-414A-A5B5-92EB75F5A41B}" type="pres">
      <dgm:prSet presAssocID="{247496CD-63F1-43D1-B13F-D5B2E92270B7}" presName="rootText" presStyleLbl="node1" presStyleIdx="0" presStyleCnt="2" custScaleX="186955" custScaleY="185549"/>
      <dgm:spPr/>
      <dgm:t>
        <a:bodyPr/>
        <a:lstStyle/>
        <a:p>
          <a:endParaRPr lang="en-US"/>
        </a:p>
      </dgm:t>
    </dgm:pt>
    <dgm:pt modelId="{EE74591A-927C-441F-A85C-30A567C2D0A8}" type="pres">
      <dgm:prSet presAssocID="{247496CD-63F1-43D1-B13F-D5B2E92270B7}" presName="rootConnector" presStyleLbl="node1" presStyleIdx="0" presStyleCnt="2"/>
      <dgm:spPr/>
      <dgm:t>
        <a:bodyPr/>
        <a:lstStyle/>
        <a:p>
          <a:endParaRPr lang="en-US"/>
        </a:p>
      </dgm:t>
    </dgm:pt>
    <dgm:pt modelId="{D9CC2555-3DF0-4168-9733-6D6EF875F83C}" type="pres">
      <dgm:prSet presAssocID="{247496CD-63F1-43D1-B13F-D5B2E92270B7}" presName="childShape" presStyleCnt="0"/>
      <dgm:spPr/>
    </dgm:pt>
    <dgm:pt modelId="{B27B1744-ABD2-4C4E-BADC-7CED05053A67}" type="pres">
      <dgm:prSet presAssocID="{7842CAB7-CB35-410C-95E8-9CE91DA97B9F}" presName="root" presStyleCnt="0"/>
      <dgm:spPr/>
    </dgm:pt>
    <dgm:pt modelId="{0061CE47-E010-4FE4-8E25-9067A990F273}" type="pres">
      <dgm:prSet presAssocID="{7842CAB7-CB35-410C-95E8-9CE91DA97B9F}" presName="rootComposite" presStyleCnt="0"/>
      <dgm:spPr/>
    </dgm:pt>
    <dgm:pt modelId="{83ADCA60-6149-4A59-813D-1EE02A936D5F}" type="pres">
      <dgm:prSet presAssocID="{7842CAB7-CB35-410C-95E8-9CE91DA97B9F}" presName="rootText" presStyleLbl="node1" presStyleIdx="1" presStyleCnt="2" custScaleX="186955" custScaleY="185549"/>
      <dgm:spPr/>
      <dgm:t>
        <a:bodyPr/>
        <a:lstStyle/>
        <a:p>
          <a:endParaRPr lang="en-US"/>
        </a:p>
      </dgm:t>
    </dgm:pt>
    <dgm:pt modelId="{698542BE-2C1F-4DC6-B247-3EEA65EFA32B}" type="pres">
      <dgm:prSet presAssocID="{7842CAB7-CB35-410C-95E8-9CE91DA97B9F}" presName="rootConnector" presStyleLbl="node1" presStyleIdx="1" presStyleCnt="2"/>
      <dgm:spPr/>
      <dgm:t>
        <a:bodyPr/>
        <a:lstStyle/>
        <a:p>
          <a:endParaRPr lang="en-US"/>
        </a:p>
      </dgm:t>
    </dgm:pt>
    <dgm:pt modelId="{DCB6F21C-FA30-41F1-9A9C-A43DBB1933F0}" type="pres">
      <dgm:prSet presAssocID="{7842CAB7-CB35-410C-95E8-9CE91DA97B9F}" presName="childShape" presStyleCnt="0"/>
      <dgm:spPr/>
    </dgm:pt>
  </dgm:ptLst>
  <dgm:cxnLst>
    <dgm:cxn modelId="{66C3D28A-9AEB-4955-B08A-3A99141CA6AC}" srcId="{DC66CDEE-EB02-451C-9E06-D322318E63F0}" destId="{247496CD-63F1-43D1-B13F-D5B2E92270B7}" srcOrd="0" destOrd="0" parTransId="{DB952716-07A1-4C90-9A36-F44249D56F3C}" sibTransId="{9D949045-AF5E-4C65-B283-D322FE1777F6}"/>
    <dgm:cxn modelId="{5906D2EC-E3A3-4775-BA00-9F95AFF248B8}" type="presOf" srcId="{247496CD-63F1-43D1-B13F-D5B2E92270B7}" destId="{EE74591A-927C-441F-A85C-30A567C2D0A8}" srcOrd="1" destOrd="0" presId="urn:microsoft.com/office/officeart/2005/8/layout/hierarchy3"/>
    <dgm:cxn modelId="{A0095E87-ECDC-42AF-A607-013F1A8F52F4}" srcId="{DC66CDEE-EB02-451C-9E06-D322318E63F0}" destId="{7842CAB7-CB35-410C-95E8-9CE91DA97B9F}" srcOrd="1" destOrd="0" parTransId="{637E7054-C8AF-4E0D-A8B5-0A5D15ABEEBF}" sibTransId="{3BD014D2-FBF9-4C79-AB8C-6FB7879AE1F4}"/>
    <dgm:cxn modelId="{C3F3A916-51FE-483A-8A68-98B3D6AEA169}" type="presOf" srcId="{7842CAB7-CB35-410C-95E8-9CE91DA97B9F}" destId="{83ADCA60-6149-4A59-813D-1EE02A936D5F}" srcOrd="0" destOrd="0" presId="urn:microsoft.com/office/officeart/2005/8/layout/hierarchy3"/>
    <dgm:cxn modelId="{E72A2C13-8FF6-47A5-8A7E-0929B62764A1}" type="presOf" srcId="{DC66CDEE-EB02-451C-9E06-D322318E63F0}" destId="{C1CA75EA-E1F2-465B-93CA-38229D0FBF0D}" srcOrd="0" destOrd="0" presId="urn:microsoft.com/office/officeart/2005/8/layout/hierarchy3"/>
    <dgm:cxn modelId="{C41E6558-0782-43FD-A7D1-C542951BC7AE}" type="presOf" srcId="{247496CD-63F1-43D1-B13F-D5B2E92270B7}" destId="{DFD13AA9-7BF0-414A-A5B5-92EB75F5A41B}" srcOrd="0" destOrd="0" presId="urn:microsoft.com/office/officeart/2005/8/layout/hierarchy3"/>
    <dgm:cxn modelId="{AA4E28EF-731E-4FC5-953D-7349D90F0FBB}" type="presOf" srcId="{7842CAB7-CB35-410C-95E8-9CE91DA97B9F}" destId="{698542BE-2C1F-4DC6-B247-3EEA65EFA32B}" srcOrd="1" destOrd="0" presId="urn:microsoft.com/office/officeart/2005/8/layout/hierarchy3"/>
    <dgm:cxn modelId="{455D9AEC-712F-49E7-9F5C-3735D32808A1}" type="presParOf" srcId="{C1CA75EA-E1F2-465B-93CA-38229D0FBF0D}" destId="{27B6640A-BF56-496B-B212-F7EAF1D94959}" srcOrd="0" destOrd="0" presId="urn:microsoft.com/office/officeart/2005/8/layout/hierarchy3"/>
    <dgm:cxn modelId="{805351B2-7729-48F1-8FC4-0A753D671A19}" type="presParOf" srcId="{27B6640A-BF56-496B-B212-F7EAF1D94959}" destId="{CCF01BAB-58C9-46CB-B46E-229D5FDD0B2A}" srcOrd="0" destOrd="0" presId="urn:microsoft.com/office/officeart/2005/8/layout/hierarchy3"/>
    <dgm:cxn modelId="{ECBC9415-E337-402D-87F2-333760AD95B9}" type="presParOf" srcId="{CCF01BAB-58C9-46CB-B46E-229D5FDD0B2A}" destId="{DFD13AA9-7BF0-414A-A5B5-92EB75F5A41B}" srcOrd="0" destOrd="0" presId="urn:microsoft.com/office/officeart/2005/8/layout/hierarchy3"/>
    <dgm:cxn modelId="{60DD275C-6B3D-4F09-9B44-9704F50F80CD}" type="presParOf" srcId="{CCF01BAB-58C9-46CB-B46E-229D5FDD0B2A}" destId="{EE74591A-927C-441F-A85C-30A567C2D0A8}" srcOrd="1" destOrd="0" presId="urn:microsoft.com/office/officeart/2005/8/layout/hierarchy3"/>
    <dgm:cxn modelId="{BD5B9796-F0C2-4788-8CA1-E239B6BCA095}" type="presParOf" srcId="{27B6640A-BF56-496B-B212-F7EAF1D94959}" destId="{D9CC2555-3DF0-4168-9733-6D6EF875F83C}" srcOrd="1" destOrd="0" presId="urn:microsoft.com/office/officeart/2005/8/layout/hierarchy3"/>
    <dgm:cxn modelId="{848C0818-A372-4322-A452-9496EBF110BD}" type="presParOf" srcId="{C1CA75EA-E1F2-465B-93CA-38229D0FBF0D}" destId="{B27B1744-ABD2-4C4E-BADC-7CED05053A67}" srcOrd="1" destOrd="0" presId="urn:microsoft.com/office/officeart/2005/8/layout/hierarchy3"/>
    <dgm:cxn modelId="{97C31B0C-EDBF-4EB5-BBFC-F97D544A41E5}" type="presParOf" srcId="{B27B1744-ABD2-4C4E-BADC-7CED05053A67}" destId="{0061CE47-E010-4FE4-8E25-9067A990F273}" srcOrd="0" destOrd="0" presId="urn:microsoft.com/office/officeart/2005/8/layout/hierarchy3"/>
    <dgm:cxn modelId="{B33ABBC4-550D-42A3-A487-1BB6BCF6D5C6}" type="presParOf" srcId="{0061CE47-E010-4FE4-8E25-9067A990F273}" destId="{83ADCA60-6149-4A59-813D-1EE02A936D5F}" srcOrd="0" destOrd="0" presId="urn:microsoft.com/office/officeart/2005/8/layout/hierarchy3"/>
    <dgm:cxn modelId="{A2F48991-9A18-406B-BAEF-98043A700290}" type="presParOf" srcId="{0061CE47-E010-4FE4-8E25-9067A990F273}" destId="{698542BE-2C1F-4DC6-B247-3EEA65EFA32B}" srcOrd="1" destOrd="0" presId="urn:microsoft.com/office/officeart/2005/8/layout/hierarchy3"/>
    <dgm:cxn modelId="{57BFB053-B8B6-4E25-ADC8-BA9687A9B2FA}" type="presParOf" srcId="{B27B1744-ABD2-4C4E-BADC-7CED05053A67}" destId="{DCB6F21C-FA30-41F1-9A9C-A43DBB1933F0}" srcOrd="1" destOrd="0" presId="urn:microsoft.com/office/officeart/2005/8/layout/hierarchy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AAB8140-CB22-4821-9088-1BFA7D059527}" type="doc">
      <dgm:prSet loTypeId="urn:microsoft.com/office/officeart/2005/8/layout/pyramid4" loCatId="pyramid" qsTypeId="urn:microsoft.com/office/officeart/2005/8/quickstyle/3d5" qsCatId="3D" csTypeId="urn:microsoft.com/office/officeart/2005/8/colors/accent1_2" csCatId="accent1" phldr="1"/>
      <dgm:spPr/>
      <dgm:t>
        <a:bodyPr/>
        <a:lstStyle/>
        <a:p>
          <a:endParaRPr lang="en-US"/>
        </a:p>
      </dgm:t>
    </dgm:pt>
    <dgm:pt modelId="{EB7474B1-C889-44AF-853D-CE7527523F3C}" type="pres">
      <dgm:prSet presAssocID="{2AAB8140-CB22-4821-9088-1BFA7D059527}" presName="compositeShape" presStyleCnt="0">
        <dgm:presLayoutVars>
          <dgm:chMax val="9"/>
          <dgm:dir/>
          <dgm:resizeHandles val="exact"/>
        </dgm:presLayoutVars>
      </dgm:prSet>
      <dgm:spPr/>
      <dgm:t>
        <a:bodyPr/>
        <a:lstStyle/>
        <a:p>
          <a:endParaRPr lang="en-US"/>
        </a:p>
      </dgm:t>
    </dgm:pt>
  </dgm:ptLst>
  <dgm:cxnLst>
    <dgm:cxn modelId="{8CA518EE-7D00-430C-B53C-15DD84FBBB05}" type="presOf" srcId="{2AAB8140-CB22-4821-9088-1BFA7D059527}" destId="{EB7474B1-C889-44AF-853D-CE7527523F3C}" srcOrd="0" destOrd="0" presId="urn:microsoft.com/office/officeart/2005/8/layout/pyramid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C66CDEE-EB02-451C-9E06-D322318E63F0}" type="doc">
      <dgm:prSet loTypeId="urn:microsoft.com/office/officeart/2005/8/layout/hierarchy3" loCatId="list" qsTypeId="urn:microsoft.com/office/officeart/2005/8/quickstyle/simple1" qsCatId="simple" csTypeId="urn:microsoft.com/office/officeart/2005/8/colors/accent2_5" csCatId="accent2" phldr="1"/>
      <dgm:spPr/>
    </dgm:pt>
    <dgm:pt modelId="{247496CD-63F1-43D1-B13F-D5B2E92270B7}">
      <dgm:prSet phldrT="[Text]" custT="1">
        <dgm:style>
          <a:lnRef idx="3">
            <a:schemeClr val="lt1"/>
          </a:lnRef>
          <a:fillRef idx="1">
            <a:schemeClr val="accent2"/>
          </a:fillRef>
          <a:effectRef idx="1">
            <a:schemeClr val="accent2"/>
          </a:effectRef>
          <a:fontRef idx="minor">
            <a:schemeClr val="lt1"/>
          </a:fontRef>
        </dgm:style>
      </dgm:prSet>
      <dgm:spPr>
        <a:solidFill>
          <a:schemeClr val="accent4"/>
        </a:solidFill>
      </dgm:spPr>
      <dgm:t>
        <a:bodyPr/>
        <a:lstStyle/>
        <a:p>
          <a:pPr algn="ctr"/>
          <a:r>
            <a:rPr lang="en-US" sz="1800" dirty="0"/>
            <a:t>In-Pavement</a:t>
          </a:r>
          <a:r>
            <a:rPr lang="en-US" sz="1800" baseline="0" dirty="0"/>
            <a:t> Marker Installation</a:t>
          </a:r>
          <a:endParaRPr lang="en-US" sz="1800" dirty="0"/>
        </a:p>
      </dgm:t>
    </dgm:pt>
    <dgm:pt modelId="{9D949045-AF5E-4C65-B283-D322FE1777F6}" type="sibTrans" cxnId="{66C3D28A-9AEB-4955-B08A-3A99141CA6AC}">
      <dgm:prSet/>
      <dgm:spPr/>
      <dgm:t>
        <a:bodyPr/>
        <a:lstStyle/>
        <a:p>
          <a:endParaRPr lang="en-US"/>
        </a:p>
      </dgm:t>
    </dgm:pt>
    <dgm:pt modelId="{DB952716-07A1-4C90-9A36-F44249D56F3C}" type="parTrans" cxnId="{66C3D28A-9AEB-4955-B08A-3A99141CA6AC}">
      <dgm:prSet/>
      <dgm:spPr/>
      <dgm:t>
        <a:bodyPr/>
        <a:lstStyle/>
        <a:p>
          <a:endParaRPr lang="en-US"/>
        </a:p>
      </dgm:t>
    </dgm:pt>
    <dgm:pt modelId="{C1CA75EA-E1F2-465B-93CA-38229D0FBF0D}" type="pres">
      <dgm:prSet presAssocID="{DC66CDEE-EB02-451C-9E06-D322318E63F0}" presName="diagram" presStyleCnt="0">
        <dgm:presLayoutVars>
          <dgm:chPref val="1"/>
          <dgm:dir/>
          <dgm:animOne val="branch"/>
          <dgm:animLvl val="lvl"/>
          <dgm:resizeHandles/>
        </dgm:presLayoutVars>
      </dgm:prSet>
      <dgm:spPr/>
    </dgm:pt>
    <dgm:pt modelId="{27B6640A-BF56-496B-B212-F7EAF1D94959}" type="pres">
      <dgm:prSet presAssocID="{247496CD-63F1-43D1-B13F-D5B2E92270B7}" presName="root" presStyleCnt="0"/>
      <dgm:spPr/>
    </dgm:pt>
    <dgm:pt modelId="{CCF01BAB-58C9-46CB-B46E-229D5FDD0B2A}" type="pres">
      <dgm:prSet presAssocID="{247496CD-63F1-43D1-B13F-D5B2E92270B7}" presName="rootComposite" presStyleCnt="0"/>
      <dgm:spPr/>
    </dgm:pt>
    <dgm:pt modelId="{DFD13AA9-7BF0-414A-A5B5-92EB75F5A41B}" type="pres">
      <dgm:prSet presAssocID="{247496CD-63F1-43D1-B13F-D5B2E92270B7}" presName="rootText" presStyleLbl="node1" presStyleIdx="0" presStyleCnt="1" custScaleX="96965" custScaleY="96965" custLinFactNeighborX="6412" custLinFactNeighborY="-24242"/>
      <dgm:spPr/>
      <dgm:t>
        <a:bodyPr/>
        <a:lstStyle/>
        <a:p>
          <a:endParaRPr lang="en-US"/>
        </a:p>
      </dgm:t>
    </dgm:pt>
    <dgm:pt modelId="{EE74591A-927C-441F-A85C-30A567C2D0A8}" type="pres">
      <dgm:prSet presAssocID="{247496CD-63F1-43D1-B13F-D5B2E92270B7}" presName="rootConnector" presStyleLbl="node1" presStyleIdx="0" presStyleCnt="1"/>
      <dgm:spPr/>
      <dgm:t>
        <a:bodyPr/>
        <a:lstStyle/>
        <a:p>
          <a:endParaRPr lang="en-US"/>
        </a:p>
      </dgm:t>
    </dgm:pt>
    <dgm:pt modelId="{D9CC2555-3DF0-4168-9733-6D6EF875F83C}" type="pres">
      <dgm:prSet presAssocID="{247496CD-63F1-43D1-B13F-D5B2E92270B7}" presName="childShape" presStyleCnt="0"/>
      <dgm:spPr/>
    </dgm:pt>
  </dgm:ptLst>
  <dgm:cxnLst>
    <dgm:cxn modelId="{66C3D28A-9AEB-4955-B08A-3A99141CA6AC}" srcId="{DC66CDEE-EB02-451C-9E06-D322318E63F0}" destId="{247496CD-63F1-43D1-B13F-D5B2E92270B7}" srcOrd="0" destOrd="0" parTransId="{DB952716-07A1-4C90-9A36-F44249D56F3C}" sibTransId="{9D949045-AF5E-4C65-B283-D322FE1777F6}"/>
    <dgm:cxn modelId="{C835DC04-2AD3-462A-BEFF-1314C9CDDD53}" type="presOf" srcId="{247496CD-63F1-43D1-B13F-D5B2E92270B7}" destId="{EE74591A-927C-441F-A85C-30A567C2D0A8}" srcOrd="1" destOrd="0" presId="urn:microsoft.com/office/officeart/2005/8/layout/hierarchy3"/>
    <dgm:cxn modelId="{C6E25BD8-E611-4CC1-8923-28A06DB74273}" type="presOf" srcId="{247496CD-63F1-43D1-B13F-D5B2E92270B7}" destId="{DFD13AA9-7BF0-414A-A5B5-92EB75F5A41B}" srcOrd="0" destOrd="0" presId="urn:microsoft.com/office/officeart/2005/8/layout/hierarchy3"/>
    <dgm:cxn modelId="{BD41CCC8-334E-4556-8B60-C5532380688D}" type="presOf" srcId="{DC66CDEE-EB02-451C-9E06-D322318E63F0}" destId="{C1CA75EA-E1F2-465B-93CA-38229D0FBF0D}" srcOrd="0" destOrd="0" presId="urn:microsoft.com/office/officeart/2005/8/layout/hierarchy3"/>
    <dgm:cxn modelId="{CE7201EC-9072-4957-896B-3F0ADDF398B1}" type="presParOf" srcId="{C1CA75EA-E1F2-465B-93CA-38229D0FBF0D}" destId="{27B6640A-BF56-496B-B212-F7EAF1D94959}" srcOrd="0" destOrd="0" presId="urn:microsoft.com/office/officeart/2005/8/layout/hierarchy3"/>
    <dgm:cxn modelId="{18F88683-1887-4365-806A-CD2DADE93C9E}" type="presParOf" srcId="{27B6640A-BF56-496B-B212-F7EAF1D94959}" destId="{CCF01BAB-58C9-46CB-B46E-229D5FDD0B2A}" srcOrd="0" destOrd="0" presId="urn:microsoft.com/office/officeart/2005/8/layout/hierarchy3"/>
    <dgm:cxn modelId="{5B1C9B7E-75D5-4655-82DD-4D96BBD6C1B1}" type="presParOf" srcId="{CCF01BAB-58C9-46CB-B46E-229D5FDD0B2A}" destId="{DFD13AA9-7BF0-414A-A5B5-92EB75F5A41B}" srcOrd="0" destOrd="0" presId="urn:microsoft.com/office/officeart/2005/8/layout/hierarchy3"/>
    <dgm:cxn modelId="{85769DCC-4094-4712-BB48-8C63FA57D8DF}" type="presParOf" srcId="{CCF01BAB-58C9-46CB-B46E-229D5FDD0B2A}" destId="{EE74591A-927C-441F-A85C-30A567C2D0A8}" srcOrd="1" destOrd="0" presId="urn:microsoft.com/office/officeart/2005/8/layout/hierarchy3"/>
    <dgm:cxn modelId="{A048BC0A-C315-49FD-8253-F6B9E9B27B1C}" type="presParOf" srcId="{27B6640A-BF56-496B-B212-F7EAF1D94959}" destId="{D9CC2555-3DF0-4168-9733-6D6EF875F83C}" srcOrd="1" destOrd="0" presId="urn:microsoft.com/office/officeart/2005/8/layout/hierarchy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AAB8140-CB22-4821-9088-1BFA7D059527}" type="doc">
      <dgm:prSet loTypeId="urn:microsoft.com/office/officeart/2005/8/layout/pyramid4" loCatId="pyramid" qsTypeId="urn:microsoft.com/office/officeart/2005/8/quickstyle/3d5" qsCatId="3D" csTypeId="urn:microsoft.com/office/officeart/2005/8/colors/accent1_2" csCatId="accent1" phldr="1"/>
      <dgm:spPr/>
      <dgm:t>
        <a:bodyPr/>
        <a:lstStyle/>
        <a:p>
          <a:endParaRPr lang="en-US"/>
        </a:p>
      </dgm:t>
    </dgm:pt>
    <dgm:pt modelId="{EB7474B1-C889-44AF-853D-CE7527523F3C}" type="pres">
      <dgm:prSet presAssocID="{2AAB8140-CB22-4821-9088-1BFA7D059527}" presName="compositeShape" presStyleCnt="0">
        <dgm:presLayoutVars>
          <dgm:chMax val="9"/>
          <dgm:dir/>
          <dgm:resizeHandles val="exact"/>
        </dgm:presLayoutVars>
      </dgm:prSet>
      <dgm:spPr/>
      <dgm:t>
        <a:bodyPr/>
        <a:lstStyle/>
        <a:p>
          <a:endParaRPr lang="en-US"/>
        </a:p>
      </dgm:t>
    </dgm:pt>
  </dgm:ptLst>
  <dgm:cxnLst>
    <dgm:cxn modelId="{A273F176-D2C2-48F4-A89D-6EFABE1F15CA}" type="presOf" srcId="{2AAB8140-CB22-4821-9088-1BFA7D059527}" destId="{EB7474B1-C889-44AF-853D-CE7527523F3C}" srcOrd="0" destOrd="0" presId="urn:microsoft.com/office/officeart/2005/8/layout/pyramid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C66CDEE-EB02-451C-9E06-D322318E63F0}" type="doc">
      <dgm:prSet loTypeId="urn:microsoft.com/office/officeart/2005/8/layout/hierarchy3" loCatId="list" qsTypeId="urn:microsoft.com/office/officeart/2005/8/quickstyle/simple1" qsCatId="simple" csTypeId="urn:microsoft.com/office/officeart/2005/8/colors/accent2_5" csCatId="accent2" phldr="1"/>
      <dgm:spPr/>
    </dgm:pt>
    <dgm:pt modelId="{247496CD-63F1-43D1-B13F-D5B2E92270B7}">
      <dgm:prSet phldrT="[Text]" custT="1">
        <dgm:style>
          <a:lnRef idx="3">
            <a:schemeClr val="lt1"/>
          </a:lnRef>
          <a:fillRef idx="1">
            <a:schemeClr val="accent2"/>
          </a:fillRef>
          <a:effectRef idx="1">
            <a:schemeClr val="accent2"/>
          </a:effectRef>
          <a:fontRef idx="minor">
            <a:schemeClr val="lt1"/>
          </a:fontRef>
        </dgm:style>
      </dgm:prSet>
      <dgm:spPr>
        <a:solidFill>
          <a:schemeClr val="accent4"/>
        </a:solidFill>
      </dgm:spPr>
      <dgm:t>
        <a:bodyPr/>
        <a:lstStyle/>
        <a:p>
          <a:pPr algn="ctr"/>
          <a:r>
            <a:rPr lang="en-US" sz="1800" dirty="0"/>
            <a:t>Road User Cost</a:t>
          </a:r>
        </a:p>
      </dgm:t>
    </dgm:pt>
    <dgm:pt modelId="{9D949045-AF5E-4C65-B283-D322FE1777F6}" type="sibTrans" cxnId="{66C3D28A-9AEB-4955-B08A-3A99141CA6AC}">
      <dgm:prSet/>
      <dgm:spPr/>
      <dgm:t>
        <a:bodyPr/>
        <a:lstStyle/>
        <a:p>
          <a:endParaRPr lang="en-US"/>
        </a:p>
      </dgm:t>
    </dgm:pt>
    <dgm:pt modelId="{DB952716-07A1-4C90-9A36-F44249D56F3C}" type="parTrans" cxnId="{66C3D28A-9AEB-4955-B08A-3A99141CA6AC}">
      <dgm:prSet/>
      <dgm:spPr/>
      <dgm:t>
        <a:bodyPr/>
        <a:lstStyle/>
        <a:p>
          <a:endParaRPr lang="en-US"/>
        </a:p>
      </dgm:t>
    </dgm:pt>
    <dgm:pt modelId="{65F33264-6DDD-45C5-B755-F0368E54B88A}">
      <dgm:prSet phldrT="[Text]" custT="1">
        <dgm:style>
          <a:lnRef idx="3">
            <a:schemeClr val="lt1"/>
          </a:lnRef>
          <a:fillRef idx="1">
            <a:schemeClr val="accent2"/>
          </a:fillRef>
          <a:effectRef idx="1">
            <a:schemeClr val="accent2"/>
          </a:effectRef>
          <a:fontRef idx="minor">
            <a:schemeClr val="lt1"/>
          </a:fontRef>
        </dgm:style>
      </dgm:prSet>
      <dgm:spPr>
        <a:solidFill>
          <a:schemeClr val="accent4"/>
        </a:solidFill>
      </dgm:spPr>
      <dgm:t>
        <a:bodyPr/>
        <a:lstStyle/>
        <a:p>
          <a:pPr algn="ctr"/>
          <a:r>
            <a:rPr lang="en-US" sz="1800" dirty="0"/>
            <a:t>Maintenance of Traffic</a:t>
          </a:r>
        </a:p>
      </dgm:t>
    </dgm:pt>
    <dgm:pt modelId="{CFCC054B-C541-4301-9247-9876AA8CD05B}" type="parTrans" cxnId="{CA6A9E1C-C0BF-4CFB-81A7-3C3D383EDDC1}">
      <dgm:prSet/>
      <dgm:spPr/>
      <dgm:t>
        <a:bodyPr/>
        <a:lstStyle/>
        <a:p>
          <a:endParaRPr lang="en-US"/>
        </a:p>
      </dgm:t>
    </dgm:pt>
    <dgm:pt modelId="{F9840C15-DEB9-4BD9-A0E1-B48068A84C61}" type="sibTrans" cxnId="{CA6A9E1C-C0BF-4CFB-81A7-3C3D383EDDC1}">
      <dgm:prSet/>
      <dgm:spPr/>
      <dgm:t>
        <a:bodyPr/>
        <a:lstStyle/>
        <a:p>
          <a:endParaRPr lang="en-US"/>
        </a:p>
      </dgm:t>
    </dgm:pt>
    <dgm:pt modelId="{C1CA75EA-E1F2-465B-93CA-38229D0FBF0D}" type="pres">
      <dgm:prSet presAssocID="{DC66CDEE-EB02-451C-9E06-D322318E63F0}" presName="diagram" presStyleCnt="0">
        <dgm:presLayoutVars>
          <dgm:chPref val="1"/>
          <dgm:dir/>
          <dgm:animOne val="branch"/>
          <dgm:animLvl val="lvl"/>
          <dgm:resizeHandles/>
        </dgm:presLayoutVars>
      </dgm:prSet>
      <dgm:spPr/>
    </dgm:pt>
    <dgm:pt modelId="{27B6640A-BF56-496B-B212-F7EAF1D94959}" type="pres">
      <dgm:prSet presAssocID="{247496CD-63F1-43D1-B13F-D5B2E92270B7}" presName="root" presStyleCnt="0"/>
      <dgm:spPr/>
    </dgm:pt>
    <dgm:pt modelId="{CCF01BAB-58C9-46CB-B46E-229D5FDD0B2A}" type="pres">
      <dgm:prSet presAssocID="{247496CD-63F1-43D1-B13F-D5B2E92270B7}" presName="rootComposite" presStyleCnt="0"/>
      <dgm:spPr/>
    </dgm:pt>
    <dgm:pt modelId="{DFD13AA9-7BF0-414A-A5B5-92EB75F5A41B}" type="pres">
      <dgm:prSet presAssocID="{247496CD-63F1-43D1-B13F-D5B2E92270B7}" presName="rootText" presStyleLbl="node1" presStyleIdx="0" presStyleCnt="2" custScaleX="232214" custScaleY="232214" custLinFactNeighborX="4265" custLinFactNeighborY="-2830"/>
      <dgm:spPr/>
      <dgm:t>
        <a:bodyPr/>
        <a:lstStyle/>
        <a:p>
          <a:endParaRPr lang="en-US"/>
        </a:p>
      </dgm:t>
    </dgm:pt>
    <dgm:pt modelId="{EE74591A-927C-441F-A85C-30A567C2D0A8}" type="pres">
      <dgm:prSet presAssocID="{247496CD-63F1-43D1-B13F-D5B2E92270B7}" presName="rootConnector" presStyleLbl="node1" presStyleIdx="0" presStyleCnt="2"/>
      <dgm:spPr/>
      <dgm:t>
        <a:bodyPr/>
        <a:lstStyle/>
        <a:p>
          <a:endParaRPr lang="en-US"/>
        </a:p>
      </dgm:t>
    </dgm:pt>
    <dgm:pt modelId="{D9CC2555-3DF0-4168-9733-6D6EF875F83C}" type="pres">
      <dgm:prSet presAssocID="{247496CD-63F1-43D1-B13F-D5B2E92270B7}" presName="childShape" presStyleCnt="0"/>
      <dgm:spPr/>
    </dgm:pt>
    <dgm:pt modelId="{B5298983-DB18-4C80-BFA2-C96BB773DEE5}" type="pres">
      <dgm:prSet presAssocID="{65F33264-6DDD-45C5-B755-F0368E54B88A}" presName="root" presStyleCnt="0"/>
      <dgm:spPr/>
    </dgm:pt>
    <dgm:pt modelId="{884AD285-58F2-4BF5-AA21-210897612E9B}" type="pres">
      <dgm:prSet presAssocID="{65F33264-6DDD-45C5-B755-F0368E54B88A}" presName="rootComposite" presStyleCnt="0"/>
      <dgm:spPr/>
    </dgm:pt>
    <dgm:pt modelId="{4AED7183-0480-42E8-88DB-44C29C4DE04F}" type="pres">
      <dgm:prSet presAssocID="{65F33264-6DDD-45C5-B755-F0368E54B88A}" presName="rootText" presStyleLbl="node1" presStyleIdx="1" presStyleCnt="2" custScaleX="232214" custScaleY="232214"/>
      <dgm:spPr/>
      <dgm:t>
        <a:bodyPr/>
        <a:lstStyle/>
        <a:p>
          <a:endParaRPr lang="en-US"/>
        </a:p>
      </dgm:t>
    </dgm:pt>
    <dgm:pt modelId="{7975BFA6-07D9-4B10-9FB1-C7CF7B844A5B}" type="pres">
      <dgm:prSet presAssocID="{65F33264-6DDD-45C5-B755-F0368E54B88A}" presName="rootConnector" presStyleLbl="node1" presStyleIdx="1" presStyleCnt="2"/>
      <dgm:spPr/>
      <dgm:t>
        <a:bodyPr/>
        <a:lstStyle/>
        <a:p>
          <a:endParaRPr lang="en-US"/>
        </a:p>
      </dgm:t>
    </dgm:pt>
    <dgm:pt modelId="{D485E848-6C70-4DF8-B9B9-4AB5E72E0CFC}" type="pres">
      <dgm:prSet presAssocID="{65F33264-6DDD-45C5-B755-F0368E54B88A}" presName="childShape" presStyleCnt="0"/>
      <dgm:spPr/>
    </dgm:pt>
  </dgm:ptLst>
  <dgm:cxnLst>
    <dgm:cxn modelId="{66C3D28A-9AEB-4955-B08A-3A99141CA6AC}" srcId="{DC66CDEE-EB02-451C-9E06-D322318E63F0}" destId="{247496CD-63F1-43D1-B13F-D5B2E92270B7}" srcOrd="0" destOrd="0" parTransId="{DB952716-07A1-4C90-9A36-F44249D56F3C}" sibTransId="{9D949045-AF5E-4C65-B283-D322FE1777F6}"/>
    <dgm:cxn modelId="{11174132-682D-4E78-A011-88BAD8EA0572}" type="presOf" srcId="{65F33264-6DDD-45C5-B755-F0368E54B88A}" destId="{4AED7183-0480-42E8-88DB-44C29C4DE04F}" srcOrd="0" destOrd="0" presId="urn:microsoft.com/office/officeart/2005/8/layout/hierarchy3"/>
    <dgm:cxn modelId="{4FF171D7-E7A1-4716-9A80-59B71613BBCE}" type="presOf" srcId="{DC66CDEE-EB02-451C-9E06-D322318E63F0}" destId="{C1CA75EA-E1F2-465B-93CA-38229D0FBF0D}" srcOrd="0" destOrd="0" presId="urn:microsoft.com/office/officeart/2005/8/layout/hierarchy3"/>
    <dgm:cxn modelId="{1E9C1961-83FC-4406-9718-04849BA87B5E}" type="presOf" srcId="{247496CD-63F1-43D1-B13F-D5B2E92270B7}" destId="{DFD13AA9-7BF0-414A-A5B5-92EB75F5A41B}" srcOrd="0" destOrd="0" presId="urn:microsoft.com/office/officeart/2005/8/layout/hierarchy3"/>
    <dgm:cxn modelId="{38C522A7-79F1-4838-8E87-796D365D9932}" type="presOf" srcId="{65F33264-6DDD-45C5-B755-F0368E54B88A}" destId="{7975BFA6-07D9-4B10-9FB1-C7CF7B844A5B}" srcOrd="1" destOrd="0" presId="urn:microsoft.com/office/officeart/2005/8/layout/hierarchy3"/>
    <dgm:cxn modelId="{CA6A9E1C-C0BF-4CFB-81A7-3C3D383EDDC1}" srcId="{DC66CDEE-EB02-451C-9E06-D322318E63F0}" destId="{65F33264-6DDD-45C5-B755-F0368E54B88A}" srcOrd="1" destOrd="0" parTransId="{CFCC054B-C541-4301-9247-9876AA8CD05B}" sibTransId="{F9840C15-DEB9-4BD9-A0E1-B48068A84C61}"/>
    <dgm:cxn modelId="{35DF4CA8-56F2-45B9-B9F2-7630D8601052}" type="presOf" srcId="{247496CD-63F1-43D1-B13F-D5B2E92270B7}" destId="{EE74591A-927C-441F-A85C-30A567C2D0A8}" srcOrd="1" destOrd="0" presId="urn:microsoft.com/office/officeart/2005/8/layout/hierarchy3"/>
    <dgm:cxn modelId="{2CAEC3D9-FD98-4DB9-B3D3-6F59D9222099}" type="presParOf" srcId="{C1CA75EA-E1F2-465B-93CA-38229D0FBF0D}" destId="{27B6640A-BF56-496B-B212-F7EAF1D94959}" srcOrd="0" destOrd="0" presId="urn:microsoft.com/office/officeart/2005/8/layout/hierarchy3"/>
    <dgm:cxn modelId="{D2CCC0E5-AC7B-4D20-A473-C849CD0BD67F}" type="presParOf" srcId="{27B6640A-BF56-496B-B212-F7EAF1D94959}" destId="{CCF01BAB-58C9-46CB-B46E-229D5FDD0B2A}" srcOrd="0" destOrd="0" presId="urn:microsoft.com/office/officeart/2005/8/layout/hierarchy3"/>
    <dgm:cxn modelId="{FF88674A-F1F3-4A28-97EB-0A7EE9982BAE}" type="presParOf" srcId="{CCF01BAB-58C9-46CB-B46E-229D5FDD0B2A}" destId="{DFD13AA9-7BF0-414A-A5B5-92EB75F5A41B}" srcOrd="0" destOrd="0" presId="urn:microsoft.com/office/officeart/2005/8/layout/hierarchy3"/>
    <dgm:cxn modelId="{E98A87A3-791A-40A9-996C-ABFFD1E8902F}" type="presParOf" srcId="{CCF01BAB-58C9-46CB-B46E-229D5FDD0B2A}" destId="{EE74591A-927C-441F-A85C-30A567C2D0A8}" srcOrd="1" destOrd="0" presId="urn:microsoft.com/office/officeart/2005/8/layout/hierarchy3"/>
    <dgm:cxn modelId="{E723C6EC-A699-46F2-84D7-83BFD99A1AEA}" type="presParOf" srcId="{27B6640A-BF56-496B-B212-F7EAF1D94959}" destId="{D9CC2555-3DF0-4168-9733-6D6EF875F83C}" srcOrd="1" destOrd="0" presId="urn:microsoft.com/office/officeart/2005/8/layout/hierarchy3"/>
    <dgm:cxn modelId="{A463F2E1-9DF5-4E72-9DE7-47E48CA218AD}" type="presParOf" srcId="{C1CA75EA-E1F2-465B-93CA-38229D0FBF0D}" destId="{B5298983-DB18-4C80-BFA2-C96BB773DEE5}" srcOrd="1" destOrd="0" presId="urn:microsoft.com/office/officeart/2005/8/layout/hierarchy3"/>
    <dgm:cxn modelId="{CB98E87C-5B6B-4FE6-A6FE-0C4DCCBA5F0F}" type="presParOf" srcId="{B5298983-DB18-4C80-BFA2-C96BB773DEE5}" destId="{884AD285-58F2-4BF5-AA21-210897612E9B}" srcOrd="0" destOrd="0" presId="urn:microsoft.com/office/officeart/2005/8/layout/hierarchy3"/>
    <dgm:cxn modelId="{41E3CB6D-FCD5-4CC5-AB43-6B8249027E93}" type="presParOf" srcId="{884AD285-58F2-4BF5-AA21-210897612E9B}" destId="{4AED7183-0480-42E8-88DB-44C29C4DE04F}" srcOrd="0" destOrd="0" presId="urn:microsoft.com/office/officeart/2005/8/layout/hierarchy3"/>
    <dgm:cxn modelId="{1D412953-3902-4528-99D4-0D9DD3E43E00}" type="presParOf" srcId="{884AD285-58F2-4BF5-AA21-210897612E9B}" destId="{7975BFA6-07D9-4B10-9FB1-C7CF7B844A5B}" srcOrd="1" destOrd="0" presId="urn:microsoft.com/office/officeart/2005/8/layout/hierarchy3"/>
    <dgm:cxn modelId="{7253B46D-9B31-4F51-90DE-424B64792E43}" type="presParOf" srcId="{B5298983-DB18-4C80-BFA2-C96BB773DEE5}" destId="{D485E848-6C70-4DF8-B9B9-4AB5E72E0CFC}" srcOrd="1" destOrd="0" presId="urn:microsoft.com/office/officeart/2005/8/layout/hierarchy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9B88CEB-C356-40AE-8FF9-3D77118C6D79}" type="doc">
      <dgm:prSet loTypeId="urn:microsoft.com/office/officeart/2009/3/layout/DescendingProcess" loCatId="process" qsTypeId="urn:microsoft.com/office/officeart/2009/2/quickstyle/3d8" qsCatId="3D" csTypeId="urn:microsoft.com/office/officeart/2005/8/colors/accent1_2" csCatId="accent1" phldr="1"/>
      <dgm:spPr/>
      <dgm:t>
        <a:bodyPr/>
        <a:lstStyle/>
        <a:p>
          <a:endParaRPr lang="en-US"/>
        </a:p>
      </dgm:t>
    </dgm:pt>
    <dgm:pt modelId="{ACE8BD6B-7E48-44E4-A20B-08746C3E9753}">
      <dgm:prSet phldrT="[Text]"/>
      <dgm:spPr/>
      <dgm:t>
        <a:bodyPr/>
        <a:lstStyle/>
        <a:p>
          <a:r>
            <a:rPr lang="en-US" dirty="0">
              <a:solidFill>
                <a:schemeClr val="tx2"/>
              </a:solidFill>
            </a:rPr>
            <a:t>Procurement</a:t>
          </a:r>
        </a:p>
      </dgm:t>
    </dgm:pt>
    <dgm:pt modelId="{9C40A075-4E3B-4790-B85A-500F619E59E0}" type="parTrans" cxnId="{03B852B6-779A-457F-8F5E-67E063FBD8D5}">
      <dgm:prSet/>
      <dgm:spPr/>
      <dgm:t>
        <a:bodyPr/>
        <a:lstStyle/>
        <a:p>
          <a:endParaRPr lang="en-US"/>
        </a:p>
      </dgm:t>
    </dgm:pt>
    <dgm:pt modelId="{811073BD-3464-4B1F-91C8-BEF03BF93618}" type="sibTrans" cxnId="{03B852B6-779A-457F-8F5E-67E063FBD8D5}">
      <dgm:prSet/>
      <dgm:spPr/>
      <dgm:t>
        <a:bodyPr/>
        <a:lstStyle/>
        <a:p>
          <a:endParaRPr lang="en-US"/>
        </a:p>
      </dgm:t>
    </dgm:pt>
    <dgm:pt modelId="{7F374232-33F3-4578-9A67-A018257D9E87}">
      <dgm:prSet phldrT="[Text]"/>
      <dgm:spPr/>
      <dgm:t>
        <a:bodyPr/>
        <a:lstStyle/>
        <a:p>
          <a:r>
            <a:rPr lang="en-US" dirty="0">
              <a:solidFill>
                <a:schemeClr val="tx2"/>
              </a:solidFill>
            </a:rPr>
            <a:t>Mobilization</a:t>
          </a:r>
        </a:p>
      </dgm:t>
    </dgm:pt>
    <dgm:pt modelId="{5AACE53E-CC36-40C8-B1B7-984396537981}" type="parTrans" cxnId="{B94985F5-9F46-4EC5-9596-B1C24FB35738}">
      <dgm:prSet/>
      <dgm:spPr/>
      <dgm:t>
        <a:bodyPr/>
        <a:lstStyle/>
        <a:p>
          <a:endParaRPr lang="en-US"/>
        </a:p>
      </dgm:t>
    </dgm:pt>
    <dgm:pt modelId="{D28156F9-1D88-4386-8DB9-163744FB157B}" type="sibTrans" cxnId="{B94985F5-9F46-4EC5-9596-B1C24FB35738}">
      <dgm:prSet/>
      <dgm:spPr>
        <a:solidFill>
          <a:schemeClr val="tx2"/>
        </a:solidFill>
      </dgm:spPr>
      <dgm:t>
        <a:bodyPr/>
        <a:lstStyle/>
        <a:p>
          <a:endParaRPr lang="en-US"/>
        </a:p>
      </dgm:t>
    </dgm:pt>
    <dgm:pt modelId="{55808A08-C901-411D-B1C2-6657B66E058F}">
      <dgm:prSet phldrT="[Text]"/>
      <dgm:spPr>
        <a:noFill/>
      </dgm:spPr>
      <dgm:t>
        <a:bodyPr/>
        <a:lstStyle/>
        <a:p>
          <a:r>
            <a:rPr lang="en-US" dirty="0">
              <a:solidFill>
                <a:schemeClr val="tx2"/>
              </a:solidFill>
            </a:rPr>
            <a:t>Implementation</a:t>
          </a:r>
        </a:p>
      </dgm:t>
    </dgm:pt>
    <dgm:pt modelId="{01C12867-C235-4AF8-B45C-59F505A6FE50}" type="parTrans" cxnId="{CB16A363-9754-4D7A-A135-632E4B0604A3}">
      <dgm:prSet/>
      <dgm:spPr/>
      <dgm:t>
        <a:bodyPr/>
        <a:lstStyle/>
        <a:p>
          <a:endParaRPr lang="en-US"/>
        </a:p>
      </dgm:t>
    </dgm:pt>
    <dgm:pt modelId="{C322E613-9DD3-42A7-AB4E-4FCAE99C509F}" type="sibTrans" cxnId="{CB16A363-9754-4D7A-A135-632E4B0604A3}">
      <dgm:prSet/>
      <dgm:spPr>
        <a:solidFill>
          <a:schemeClr val="tx2"/>
        </a:solidFill>
      </dgm:spPr>
      <dgm:t>
        <a:bodyPr/>
        <a:lstStyle/>
        <a:p>
          <a:endParaRPr lang="en-US"/>
        </a:p>
      </dgm:t>
    </dgm:pt>
    <dgm:pt modelId="{CD037EA7-98CA-4296-BC3B-6B3F59B2AA7D}">
      <dgm:prSet/>
      <dgm:spPr/>
      <dgm:t>
        <a:bodyPr/>
        <a:lstStyle/>
        <a:p>
          <a:endParaRPr lang="en-US"/>
        </a:p>
      </dgm:t>
    </dgm:pt>
    <dgm:pt modelId="{DF1B9953-FCC7-4FFE-9F2F-901AC85D670C}" type="parTrans" cxnId="{7EEA8E8C-EED7-4A74-8682-27F50DA5339E}">
      <dgm:prSet/>
      <dgm:spPr/>
      <dgm:t>
        <a:bodyPr/>
        <a:lstStyle/>
        <a:p>
          <a:endParaRPr lang="en-US"/>
        </a:p>
      </dgm:t>
    </dgm:pt>
    <dgm:pt modelId="{4487F2A4-E6B5-424F-8DD8-E137AD1F400A}" type="sibTrans" cxnId="{7EEA8E8C-EED7-4A74-8682-27F50DA5339E}">
      <dgm:prSet/>
      <dgm:spPr>
        <a:solidFill>
          <a:schemeClr val="tx2"/>
        </a:solidFill>
      </dgm:spPr>
      <dgm:t>
        <a:bodyPr/>
        <a:lstStyle/>
        <a:p>
          <a:endParaRPr lang="en-US"/>
        </a:p>
      </dgm:t>
    </dgm:pt>
    <dgm:pt modelId="{6B41CF42-FB17-4436-AA1F-79693146F15B}">
      <dgm:prSet/>
      <dgm:spPr/>
      <dgm:t>
        <a:bodyPr/>
        <a:lstStyle/>
        <a:p>
          <a:endParaRPr lang="en-US"/>
        </a:p>
      </dgm:t>
    </dgm:pt>
    <dgm:pt modelId="{BF722F23-47A1-4928-A87F-E672DED630FF}" type="parTrans" cxnId="{031EC98D-7EE9-4DDD-A8D8-3BD4EB7B8187}">
      <dgm:prSet/>
      <dgm:spPr/>
      <dgm:t>
        <a:bodyPr/>
        <a:lstStyle/>
        <a:p>
          <a:endParaRPr lang="en-US"/>
        </a:p>
      </dgm:t>
    </dgm:pt>
    <dgm:pt modelId="{615DA95A-315F-4E6D-9F05-BFDC89CCE807}" type="sibTrans" cxnId="{031EC98D-7EE9-4DDD-A8D8-3BD4EB7B8187}">
      <dgm:prSet/>
      <dgm:spPr/>
      <dgm:t>
        <a:bodyPr/>
        <a:lstStyle/>
        <a:p>
          <a:endParaRPr lang="en-US"/>
        </a:p>
      </dgm:t>
    </dgm:pt>
    <dgm:pt modelId="{E1350E40-8007-4B84-B023-52A8EABD58DC}" type="pres">
      <dgm:prSet presAssocID="{89B88CEB-C356-40AE-8FF9-3D77118C6D79}" presName="Name0" presStyleCnt="0">
        <dgm:presLayoutVars>
          <dgm:chMax val="7"/>
          <dgm:chPref val="5"/>
        </dgm:presLayoutVars>
      </dgm:prSet>
      <dgm:spPr/>
      <dgm:t>
        <a:bodyPr/>
        <a:lstStyle/>
        <a:p>
          <a:endParaRPr lang="en-US"/>
        </a:p>
      </dgm:t>
    </dgm:pt>
    <dgm:pt modelId="{BC1BA22E-5639-4C8C-A415-77027EA7B8DE}" type="pres">
      <dgm:prSet presAssocID="{89B88CEB-C356-40AE-8FF9-3D77118C6D79}" presName="arrowNode" presStyleLbl="node1" presStyleIdx="0" presStyleCnt="1" custAng="1243626" custLinFactNeighborX="14497" custLinFactNeighborY="13636"/>
      <dgm:spPr>
        <a:solidFill>
          <a:srgbClr val="FFFF00"/>
        </a:solidFill>
      </dgm:spPr>
    </dgm:pt>
    <dgm:pt modelId="{748C3CD0-405A-4795-935D-0010A210EB79}" type="pres">
      <dgm:prSet presAssocID="{ACE8BD6B-7E48-44E4-A20B-08746C3E9753}" presName="txNode1" presStyleLbl="revTx" presStyleIdx="0" presStyleCnt="5" custLinFactNeighborX="95645" custLinFactNeighborY="52734">
        <dgm:presLayoutVars>
          <dgm:bulletEnabled val="1"/>
        </dgm:presLayoutVars>
      </dgm:prSet>
      <dgm:spPr/>
      <dgm:t>
        <a:bodyPr/>
        <a:lstStyle/>
        <a:p>
          <a:endParaRPr lang="en-US"/>
        </a:p>
      </dgm:t>
    </dgm:pt>
    <dgm:pt modelId="{A1BF2164-6A61-4419-B069-D9EAA2C82BB3}" type="pres">
      <dgm:prSet presAssocID="{7F374232-33F3-4578-9A67-A018257D9E87}" presName="txNode2" presStyleLbl="revTx" presStyleIdx="1" presStyleCnt="5" custLinFactNeighborX="404" custLinFactNeighborY="61137">
        <dgm:presLayoutVars>
          <dgm:bulletEnabled val="1"/>
        </dgm:presLayoutVars>
      </dgm:prSet>
      <dgm:spPr/>
      <dgm:t>
        <a:bodyPr/>
        <a:lstStyle/>
        <a:p>
          <a:endParaRPr lang="en-US"/>
        </a:p>
      </dgm:t>
    </dgm:pt>
    <dgm:pt modelId="{D86C6972-A485-4B57-9AB0-24BA7F844AA0}" type="pres">
      <dgm:prSet presAssocID="{D28156F9-1D88-4386-8DB9-163744FB157B}" presName="dotNode2" presStyleCnt="0"/>
      <dgm:spPr/>
    </dgm:pt>
    <dgm:pt modelId="{33121D0A-88FF-4287-903D-4BF80417516F}" type="pres">
      <dgm:prSet presAssocID="{D28156F9-1D88-4386-8DB9-163744FB157B}" presName="dotRepeatNode" presStyleLbl="fgShp" presStyleIdx="0" presStyleCnt="3" custLinFactX="149073" custLinFactY="222056" custLinFactNeighborX="200000" custLinFactNeighborY="300000"/>
      <dgm:spPr/>
      <dgm:t>
        <a:bodyPr/>
        <a:lstStyle/>
        <a:p>
          <a:endParaRPr lang="en-US"/>
        </a:p>
      </dgm:t>
    </dgm:pt>
    <dgm:pt modelId="{73177BCC-C7BC-4383-BCDF-1A74A4EB4A9E}" type="pres">
      <dgm:prSet presAssocID="{55808A08-C901-411D-B1C2-6657B66E058F}" presName="txNode3" presStyleLbl="revTx" presStyleIdx="2" presStyleCnt="5" custLinFactX="14680" custLinFactY="10844" custLinFactNeighborX="100000" custLinFactNeighborY="100000">
        <dgm:presLayoutVars>
          <dgm:bulletEnabled val="1"/>
        </dgm:presLayoutVars>
      </dgm:prSet>
      <dgm:spPr/>
      <dgm:t>
        <a:bodyPr/>
        <a:lstStyle/>
        <a:p>
          <a:endParaRPr lang="en-US"/>
        </a:p>
      </dgm:t>
    </dgm:pt>
    <dgm:pt modelId="{C4C356F6-02D1-406F-96F2-14636DF7163C}" type="pres">
      <dgm:prSet presAssocID="{C322E613-9DD3-42A7-AB4E-4FCAE99C509F}" presName="dotNode3" presStyleCnt="0"/>
      <dgm:spPr/>
    </dgm:pt>
    <dgm:pt modelId="{63B9EC88-86D5-4C10-AEC3-62E5B5232348}" type="pres">
      <dgm:prSet presAssocID="{C322E613-9DD3-42A7-AB4E-4FCAE99C509F}" presName="dotRepeatNode" presStyleLbl="fgShp" presStyleIdx="1" presStyleCnt="3" custLinFactX="-1463" custLinFactY="400000" custLinFactNeighborX="-100000" custLinFactNeighborY="478285"/>
      <dgm:spPr/>
      <dgm:t>
        <a:bodyPr/>
        <a:lstStyle/>
        <a:p>
          <a:endParaRPr lang="en-US"/>
        </a:p>
      </dgm:t>
    </dgm:pt>
    <dgm:pt modelId="{166F3FF2-61BC-4CDE-96F2-819F1BD2A3D3}" type="pres">
      <dgm:prSet presAssocID="{CD037EA7-98CA-4296-BC3B-6B3F59B2AA7D}" presName="txNode4" presStyleLbl="revTx" presStyleIdx="3" presStyleCnt="5">
        <dgm:presLayoutVars>
          <dgm:bulletEnabled val="1"/>
        </dgm:presLayoutVars>
      </dgm:prSet>
      <dgm:spPr/>
      <dgm:t>
        <a:bodyPr/>
        <a:lstStyle/>
        <a:p>
          <a:endParaRPr lang="en-US"/>
        </a:p>
      </dgm:t>
    </dgm:pt>
    <dgm:pt modelId="{DDF7FFB3-1552-4D62-A361-57687351D6F9}" type="pres">
      <dgm:prSet presAssocID="{4487F2A4-E6B5-424F-8DD8-E137AD1F400A}" presName="dotNode4" presStyleCnt="0"/>
      <dgm:spPr/>
    </dgm:pt>
    <dgm:pt modelId="{40EF1ED3-85D6-42AD-BEA1-8CA66A1B7364}" type="pres">
      <dgm:prSet presAssocID="{4487F2A4-E6B5-424F-8DD8-E137AD1F400A}" presName="dotRepeatNode" presStyleLbl="fgShp" presStyleIdx="2" presStyleCnt="3" custLinFactX="-600000" custLinFactY="-700000" custLinFactNeighborX="-673893" custLinFactNeighborY="-784311"/>
      <dgm:spPr/>
      <dgm:t>
        <a:bodyPr/>
        <a:lstStyle/>
        <a:p>
          <a:endParaRPr lang="en-US"/>
        </a:p>
      </dgm:t>
    </dgm:pt>
    <dgm:pt modelId="{6BB7D8C1-B1B0-4152-91DF-54E0E4B36900}" type="pres">
      <dgm:prSet presAssocID="{6B41CF42-FB17-4436-AA1F-79693146F15B}" presName="txNode5" presStyleLbl="revTx" presStyleIdx="4" presStyleCnt="5" custLinFactNeighborX="881" custLinFactNeighborY="-5251">
        <dgm:presLayoutVars>
          <dgm:bulletEnabled val="1"/>
        </dgm:presLayoutVars>
      </dgm:prSet>
      <dgm:spPr/>
      <dgm:t>
        <a:bodyPr/>
        <a:lstStyle/>
        <a:p>
          <a:endParaRPr lang="en-US"/>
        </a:p>
      </dgm:t>
    </dgm:pt>
  </dgm:ptLst>
  <dgm:cxnLst>
    <dgm:cxn modelId="{CB16A363-9754-4D7A-A135-632E4B0604A3}" srcId="{89B88CEB-C356-40AE-8FF9-3D77118C6D79}" destId="{55808A08-C901-411D-B1C2-6657B66E058F}" srcOrd="2" destOrd="0" parTransId="{01C12867-C235-4AF8-B45C-59F505A6FE50}" sibTransId="{C322E613-9DD3-42A7-AB4E-4FCAE99C509F}"/>
    <dgm:cxn modelId="{BE407DB7-7535-4E9F-A99B-EE461924B541}" type="presOf" srcId="{C322E613-9DD3-42A7-AB4E-4FCAE99C509F}" destId="{63B9EC88-86D5-4C10-AEC3-62E5B5232348}" srcOrd="0" destOrd="0" presId="urn:microsoft.com/office/officeart/2009/3/layout/DescendingProcess"/>
    <dgm:cxn modelId="{031EC98D-7EE9-4DDD-A8D8-3BD4EB7B8187}" srcId="{89B88CEB-C356-40AE-8FF9-3D77118C6D79}" destId="{6B41CF42-FB17-4436-AA1F-79693146F15B}" srcOrd="4" destOrd="0" parTransId="{BF722F23-47A1-4928-A87F-E672DED630FF}" sibTransId="{615DA95A-315F-4E6D-9F05-BFDC89CCE807}"/>
    <dgm:cxn modelId="{628346ED-7BF0-4064-AF84-47EE9D9C2F7B}" type="presOf" srcId="{7F374232-33F3-4578-9A67-A018257D9E87}" destId="{A1BF2164-6A61-4419-B069-D9EAA2C82BB3}" srcOrd="0" destOrd="0" presId="urn:microsoft.com/office/officeart/2009/3/layout/DescendingProcess"/>
    <dgm:cxn modelId="{80569BB7-3F14-427A-A253-13D4A0A93342}" type="presOf" srcId="{89B88CEB-C356-40AE-8FF9-3D77118C6D79}" destId="{E1350E40-8007-4B84-B023-52A8EABD58DC}" srcOrd="0" destOrd="0" presId="urn:microsoft.com/office/officeart/2009/3/layout/DescendingProcess"/>
    <dgm:cxn modelId="{CD6AD772-B40C-4A6E-956A-5BA18438B951}" type="presOf" srcId="{D28156F9-1D88-4386-8DB9-163744FB157B}" destId="{33121D0A-88FF-4287-903D-4BF80417516F}" srcOrd="0" destOrd="0" presId="urn:microsoft.com/office/officeart/2009/3/layout/DescendingProcess"/>
    <dgm:cxn modelId="{C0E38716-FDDE-4225-82E5-96843D5443B1}" type="presOf" srcId="{6B41CF42-FB17-4436-AA1F-79693146F15B}" destId="{6BB7D8C1-B1B0-4152-91DF-54E0E4B36900}" srcOrd="0" destOrd="0" presId="urn:microsoft.com/office/officeart/2009/3/layout/DescendingProcess"/>
    <dgm:cxn modelId="{36D38B17-BCD4-40BE-818C-5445128A6850}" type="presOf" srcId="{4487F2A4-E6B5-424F-8DD8-E137AD1F400A}" destId="{40EF1ED3-85D6-42AD-BEA1-8CA66A1B7364}" srcOrd="0" destOrd="0" presId="urn:microsoft.com/office/officeart/2009/3/layout/DescendingProcess"/>
    <dgm:cxn modelId="{F5CB8543-3F73-49D4-85FA-E76C59A4C342}" type="presOf" srcId="{ACE8BD6B-7E48-44E4-A20B-08746C3E9753}" destId="{748C3CD0-405A-4795-935D-0010A210EB79}" srcOrd="0" destOrd="0" presId="urn:microsoft.com/office/officeart/2009/3/layout/DescendingProcess"/>
    <dgm:cxn modelId="{B2C3E28A-8602-494C-AF38-05276907DA7F}" type="presOf" srcId="{55808A08-C901-411D-B1C2-6657B66E058F}" destId="{73177BCC-C7BC-4383-BCDF-1A74A4EB4A9E}" srcOrd="0" destOrd="0" presId="urn:microsoft.com/office/officeart/2009/3/layout/DescendingProcess"/>
    <dgm:cxn modelId="{B94985F5-9F46-4EC5-9596-B1C24FB35738}" srcId="{89B88CEB-C356-40AE-8FF9-3D77118C6D79}" destId="{7F374232-33F3-4578-9A67-A018257D9E87}" srcOrd="1" destOrd="0" parTransId="{5AACE53E-CC36-40C8-B1B7-984396537981}" sibTransId="{D28156F9-1D88-4386-8DB9-163744FB157B}"/>
    <dgm:cxn modelId="{03B852B6-779A-457F-8F5E-67E063FBD8D5}" srcId="{89B88CEB-C356-40AE-8FF9-3D77118C6D79}" destId="{ACE8BD6B-7E48-44E4-A20B-08746C3E9753}" srcOrd="0" destOrd="0" parTransId="{9C40A075-4E3B-4790-B85A-500F619E59E0}" sibTransId="{811073BD-3464-4B1F-91C8-BEF03BF93618}"/>
    <dgm:cxn modelId="{A3C19C45-BF3D-4D33-AFD5-5E164A683522}" type="presOf" srcId="{CD037EA7-98CA-4296-BC3B-6B3F59B2AA7D}" destId="{166F3FF2-61BC-4CDE-96F2-819F1BD2A3D3}" srcOrd="0" destOrd="0" presId="urn:microsoft.com/office/officeart/2009/3/layout/DescendingProcess"/>
    <dgm:cxn modelId="{7EEA8E8C-EED7-4A74-8682-27F50DA5339E}" srcId="{89B88CEB-C356-40AE-8FF9-3D77118C6D79}" destId="{CD037EA7-98CA-4296-BC3B-6B3F59B2AA7D}" srcOrd="3" destOrd="0" parTransId="{DF1B9953-FCC7-4FFE-9F2F-901AC85D670C}" sibTransId="{4487F2A4-E6B5-424F-8DD8-E137AD1F400A}"/>
    <dgm:cxn modelId="{EA885B70-B9BD-4B33-8B96-2D04B77CEA3B}" type="presParOf" srcId="{E1350E40-8007-4B84-B023-52A8EABD58DC}" destId="{BC1BA22E-5639-4C8C-A415-77027EA7B8DE}" srcOrd="0" destOrd="0" presId="urn:microsoft.com/office/officeart/2009/3/layout/DescendingProcess"/>
    <dgm:cxn modelId="{D6D9CFE8-E72C-4F3D-9CED-257A4B18D6A8}" type="presParOf" srcId="{E1350E40-8007-4B84-B023-52A8EABD58DC}" destId="{748C3CD0-405A-4795-935D-0010A210EB79}" srcOrd="1" destOrd="0" presId="urn:microsoft.com/office/officeart/2009/3/layout/DescendingProcess"/>
    <dgm:cxn modelId="{8230FDD3-665E-4616-A929-45240098872A}" type="presParOf" srcId="{E1350E40-8007-4B84-B023-52A8EABD58DC}" destId="{A1BF2164-6A61-4419-B069-D9EAA2C82BB3}" srcOrd="2" destOrd="0" presId="urn:microsoft.com/office/officeart/2009/3/layout/DescendingProcess"/>
    <dgm:cxn modelId="{0BED52F0-AFB9-4468-8236-34407E00D8F6}" type="presParOf" srcId="{E1350E40-8007-4B84-B023-52A8EABD58DC}" destId="{D86C6972-A485-4B57-9AB0-24BA7F844AA0}" srcOrd="3" destOrd="0" presId="urn:microsoft.com/office/officeart/2009/3/layout/DescendingProcess"/>
    <dgm:cxn modelId="{6CA3A0ED-001E-46BE-B43B-2A54FC8A9573}" type="presParOf" srcId="{D86C6972-A485-4B57-9AB0-24BA7F844AA0}" destId="{33121D0A-88FF-4287-903D-4BF80417516F}" srcOrd="0" destOrd="0" presId="urn:microsoft.com/office/officeart/2009/3/layout/DescendingProcess"/>
    <dgm:cxn modelId="{6B6C3CF3-B509-4322-A546-689FDAFDEDDA}" type="presParOf" srcId="{E1350E40-8007-4B84-B023-52A8EABD58DC}" destId="{73177BCC-C7BC-4383-BCDF-1A74A4EB4A9E}" srcOrd="4" destOrd="0" presId="urn:microsoft.com/office/officeart/2009/3/layout/DescendingProcess"/>
    <dgm:cxn modelId="{3C0BF9D0-A110-4734-AF42-8D2A63A987A1}" type="presParOf" srcId="{E1350E40-8007-4B84-B023-52A8EABD58DC}" destId="{C4C356F6-02D1-406F-96F2-14636DF7163C}" srcOrd="5" destOrd="0" presId="urn:microsoft.com/office/officeart/2009/3/layout/DescendingProcess"/>
    <dgm:cxn modelId="{DA339EFE-7516-4687-9472-3A34DD96FAFE}" type="presParOf" srcId="{C4C356F6-02D1-406F-96F2-14636DF7163C}" destId="{63B9EC88-86D5-4C10-AEC3-62E5B5232348}" srcOrd="0" destOrd="0" presId="urn:microsoft.com/office/officeart/2009/3/layout/DescendingProcess"/>
    <dgm:cxn modelId="{FC8A8C96-0F12-4B89-85F9-D2EDD7D55A16}" type="presParOf" srcId="{E1350E40-8007-4B84-B023-52A8EABD58DC}" destId="{166F3FF2-61BC-4CDE-96F2-819F1BD2A3D3}" srcOrd="6" destOrd="0" presId="urn:microsoft.com/office/officeart/2009/3/layout/DescendingProcess"/>
    <dgm:cxn modelId="{D6431E5F-5031-4532-BDC7-693504B97566}" type="presParOf" srcId="{E1350E40-8007-4B84-B023-52A8EABD58DC}" destId="{DDF7FFB3-1552-4D62-A361-57687351D6F9}" srcOrd="7" destOrd="0" presId="urn:microsoft.com/office/officeart/2009/3/layout/DescendingProcess"/>
    <dgm:cxn modelId="{F3C3A5CA-A7F7-429C-98FC-8B97D8B924D9}" type="presParOf" srcId="{DDF7FFB3-1552-4D62-A361-57687351D6F9}" destId="{40EF1ED3-85D6-42AD-BEA1-8CA66A1B7364}" srcOrd="0" destOrd="0" presId="urn:microsoft.com/office/officeart/2009/3/layout/DescendingProcess"/>
    <dgm:cxn modelId="{10E28CC1-1A2A-4960-9FAC-C0C81A8B00E8}" type="presParOf" srcId="{E1350E40-8007-4B84-B023-52A8EABD58DC}" destId="{6BB7D8C1-B1B0-4152-91DF-54E0E4B36900}" srcOrd="8" destOrd="0" presId="urn:microsoft.com/office/officeart/2009/3/layout/Descending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AAB8140-CB22-4821-9088-1BFA7D059527}" type="doc">
      <dgm:prSet loTypeId="urn:microsoft.com/office/officeart/2005/8/layout/pyramid4" loCatId="pyramid" qsTypeId="urn:microsoft.com/office/officeart/2005/8/quickstyle/3d5" qsCatId="3D" csTypeId="urn:microsoft.com/office/officeart/2005/8/colors/accent1_2" csCatId="accent1" phldr="1"/>
      <dgm:spPr/>
      <dgm:t>
        <a:bodyPr/>
        <a:lstStyle/>
        <a:p>
          <a:endParaRPr lang="en-US"/>
        </a:p>
      </dgm:t>
    </dgm:pt>
    <dgm:pt modelId="{EB7474B1-C889-44AF-853D-CE7527523F3C}" type="pres">
      <dgm:prSet presAssocID="{2AAB8140-CB22-4821-9088-1BFA7D059527}" presName="compositeShape" presStyleCnt="0">
        <dgm:presLayoutVars>
          <dgm:chMax val="9"/>
          <dgm:dir/>
          <dgm:resizeHandles val="exact"/>
        </dgm:presLayoutVars>
      </dgm:prSet>
      <dgm:spPr/>
      <dgm:t>
        <a:bodyPr/>
        <a:lstStyle/>
        <a:p>
          <a:endParaRPr lang="en-US"/>
        </a:p>
      </dgm:t>
    </dgm:pt>
  </dgm:ptLst>
  <dgm:cxnLst>
    <dgm:cxn modelId="{84F45036-C2F8-4453-8961-A3C9016F0926}" type="presOf" srcId="{2AAB8140-CB22-4821-9088-1BFA7D059527}" destId="{EB7474B1-C889-44AF-853D-CE7527523F3C}" srcOrd="0" destOrd="0" presId="urn:microsoft.com/office/officeart/2005/8/layout/pyramid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D13AA9-7BF0-414A-A5B5-92EB75F5A41B}">
      <dsp:nvSpPr>
        <dsp:cNvPr id="0" name=""/>
        <dsp:cNvSpPr/>
      </dsp:nvSpPr>
      <dsp:spPr>
        <a:xfrm>
          <a:off x="1790" y="749402"/>
          <a:ext cx="2348155" cy="1151762"/>
        </a:xfrm>
        <a:prstGeom prst="roundRect">
          <a:avLst>
            <a:gd name="adj" fmla="val 10000"/>
          </a:avLst>
        </a:prstGeom>
        <a:solidFill>
          <a:schemeClr val="accent3">
            <a:lumMod val="75000"/>
          </a:schemeClr>
        </a:solidFill>
        <a:ln w="48500" cap="flat" cmpd="thickThin" algn="ctr">
          <a:solidFill>
            <a:schemeClr val="lt1"/>
          </a:solidFill>
          <a:prstDash val="solid"/>
        </a:ln>
        <a:effectLst>
          <a:outerShdw blurRad="45000" dist="25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a:t>x4 Pedestrian Thermal Sensors</a:t>
          </a:r>
        </a:p>
      </dsp:txBody>
      <dsp:txXfrm>
        <a:off x="35524" y="783136"/>
        <a:ext cx="2280687" cy="1084294"/>
      </dsp:txXfrm>
    </dsp:sp>
    <dsp:sp modelId="{83ADCA60-6149-4A59-813D-1EE02A936D5F}">
      <dsp:nvSpPr>
        <dsp:cNvPr id="0" name=""/>
        <dsp:cNvSpPr/>
      </dsp:nvSpPr>
      <dsp:spPr>
        <a:xfrm>
          <a:off x="2853664" y="749402"/>
          <a:ext cx="2348155" cy="1151762"/>
        </a:xfrm>
        <a:prstGeom prst="roundRect">
          <a:avLst>
            <a:gd name="adj" fmla="val 10000"/>
          </a:avLst>
        </a:prstGeom>
        <a:solidFill>
          <a:schemeClr val="accent3">
            <a:lumMod val="75000"/>
          </a:schemeClr>
        </a:solidFill>
        <a:ln w="48500" cap="flat" cmpd="thickThin" algn="ctr">
          <a:solidFill>
            <a:schemeClr val="lt1"/>
          </a:solidFill>
          <a:prstDash val="solid"/>
        </a:ln>
        <a:effectLst>
          <a:outerShdw blurRad="45000" dist="25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a:t>Fiber Optic &amp; Electrical Service Cables</a:t>
          </a:r>
        </a:p>
      </dsp:txBody>
      <dsp:txXfrm>
        <a:off x="2887398" y="783136"/>
        <a:ext cx="2280687" cy="10842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D13AA9-7BF0-414A-A5B5-92EB75F5A41B}">
      <dsp:nvSpPr>
        <dsp:cNvPr id="0" name=""/>
        <dsp:cNvSpPr/>
      </dsp:nvSpPr>
      <dsp:spPr>
        <a:xfrm>
          <a:off x="2023" y="606580"/>
          <a:ext cx="2438336" cy="1209999"/>
        </a:xfrm>
        <a:prstGeom prst="roundRect">
          <a:avLst>
            <a:gd name="adj" fmla="val 10000"/>
          </a:avLst>
        </a:prstGeom>
        <a:solidFill>
          <a:schemeClr val="accent4"/>
        </a:solidFill>
        <a:ln w="48500" cap="flat" cmpd="thickThin" algn="ctr">
          <a:solidFill>
            <a:schemeClr val="lt1"/>
          </a:solidFill>
          <a:prstDash val="solid"/>
        </a:ln>
        <a:effectLst>
          <a:outerShdw blurRad="45000" dist="25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a:t>x3 Bi-Colored IPM Per Lane</a:t>
          </a:r>
        </a:p>
      </dsp:txBody>
      <dsp:txXfrm>
        <a:off x="37463" y="642020"/>
        <a:ext cx="2367456" cy="1139119"/>
      </dsp:txXfrm>
    </dsp:sp>
    <dsp:sp modelId="{83ADCA60-6149-4A59-813D-1EE02A936D5F}">
      <dsp:nvSpPr>
        <dsp:cNvPr id="0" name=""/>
        <dsp:cNvSpPr/>
      </dsp:nvSpPr>
      <dsp:spPr>
        <a:xfrm>
          <a:off x="2766418" y="606580"/>
          <a:ext cx="2438336" cy="1209999"/>
        </a:xfrm>
        <a:prstGeom prst="roundRect">
          <a:avLst>
            <a:gd name="adj" fmla="val 10000"/>
          </a:avLst>
        </a:prstGeom>
        <a:solidFill>
          <a:schemeClr val="accent4"/>
        </a:solidFill>
        <a:ln w="48500" cap="flat" cmpd="thickThin" algn="ctr">
          <a:solidFill>
            <a:schemeClr val="lt1"/>
          </a:solidFill>
          <a:prstDash val="solid"/>
        </a:ln>
        <a:effectLst>
          <a:outerShdw blurRad="45000" dist="25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a:t>IPM System Controller</a:t>
          </a:r>
        </a:p>
      </dsp:txBody>
      <dsp:txXfrm>
        <a:off x="2801858" y="642020"/>
        <a:ext cx="2367456" cy="11391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D13AA9-7BF0-414A-A5B5-92EB75F5A41B}">
      <dsp:nvSpPr>
        <dsp:cNvPr id="0" name=""/>
        <dsp:cNvSpPr/>
      </dsp:nvSpPr>
      <dsp:spPr>
        <a:xfrm>
          <a:off x="80359" y="0"/>
          <a:ext cx="2567407" cy="1283703"/>
        </a:xfrm>
        <a:prstGeom prst="roundRect">
          <a:avLst>
            <a:gd name="adj" fmla="val 10000"/>
          </a:avLst>
        </a:prstGeom>
        <a:solidFill>
          <a:schemeClr val="accent4"/>
        </a:solidFill>
        <a:ln w="48500" cap="flat" cmpd="thickThin" algn="ctr">
          <a:solidFill>
            <a:schemeClr val="lt1"/>
          </a:solidFill>
          <a:prstDash val="solid"/>
        </a:ln>
        <a:effectLst>
          <a:outerShdw blurRad="45000" dist="25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a:t>In-Pavement</a:t>
          </a:r>
          <a:r>
            <a:rPr lang="en-US" sz="1800" kern="1200" baseline="0" dirty="0"/>
            <a:t> Marker Installation</a:t>
          </a:r>
          <a:endParaRPr lang="en-US" sz="1800" kern="1200" dirty="0"/>
        </a:p>
      </dsp:txBody>
      <dsp:txXfrm>
        <a:off x="117957" y="37598"/>
        <a:ext cx="2492211" cy="120850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D13AA9-7BF0-414A-A5B5-92EB75F5A41B}">
      <dsp:nvSpPr>
        <dsp:cNvPr id="0" name=""/>
        <dsp:cNvSpPr/>
      </dsp:nvSpPr>
      <dsp:spPr>
        <a:xfrm>
          <a:off x="42974" y="624780"/>
          <a:ext cx="2204354" cy="1102177"/>
        </a:xfrm>
        <a:prstGeom prst="roundRect">
          <a:avLst>
            <a:gd name="adj" fmla="val 10000"/>
          </a:avLst>
        </a:prstGeom>
        <a:solidFill>
          <a:schemeClr val="accent4"/>
        </a:solidFill>
        <a:ln w="48500" cap="flat" cmpd="thickThin" algn="ctr">
          <a:solidFill>
            <a:schemeClr val="lt1"/>
          </a:solidFill>
          <a:prstDash val="solid"/>
        </a:ln>
        <a:effectLst>
          <a:outerShdw blurRad="45000" dist="25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a:t>Road User Cost</a:t>
          </a:r>
        </a:p>
      </dsp:txBody>
      <dsp:txXfrm>
        <a:off x="75256" y="657062"/>
        <a:ext cx="2139790" cy="1037613"/>
      </dsp:txXfrm>
    </dsp:sp>
    <dsp:sp modelId="{4AED7183-0480-42E8-88DB-44C29C4DE04F}">
      <dsp:nvSpPr>
        <dsp:cNvPr id="0" name=""/>
        <dsp:cNvSpPr/>
      </dsp:nvSpPr>
      <dsp:spPr>
        <a:xfrm>
          <a:off x="2444162" y="638212"/>
          <a:ext cx="2204354" cy="1102177"/>
        </a:xfrm>
        <a:prstGeom prst="roundRect">
          <a:avLst>
            <a:gd name="adj" fmla="val 10000"/>
          </a:avLst>
        </a:prstGeom>
        <a:solidFill>
          <a:schemeClr val="accent4"/>
        </a:solidFill>
        <a:ln w="48500" cap="flat" cmpd="thickThin" algn="ctr">
          <a:solidFill>
            <a:schemeClr val="lt1"/>
          </a:solidFill>
          <a:prstDash val="solid"/>
        </a:ln>
        <a:effectLst>
          <a:outerShdw blurRad="45000" dist="25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a:t>Maintenance of Traffic</a:t>
          </a:r>
        </a:p>
      </dsp:txBody>
      <dsp:txXfrm>
        <a:off x="2476444" y="670494"/>
        <a:ext cx="2139790" cy="103761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1BA22E-5639-4C8C-A415-77027EA7B8DE}">
      <dsp:nvSpPr>
        <dsp:cNvPr id="0" name=""/>
        <dsp:cNvSpPr/>
      </dsp:nvSpPr>
      <dsp:spPr>
        <a:xfrm rot="5640000">
          <a:off x="2062319" y="1069227"/>
          <a:ext cx="4638478" cy="3234760"/>
        </a:xfrm>
        <a:prstGeom prst="swooshArrow">
          <a:avLst>
            <a:gd name="adj1" fmla="val 16310"/>
            <a:gd name="adj2" fmla="val 31370"/>
          </a:avLst>
        </a:prstGeom>
        <a:solidFill>
          <a:srgbClr val="FFFF00"/>
        </a:solidFill>
        <a:ln>
          <a:noFill/>
        </a:ln>
        <a:effectLst>
          <a:outerShdw blurRad="39000" dist="25400" dir="5400000" rotWithShape="0">
            <a:srgbClr val="000000">
              <a:alpha val="38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33121D0A-88FF-4287-903D-4BF80417516F}">
      <dsp:nvSpPr>
        <dsp:cNvPr id="0" name=""/>
        <dsp:cNvSpPr/>
      </dsp:nvSpPr>
      <dsp:spPr>
        <a:xfrm>
          <a:off x="3566160" y="2103120"/>
          <a:ext cx="117136" cy="117136"/>
        </a:xfrm>
        <a:prstGeom prst="ellipse">
          <a:avLst/>
        </a:prstGeom>
        <a:solidFill>
          <a:schemeClr val="tx2"/>
        </a:solidFill>
        <a:ln>
          <a:noFill/>
        </a:ln>
        <a:effectLst>
          <a:outerShdw blurRad="39000" dist="25400" dir="5400000" rotWithShape="0">
            <a:srgbClr val="000000">
              <a:alpha val="38000"/>
            </a:srgbClr>
          </a:outerShdw>
        </a:effectLst>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63B9EC88-86D5-4C10-AEC3-62E5B5232348}">
      <dsp:nvSpPr>
        <dsp:cNvPr id="0" name=""/>
        <dsp:cNvSpPr/>
      </dsp:nvSpPr>
      <dsp:spPr>
        <a:xfrm>
          <a:off x="3840479" y="3167328"/>
          <a:ext cx="117136" cy="117136"/>
        </a:xfrm>
        <a:prstGeom prst="ellipse">
          <a:avLst/>
        </a:prstGeom>
        <a:solidFill>
          <a:schemeClr val="tx2"/>
        </a:solidFill>
        <a:ln>
          <a:noFill/>
        </a:ln>
        <a:effectLst>
          <a:outerShdw blurRad="39000" dist="25400" dir="5400000" rotWithShape="0">
            <a:srgbClr val="000000">
              <a:alpha val="38000"/>
            </a:srgbClr>
          </a:outerShdw>
        </a:effectLst>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40EF1ED3-85D6-42AD-BEA1-8CA66A1B7364}">
      <dsp:nvSpPr>
        <dsp:cNvPr id="0" name=""/>
        <dsp:cNvSpPr/>
      </dsp:nvSpPr>
      <dsp:spPr>
        <a:xfrm>
          <a:off x="3068242" y="1156424"/>
          <a:ext cx="117136" cy="117136"/>
        </a:xfrm>
        <a:prstGeom prst="ellipse">
          <a:avLst/>
        </a:prstGeom>
        <a:solidFill>
          <a:schemeClr val="tx2"/>
        </a:solidFill>
        <a:ln>
          <a:noFill/>
        </a:ln>
        <a:effectLst>
          <a:outerShdw blurRad="39000" dist="25400" dir="5400000" rotWithShape="0">
            <a:srgbClr val="000000">
              <a:alpha val="38000"/>
            </a:srgbClr>
          </a:outerShdw>
        </a:effectLst>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748C3CD0-405A-4795-935D-0010A210EB79}">
      <dsp:nvSpPr>
        <dsp:cNvPr id="0" name=""/>
        <dsp:cNvSpPr/>
      </dsp:nvSpPr>
      <dsp:spPr>
        <a:xfrm>
          <a:off x="3200390" y="453361"/>
          <a:ext cx="2186898" cy="8597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b" anchorCtr="0">
          <a:noAutofit/>
        </a:bodyPr>
        <a:lstStyle/>
        <a:p>
          <a:pPr lvl="0" algn="ctr" defTabSz="1200150">
            <a:lnSpc>
              <a:spcPct val="90000"/>
            </a:lnSpc>
            <a:spcBef>
              <a:spcPct val="0"/>
            </a:spcBef>
            <a:spcAft>
              <a:spcPct val="35000"/>
            </a:spcAft>
          </a:pPr>
          <a:r>
            <a:rPr lang="en-US" sz="2700" kern="1200" dirty="0">
              <a:solidFill>
                <a:schemeClr val="tx2"/>
              </a:solidFill>
            </a:rPr>
            <a:t>Procurement</a:t>
          </a:r>
        </a:p>
      </dsp:txBody>
      <dsp:txXfrm>
        <a:off x="3200390" y="453361"/>
        <a:ext cx="2186898" cy="859714"/>
      </dsp:txXfrm>
    </dsp:sp>
    <dsp:sp modelId="{A1BF2164-6A61-4419-B069-D9EAA2C82BB3}">
      <dsp:nvSpPr>
        <dsp:cNvPr id="0" name=""/>
        <dsp:cNvSpPr/>
      </dsp:nvSpPr>
      <dsp:spPr>
        <a:xfrm>
          <a:off x="3840472" y="1645919"/>
          <a:ext cx="3191690" cy="8597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l" defTabSz="1200150">
            <a:lnSpc>
              <a:spcPct val="90000"/>
            </a:lnSpc>
            <a:spcBef>
              <a:spcPct val="0"/>
            </a:spcBef>
            <a:spcAft>
              <a:spcPct val="35000"/>
            </a:spcAft>
          </a:pPr>
          <a:r>
            <a:rPr lang="en-US" sz="2700" kern="1200" dirty="0">
              <a:solidFill>
                <a:schemeClr val="tx2"/>
              </a:solidFill>
            </a:rPr>
            <a:t>Mobilization</a:t>
          </a:r>
        </a:p>
      </dsp:txBody>
      <dsp:txXfrm>
        <a:off x="3840472" y="1645919"/>
        <a:ext cx="3191690" cy="859714"/>
      </dsp:txXfrm>
    </dsp:sp>
    <dsp:sp modelId="{73177BCC-C7BC-4383-BCDF-1A74A4EB4A9E}">
      <dsp:nvSpPr>
        <dsp:cNvPr id="0" name=""/>
        <dsp:cNvSpPr/>
      </dsp:nvSpPr>
      <dsp:spPr>
        <a:xfrm>
          <a:off x="4023359" y="2720192"/>
          <a:ext cx="2541531" cy="8597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r" defTabSz="1200150">
            <a:lnSpc>
              <a:spcPct val="90000"/>
            </a:lnSpc>
            <a:spcBef>
              <a:spcPct val="0"/>
            </a:spcBef>
            <a:spcAft>
              <a:spcPct val="35000"/>
            </a:spcAft>
          </a:pPr>
          <a:r>
            <a:rPr lang="en-US" sz="2700" kern="1200" dirty="0">
              <a:solidFill>
                <a:schemeClr val="tx2"/>
              </a:solidFill>
            </a:rPr>
            <a:t>Implementation</a:t>
          </a:r>
        </a:p>
      </dsp:txBody>
      <dsp:txXfrm>
        <a:off x="4023359" y="2720192"/>
        <a:ext cx="2541531" cy="859714"/>
      </dsp:txXfrm>
    </dsp:sp>
    <dsp:sp modelId="{166F3FF2-61BC-4CDE-96F2-819F1BD2A3D3}">
      <dsp:nvSpPr>
        <dsp:cNvPr id="0" name=""/>
        <dsp:cNvSpPr/>
      </dsp:nvSpPr>
      <dsp:spPr>
        <a:xfrm>
          <a:off x="5068791" y="2523799"/>
          <a:ext cx="1950477" cy="8597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l" defTabSz="1200150">
            <a:lnSpc>
              <a:spcPct val="90000"/>
            </a:lnSpc>
            <a:spcBef>
              <a:spcPct val="0"/>
            </a:spcBef>
            <a:spcAft>
              <a:spcPct val="35000"/>
            </a:spcAft>
          </a:pPr>
          <a:endParaRPr lang="en-US" sz="2700" kern="1200"/>
        </a:p>
      </dsp:txBody>
      <dsp:txXfrm>
        <a:off x="5068791" y="2523799"/>
        <a:ext cx="1950477" cy="859714"/>
      </dsp:txXfrm>
    </dsp:sp>
    <dsp:sp modelId="{6BB7D8C1-B1B0-4152-91DF-54E0E4B36900}">
      <dsp:nvSpPr>
        <dsp:cNvPr id="0" name=""/>
        <dsp:cNvSpPr/>
      </dsp:nvSpPr>
      <dsp:spPr>
        <a:xfrm>
          <a:off x="4090035" y="4468357"/>
          <a:ext cx="2955268" cy="8597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lvl="0" algn="ctr" defTabSz="1200150">
            <a:lnSpc>
              <a:spcPct val="90000"/>
            </a:lnSpc>
            <a:spcBef>
              <a:spcPct val="0"/>
            </a:spcBef>
            <a:spcAft>
              <a:spcPct val="35000"/>
            </a:spcAft>
          </a:pPr>
          <a:endParaRPr lang="en-US" sz="2700" kern="1200"/>
        </a:p>
      </dsp:txBody>
      <dsp:txXfrm>
        <a:off x="4090035" y="4468357"/>
        <a:ext cx="2955268" cy="85971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3CEAAF3-9831-450B-8D59-2C09DB96C8FC}" type="datetimeFigureOut">
              <a:rPr lang="en-US"/>
              <a:t>7/22/2019</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834459-7356-44BF-850D-8B30C4FB3B6B}" type="slidenum">
              <a:rPr/>
              <a:t>‹#›</a:t>
            </a:fld>
            <a:endParaRPr/>
          </a:p>
        </p:txBody>
      </p:sp>
    </p:spTree>
    <p:extLst>
      <p:ext uri="{BB962C8B-B14F-4D97-AF65-F5344CB8AC3E}">
        <p14:creationId xmlns:p14="http://schemas.microsoft.com/office/powerpoint/2010/main" val="24690165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50CD79-FC16-4410-AB61-17F26E6D3BC8}" type="datetimeFigureOut">
              <a:rPr lang="en-US"/>
              <a:t>7/22/2019</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3C37BE-C303-496D-B5CD-85F2937540FC}" type="slidenum">
              <a:rPr/>
              <a:t>‹#›</a:t>
            </a:fld>
            <a:endParaRPr/>
          </a:p>
        </p:txBody>
      </p:sp>
    </p:spTree>
    <p:extLst>
      <p:ext uri="{BB962C8B-B14F-4D97-AF65-F5344CB8AC3E}">
        <p14:creationId xmlns:p14="http://schemas.microsoft.com/office/powerpoint/2010/main" val="3350842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cs typeface="Arial" pitchFamily="34" charset="0"/>
              </a:rPr>
              <a:t>NOTE: </a:t>
            </a:r>
            <a:r>
              <a:rPr lang="en-US" sz="1200" dirty="0">
                <a:cs typeface="Arial" pitchFamily="34" charset="0"/>
              </a:rPr>
              <a:t>Want a different image on this slide? Select the picture and delete it. Now click the Pictures icon in the placeholder to insert your own image.</a:t>
            </a:r>
          </a:p>
        </p:txBody>
      </p:sp>
      <p:sp>
        <p:nvSpPr>
          <p:cNvPr id="4" name="Slide Number Placeholder 3"/>
          <p:cNvSpPr>
            <a:spLocks noGrp="1"/>
          </p:cNvSpPr>
          <p:nvPr>
            <p:ph type="sldNum" sz="quarter" idx="10"/>
          </p:nvPr>
        </p:nvSpPr>
        <p:spPr/>
        <p:txBody>
          <a:bodyPr/>
          <a:lstStyle/>
          <a:p>
            <a:fld id="{0A3C37BE-C303-496D-B5CD-85F2937540FC}" type="slidenum">
              <a:rPr lang="en-US" smtClean="0"/>
              <a:t>1</a:t>
            </a:fld>
            <a:endParaRPr lang="en-US"/>
          </a:p>
        </p:txBody>
      </p:sp>
    </p:spTree>
    <p:extLst>
      <p:ext uri="{BB962C8B-B14F-4D97-AF65-F5344CB8AC3E}">
        <p14:creationId xmlns:p14="http://schemas.microsoft.com/office/powerpoint/2010/main" val="2205551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LGS-9X-2 In-Roadway Warning Light: Bi-color: Red/Amber</a:t>
            </a:r>
          </a:p>
          <a:p>
            <a:r>
              <a:rPr lang="en-US" sz="1200" b="0" i="0" u="none" strike="noStrike" kern="1200" dirty="0">
                <a:solidFill>
                  <a:schemeClr val="tx1"/>
                </a:solidFill>
                <a:effectLst/>
                <a:latin typeface="+mn-lt"/>
                <a:ea typeface="+mn-ea"/>
                <a:cs typeface="+mn-cs"/>
              </a:rPr>
              <a:t>630</a:t>
            </a:r>
            <a:r>
              <a:rPr lang="en-US" dirty="0"/>
              <a:t> </a:t>
            </a:r>
            <a:r>
              <a:rPr lang="en-US" sz="1200" b="0" i="0" u="none" strike="noStrike" kern="1200" dirty="0">
                <a:solidFill>
                  <a:schemeClr val="tx1"/>
                </a:solidFill>
                <a:effectLst/>
                <a:latin typeface="+mn-lt"/>
                <a:ea typeface="+mn-ea"/>
                <a:cs typeface="+mn-cs"/>
              </a:rPr>
              <a:t>2</a:t>
            </a:r>
            <a:r>
              <a:rPr lang="en-US" dirty="0"/>
              <a:t> </a:t>
            </a:r>
            <a:r>
              <a:rPr lang="en-US" sz="1200" b="0" i="0" u="none" strike="noStrike" kern="1200" dirty="0">
                <a:solidFill>
                  <a:schemeClr val="tx1"/>
                </a:solidFill>
                <a:effectLst/>
                <a:latin typeface="+mn-lt"/>
                <a:ea typeface="+mn-ea"/>
                <a:cs typeface="+mn-cs"/>
              </a:rPr>
              <a:t>12</a:t>
            </a:r>
            <a:r>
              <a:rPr lang="en-US" dirty="0"/>
              <a:t> </a:t>
            </a:r>
            <a:r>
              <a:rPr lang="en-US" sz="1200" b="0" i="0" u="none" strike="noStrike" kern="1200" dirty="0">
                <a:solidFill>
                  <a:schemeClr val="tx1"/>
                </a:solidFill>
                <a:effectLst/>
                <a:latin typeface="+mn-lt"/>
                <a:ea typeface="+mn-ea"/>
                <a:cs typeface="+mn-cs"/>
              </a:rPr>
              <a:t>$15.64 LF</a:t>
            </a:r>
            <a:r>
              <a:rPr lang="en-US" dirty="0"/>
              <a:t> </a:t>
            </a:r>
            <a:r>
              <a:rPr lang="en-US" sz="1200" b="0" i="0" u="none" strike="noStrike" kern="1200" dirty="0">
                <a:solidFill>
                  <a:schemeClr val="tx1"/>
                </a:solidFill>
                <a:effectLst/>
                <a:latin typeface="+mn-lt"/>
                <a:ea typeface="+mn-ea"/>
                <a:cs typeface="+mn-cs"/>
              </a:rPr>
              <a:t>Conduit, F&amp;I, Directional Bore</a:t>
            </a:r>
            <a:r>
              <a:rPr lang="en-US" dirty="0"/>
              <a:t> : 100LF – 1564$ - </a:t>
            </a:r>
            <a:r>
              <a:rPr lang="en-US" sz="1200" b="0" i="0" kern="1200" dirty="0">
                <a:solidFill>
                  <a:schemeClr val="tx1"/>
                </a:solidFill>
                <a:effectLst/>
                <a:latin typeface="+mn-lt"/>
                <a:ea typeface="+mn-ea"/>
                <a:cs typeface="+mn-cs"/>
              </a:rPr>
              <a:t>This item is valid for signals, lighting, and other electrically powered or operated devices. MEASUREMENT- TRENCH or BORE: Measurement is for the straight line HORIZONTAL DISTANCE of the trench or bore, from pull box to pull box, with no allowance for sweeps or vertical distance. No additional payment will be made for multiple runs of conduit within a trench or bore. </a:t>
            </a:r>
            <a:endParaRPr lang="en-US" dirty="0"/>
          </a:p>
          <a:p>
            <a:r>
              <a:rPr lang="en-US" sz="1200" b="0" i="0" u="none" strike="noStrike" kern="1200" dirty="0">
                <a:solidFill>
                  <a:schemeClr val="tx1"/>
                </a:solidFill>
                <a:effectLst/>
                <a:latin typeface="+mn-lt"/>
                <a:ea typeface="+mn-ea"/>
                <a:cs typeface="+mn-cs"/>
              </a:rPr>
              <a:t>665</a:t>
            </a:r>
            <a:r>
              <a:rPr lang="en-US" dirty="0"/>
              <a:t> </a:t>
            </a:r>
            <a:r>
              <a:rPr lang="en-US" sz="1200" b="0" i="0" u="none" strike="noStrike" kern="1200" dirty="0">
                <a:solidFill>
                  <a:schemeClr val="tx1"/>
                </a:solidFill>
                <a:effectLst/>
                <a:latin typeface="+mn-lt"/>
                <a:ea typeface="+mn-ea"/>
                <a:cs typeface="+mn-cs"/>
              </a:rPr>
              <a:t>1</a:t>
            </a:r>
            <a:r>
              <a:rPr lang="en-US" dirty="0"/>
              <a:t> </a:t>
            </a:r>
            <a:r>
              <a:rPr lang="en-US" sz="1200" b="0" i="0" u="none" strike="noStrike" kern="1200" dirty="0">
                <a:solidFill>
                  <a:schemeClr val="tx1"/>
                </a:solidFill>
                <a:effectLst/>
                <a:latin typeface="+mn-lt"/>
                <a:ea typeface="+mn-ea"/>
                <a:cs typeface="+mn-cs"/>
              </a:rPr>
              <a:t>11</a:t>
            </a:r>
            <a:r>
              <a:rPr lang="en-US" dirty="0"/>
              <a:t> </a:t>
            </a:r>
            <a:r>
              <a:rPr lang="en-US" sz="1200" b="0" i="0" u="none" strike="noStrike" kern="1200" dirty="0">
                <a:solidFill>
                  <a:schemeClr val="tx1"/>
                </a:solidFill>
                <a:effectLst/>
                <a:latin typeface="+mn-lt"/>
                <a:ea typeface="+mn-ea"/>
                <a:cs typeface="+mn-cs"/>
              </a:rPr>
              <a:t>$226.91 EA</a:t>
            </a:r>
            <a:r>
              <a:rPr lang="en-US" dirty="0"/>
              <a:t> </a:t>
            </a:r>
            <a:r>
              <a:rPr lang="en-US" sz="1200" b="0" i="0" u="none" strike="noStrike" kern="1200" dirty="0">
                <a:solidFill>
                  <a:schemeClr val="tx1"/>
                </a:solidFill>
                <a:effectLst/>
                <a:latin typeface="+mn-lt"/>
                <a:ea typeface="+mn-ea"/>
                <a:cs typeface="+mn-cs"/>
              </a:rPr>
              <a:t>PEDESTRIAN DETECTOR, F&amp;I, STANDARD</a:t>
            </a:r>
            <a:r>
              <a:rPr lang="en-US" dirty="0"/>
              <a:t> : x4  - $900</a:t>
            </a:r>
          </a:p>
          <a:p>
            <a:r>
              <a:rPr lang="en-US" sz="1200" b="0" i="0" u="none" strike="noStrike" kern="1200" dirty="0">
                <a:solidFill>
                  <a:schemeClr val="tx1"/>
                </a:solidFill>
                <a:effectLst/>
                <a:latin typeface="+mn-lt"/>
                <a:ea typeface="+mn-ea"/>
                <a:cs typeface="+mn-cs"/>
              </a:rPr>
              <a:t>633</a:t>
            </a:r>
            <a:r>
              <a:rPr lang="en-US" dirty="0"/>
              <a:t> </a:t>
            </a:r>
            <a:r>
              <a:rPr lang="en-US" sz="1200" b="0" i="0" u="none" strike="noStrike" kern="1200" dirty="0">
                <a:solidFill>
                  <a:schemeClr val="tx1"/>
                </a:solidFill>
                <a:effectLst/>
                <a:latin typeface="+mn-lt"/>
                <a:ea typeface="+mn-ea"/>
                <a:cs typeface="+mn-cs"/>
              </a:rPr>
              <a:t>11</a:t>
            </a:r>
            <a:r>
              <a:rPr lang="en-US" dirty="0"/>
              <a:t> </a:t>
            </a:r>
            <a:r>
              <a:rPr lang="en-US" sz="1200" b="0" i="0" u="none" strike="noStrike" kern="1200" dirty="0">
                <a:solidFill>
                  <a:schemeClr val="tx1"/>
                </a:solidFill>
                <a:effectLst/>
                <a:latin typeface="+mn-lt"/>
                <a:ea typeface="+mn-ea"/>
                <a:cs typeface="+mn-cs"/>
              </a:rPr>
              <a:t>21</a:t>
            </a:r>
            <a:r>
              <a:rPr lang="en-US" dirty="0"/>
              <a:t> </a:t>
            </a:r>
            <a:r>
              <a:rPr lang="en-US" sz="1200" b="0" i="0" u="none" strike="noStrike" kern="1200" dirty="0">
                <a:solidFill>
                  <a:schemeClr val="tx1"/>
                </a:solidFill>
                <a:effectLst/>
                <a:latin typeface="+mn-lt"/>
                <a:ea typeface="+mn-ea"/>
                <a:cs typeface="+mn-cs"/>
              </a:rPr>
              <a:t>$2.58 LF</a:t>
            </a:r>
            <a:r>
              <a:rPr lang="en-US" dirty="0"/>
              <a:t> </a:t>
            </a:r>
            <a:r>
              <a:rPr lang="en-US" sz="1200" b="0" i="0" u="none" strike="noStrike" kern="1200" dirty="0">
                <a:solidFill>
                  <a:schemeClr val="tx1"/>
                </a:solidFill>
                <a:effectLst/>
                <a:latin typeface="+mn-lt"/>
                <a:ea typeface="+mn-ea"/>
                <a:cs typeface="+mn-cs"/>
              </a:rPr>
              <a:t>FIBER OPTIC CABLE, F&amp;I, UG,2-12</a:t>
            </a:r>
            <a:r>
              <a:rPr lang="en-US" dirty="0"/>
              <a:t> </a:t>
            </a:r>
          </a:p>
          <a:p>
            <a:r>
              <a:rPr lang="en-US" sz="1200" b="0" i="0" u="none" strike="noStrike" kern="1200" dirty="0">
                <a:solidFill>
                  <a:schemeClr val="tx1"/>
                </a:solidFill>
                <a:effectLst/>
                <a:latin typeface="+mn-lt"/>
                <a:ea typeface="+mn-ea"/>
                <a:cs typeface="+mn-cs"/>
              </a:rPr>
              <a:t>411</a:t>
            </a:r>
            <a:r>
              <a:rPr lang="en-US" dirty="0"/>
              <a:t> </a:t>
            </a:r>
            <a:r>
              <a:rPr lang="en-US" sz="1200" b="0" i="0" u="none" strike="noStrike" kern="1200" dirty="0">
                <a:solidFill>
                  <a:schemeClr val="tx1"/>
                </a:solidFill>
                <a:effectLst/>
                <a:latin typeface="+mn-lt"/>
                <a:ea typeface="+mn-ea"/>
                <a:cs typeface="+mn-cs"/>
              </a:rPr>
              <a:t>1</a:t>
            </a:r>
            <a:r>
              <a:rPr lang="en-US" dirty="0"/>
              <a:t> </a:t>
            </a:r>
            <a:r>
              <a:rPr lang="en-US" sz="1200" b="0" i="0" u="none" strike="noStrike" kern="1200" dirty="0">
                <a:solidFill>
                  <a:schemeClr val="tx1"/>
                </a:solidFill>
                <a:effectLst/>
                <a:latin typeface="+mn-lt"/>
                <a:ea typeface="+mn-ea"/>
                <a:cs typeface="+mn-cs"/>
              </a:rPr>
              <a:t>$115.20 GA</a:t>
            </a:r>
            <a:r>
              <a:rPr lang="en-US" dirty="0"/>
              <a:t> </a:t>
            </a:r>
            <a:r>
              <a:rPr lang="en-US" sz="1200" b="0" i="0" u="none" strike="noStrike" kern="1200" dirty="0">
                <a:solidFill>
                  <a:schemeClr val="tx1"/>
                </a:solidFill>
                <a:effectLst/>
                <a:latin typeface="+mn-lt"/>
                <a:ea typeface="+mn-ea"/>
                <a:cs typeface="+mn-cs"/>
              </a:rPr>
              <a:t>EPOXY MATERIAL- STRUCTURES REHAB</a:t>
            </a:r>
            <a:r>
              <a:rPr lang="en-US" dirty="0"/>
              <a:t> </a:t>
            </a:r>
          </a:p>
          <a:p>
            <a:r>
              <a:rPr lang="en-US" sz="1200" b="0" i="0" u="none" strike="noStrike" kern="1200" dirty="0">
                <a:solidFill>
                  <a:schemeClr val="tx1"/>
                </a:solidFill>
                <a:effectLst/>
                <a:latin typeface="+mn-lt"/>
                <a:ea typeface="+mn-ea"/>
                <a:cs typeface="+mn-cs"/>
              </a:rPr>
              <a:t>102</a:t>
            </a:r>
            <a:r>
              <a:rPr lang="en-US" dirty="0"/>
              <a:t> </a:t>
            </a:r>
            <a:r>
              <a:rPr lang="en-US" sz="1200" b="0" i="0" u="none" strike="noStrike" kern="1200" dirty="0">
                <a:solidFill>
                  <a:schemeClr val="tx1"/>
                </a:solidFill>
                <a:effectLst/>
                <a:latin typeface="+mn-lt"/>
                <a:ea typeface="+mn-ea"/>
                <a:cs typeface="+mn-cs"/>
              </a:rPr>
              <a:t>104</a:t>
            </a:r>
            <a:r>
              <a:rPr lang="en-US" dirty="0"/>
              <a:t> </a:t>
            </a:r>
            <a:r>
              <a:rPr lang="en-US" sz="1200" b="0" i="0" u="none" strike="noStrike" kern="1200" dirty="0">
                <a:solidFill>
                  <a:schemeClr val="tx1"/>
                </a:solidFill>
                <a:effectLst/>
                <a:latin typeface="+mn-lt"/>
                <a:ea typeface="+mn-ea"/>
                <a:cs typeface="+mn-cs"/>
              </a:rPr>
              <a:t>$10.52 ED</a:t>
            </a:r>
            <a:r>
              <a:rPr lang="en-US" dirty="0"/>
              <a:t> </a:t>
            </a:r>
            <a:r>
              <a:rPr lang="en-US" sz="1200" b="0" i="0" u="none" strike="noStrike" kern="1200" dirty="0">
                <a:solidFill>
                  <a:schemeClr val="tx1"/>
                </a:solidFill>
                <a:effectLst/>
                <a:latin typeface="+mn-lt"/>
                <a:ea typeface="+mn-ea"/>
                <a:cs typeface="+mn-cs"/>
              </a:rPr>
              <a:t>TEMPORARY SIGNALIZATION AND MAINT, INTER</a:t>
            </a:r>
            <a:r>
              <a:rPr lang="en-US" dirty="0"/>
              <a:t> - </a:t>
            </a:r>
            <a:r>
              <a:rPr lang="en-US" sz="1200" b="0" i="0" kern="1200" dirty="0">
                <a:solidFill>
                  <a:schemeClr val="tx1"/>
                </a:solidFill>
                <a:effectLst/>
                <a:latin typeface="+mn-lt"/>
                <a:ea typeface="+mn-ea"/>
                <a:cs typeface="+mn-cs"/>
              </a:rPr>
              <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DO NOT USE for Two-Way, Two-Lane Lane Closures Standard Plans 102-606 (Index 606); this item is for use at SIGNALIZED INTERSECTIONS.</a:t>
            </a:r>
          </a:p>
          <a:p>
            <a:r>
              <a:rPr lang="en-US" sz="1200" b="1" i="0" kern="1200" dirty="0">
                <a:solidFill>
                  <a:schemeClr val="tx1"/>
                </a:solidFill>
                <a:effectLst/>
                <a:latin typeface="+mn-lt"/>
                <a:ea typeface="+mn-ea"/>
                <a:cs typeface="+mn-cs"/>
              </a:rPr>
              <a:t>Details</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For existing intersections, the quantity to be paid for will be the number of signalized intersections (per each, per day) for the full duration of the Contract. For temporary intersections, the quantity to be paid for will be the number of signalized intersections per day for the duration of the temporary intersection. No separate payment will be made for temporary signalization and maintenance at new intersections. NOTE: Temporary intersections are locations away from existing or new intersections. Any pedestrian signals needed (existing, temporary or relocation) are included in this pay item.</a:t>
            </a:r>
          </a:p>
          <a:p>
            <a:endParaRPr lang="en-US" dirty="0"/>
          </a:p>
          <a:p>
            <a:r>
              <a:rPr lang="en-US" sz="1200" b="0" i="0" u="none" strike="noStrike" kern="1200" dirty="0">
                <a:solidFill>
                  <a:schemeClr val="tx1"/>
                </a:solidFill>
                <a:effectLst/>
                <a:latin typeface="+mn-lt"/>
                <a:ea typeface="+mn-ea"/>
                <a:cs typeface="+mn-cs"/>
              </a:rPr>
              <a:t>102</a:t>
            </a:r>
            <a:r>
              <a:rPr lang="en-US" dirty="0"/>
              <a:t> </a:t>
            </a:r>
            <a:r>
              <a:rPr lang="en-US" sz="1200" b="0" i="0" u="none" strike="noStrike" kern="1200" dirty="0">
                <a:solidFill>
                  <a:schemeClr val="tx1"/>
                </a:solidFill>
                <a:effectLst/>
                <a:latin typeface="+mn-lt"/>
                <a:ea typeface="+mn-ea"/>
                <a:cs typeface="+mn-cs"/>
              </a:rPr>
              <a:t>1</a:t>
            </a:r>
            <a:r>
              <a:rPr lang="en-US" dirty="0"/>
              <a:t> </a:t>
            </a:r>
            <a:r>
              <a:rPr lang="en-US" sz="1200" b="0" i="0" u="none" strike="noStrike" kern="1200" dirty="0">
                <a:solidFill>
                  <a:schemeClr val="tx1"/>
                </a:solidFill>
                <a:effectLst/>
                <a:latin typeface="+mn-lt"/>
                <a:ea typeface="+mn-ea"/>
                <a:cs typeface="+mn-cs"/>
              </a:rPr>
              <a:t>$494.72 LS</a:t>
            </a:r>
            <a:r>
              <a:rPr lang="en-US" dirty="0"/>
              <a:t> </a:t>
            </a:r>
            <a:r>
              <a:rPr lang="en-US" sz="1200" b="0" i="0" u="none" strike="noStrike" kern="1200" dirty="0">
                <a:solidFill>
                  <a:schemeClr val="tx1"/>
                </a:solidFill>
                <a:effectLst/>
                <a:latin typeface="+mn-lt"/>
                <a:ea typeface="+mn-ea"/>
                <a:cs typeface="+mn-cs"/>
              </a:rPr>
              <a:t>MAINTENANCE OF TRAFFIC</a:t>
            </a:r>
            <a:r>
              <a:rPr lang="en-US" dirty="0"/>
              <a:t>  - </a:t>
            </a:r>
            <a:r>
              <a:rPr lang="en-US" sz="1200" b="0" i="0" kern="1200" dirty="0">
                <a:solidFill>
                  <a:schemeClr val="tx1"/>
                </a:solidFill>
                <a:effectLst/>
                <a:latin typeface="+mn-lt"/>
                <a:ea typeface="+mn-ea"/>
                <a:cs typeface="+mn-cs"/>
              </a:rPr>
              <a:t>Includes all items required to safely maintain traffic throughout a transportation work zone with minimal inconvenience to the public and fit into one of the following categories: 1) cannot reasonably be quantified; 2) cannot be addressed under current pay items; 3) are incidental to the operations necessary to safely maintain traffic throughout a work zone. Code the second unit of measure (number of days) from the construction day estimate.</a:t>
            </a:r>
            <a:endParaRPr lang="en-US" dirty="0"/>
          </a:p>
          <a:p>
            <a:r>
              <a:rPr lang="en-US" sz="1200" b="0" i="0" u="none" strike="noStrike" kern="1200" dirty="0">
                <a:solidFill>
                  <a:schemeClr val="tx1"/>
                </a:solidFill>
                <a:effectLst/>
                <a:latin typeface="+mn-lt"/>
                <a:ea typeface="+mn-ea"/>
                <a:cs typeface="+mn-cs"/>
              </a:rPr>
              <a:t>676</a:t>
            </a:r>
            <a:r>
              <a:rPr lang="en-US" dirty="0"/>
              <a:t> </a:t>
            </a:r>
            <a:r>
              <a:rPr lang="en-US" sz="1200" b="0" i="0" u="none" strike="noStrike" kern="1200" dirty="0">
                <a:solidFill>
                  <a:schemeClr val="tx1"/>
                </a:solidFill>
                <a:effectLst/>
                <a:latin typeface="+mn-lt"/>
                <a:ea typeface="+mn-ea"/>
                <a:cs typeface="+mn-cs"/>
              </a:rPr>
              <a:t>2500</a:t>
            </a:r>
            <a:r>
              <a:rPr lang="en-US" dirty="0"/>
              <a:t> </a:t>
            </a:r>
            <a:r>
              <a:rPr lang="en-US" sz="1200" b="0" i="0" u="none" strike="noStrike" kern="1200" dirty="0">
                <a:solidFill>
                  <a:schemeClr val="tx1"/>
                </a:solidFill>
                <a:effectLst/>
                <a:latin typeface="+mn-lt"/>
                <a:ea typeface="+mn-ea"/>
                <a:cs typeface="+mn-cs"/>
              </a:rPr>
              <a:t>$1,216.24 EA</a:t>
            </a:r>
            <a:r>
              <a:rPr lang="en-US" dirty="0"/>
              <a:t> </a:t>
            </a:r>
            <a:r>
              <a:rPr lang="en-US" sz="1200" b="0" i="0" u="none" strike="noStrike" kern="1200" dirty="0">
                <a:solidFill>
                  <a:schemeClr val="tx1"/>
                </a:solidFill>
                <a:effectLst/>
                <a:latin typeface="+mn-lt"/>
                <a:ea typeface="+mn-ea"/>
                <a:cs typeface="+mn-cs"/>
              </a:rPr>
              <a:t>ITS CABINET- ADJUST/MODIFY</a:t>
            </a:r>
            <a:r>
              <a:rPr lang="en-US" dirty="0"/>
              <a:t>  - </a:t>
            </a:r>
          </a:p>
          <a:p>
            <a:r>
              <a:rPr lang="en-US" sz="1200" b="0" i="0" u="none" strike="noStrike" kern="1200" dirty="0">
                <a:solidFill>
                  <a:schemeClr val="tx1"/>
                </a:solidFill>
                <a:effectLst/>
                <a:latin typeface="+mn-lt"/>
                <a:ea typeface="+mn-ea"/>
                <a:cs typeface="+mn-cs"/>
              </a:rPr>
              <a:t>639</a:t>
            </a:r>
            <a:r>
              <a:rPr lang="en-US" dirty="0"/>
              <a:t> </a:t>
            </a:r>
            <a:r>
              <a:rPr lang="en-US" sz="1200" b="0" i="0" u="none" strike="noStrike" kern="1200" dirty="0">
                <a:solidFill>
                  <a:schemeClr val="tx1"/>
                </a:solidFill>
                <a:effectLst/>
                <a:latin typeface="+mn-lt"/>
                <a:ea typeface="+mn-ea"/>
                <a:cs typeface="+mn-cs"/>
              </a:rPr>
              <a:t>21</a:t>
            </a:r>
            <a:r>
              <a:rPr lang="en-US" dirty="0"/>
              <a:t> </a:t>
            </a:r>
            <a:r>
              <a:rPr lang="en-US" sz="1200" b="0" i="0" u="none" strike="noStrike" kern="1200" dirty="0">
                <a:solidFill>
                  <a:schemeClr val="tx1"/>
                </a:solidFill>
                <a:effectLst/>
                <a:latin typeface="+mn-lt"/>
                <a:ea typeface="+mn-ea"/>
                <a:cs typeface="+mn-cs"/>
              </a:rPr>
              <a:t>$5.70 LF</a:t>
            </a:r>
            <a:r>
              <a:rPr lang="en-US" dirty="0"/>
              <a:t> </a:t>
            </a:r>
            <a:r>
              <a:rPr lang="en-US" sz="1200" b="0" i="0" u="none" strike="noStrike" kern="1200" dirty="0">
                <a:solidFill>
                  <a:schemeClr val="tx1"/>
                </a:solidFill>
                <a:effectLst/>
                <a:latin typeface="+mn-lt"/>
                <a:ea typeface="+mn-ea"/>
                <a:cs typeface="+mn-cs"/>
              </a:rPr>
              <a:t>ELECTRICAL SERVICE WIRE, F&amp;I</a:t>
            </a:r>
            <a:r>
              <a:rPr lang="en-US" dirty="0"/>
              <a:t> </a:t>
            </a:r>
          </a:p>
          <a:p>
            <a:endParaRPr lang="en-US" dirty="0"/>
          </a:p>
          <a:p>
            <a:endParaRPr lang="en-US" dirty="0"/>
          </a:p>
        </p:txBody>
      </p:sp>
      <p:sp>
        <p:nvSpPr>
          <p:cNvPr id="4" name="Slide Number Placeholder 3"/>
          <p:cNvSpPr>
            <a:spLocks noGrp="1"/>
          </p:cNvSpPr>
          <p:nvPr>
            <p:ph type="sldNum" sz="quarter" idx="10"/>
          </p:nvPr>
        </p:nvSpPr>
        <p:spPr/>
        <p:txBody>
          <a:bodyPr/>
          <a:lstStyle/>
          <a:p>
            <a:fld id="{0A3C37BE-C303-496D-B5CD-85F2937540FC}" type="slidenum">
              <a:rPr lang="en-US"/>
              <a:t>12</a:t>
            </a:fld>
            <a:endParaRPr lang="en-US"/>
          </a:p>
        </p:txBody>
      </p:sp>
    </p:spTree>
    <p:extLst>
      <p:ext uri="{BB962C8B-B14F-4D97-AF65-F5344CB8AC3E}">
        <p14:creationId xmlns:p14="http://schemas.microsoft.com/office/powerpoint/2010/main" val="16165908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LGS-9X-2 In-Roadway Warning Light: Bi-color: Red/Amber</a:t>
            </a:r>
          </a:p>
          <a:p>
            <a:r>
              <a:rPr lang="en-US" sz="1200" b="0" i="0" u="none" strike="noStrike" kern="1200" dirty="0">
                <a:solidFill>
                  <a:schemeClr val="tx1"/>
                </a:solidFill>
                <a:effectLst/>
                <a:latin typeface="+mn-lt"/>
                <a:ea typeface="+mn-ea"/>
                <a:cs typeface="+mn-cs"/>
              </a:rPr>
              <a:t>630</a:t>
            </a:r>
            <a:r>
              <a:rPr lang="en-US" dirty="0"/>
              <a:t> </a:t>
            </a:r>
            <a:r>
              <a:rPr lang="en-US" sz="1200" b="0" i="0" u="none" strike="noStrike" kern="1200" dirty="0">
                <a:solidFill>
                  <a:schemeClr val="tx1"/>
                </a:solidFill>
                <a:effectLst/>
                <a:latin typeface="+mn-lt"/>
                <a:ea typeface="+mn-ea"/>
                <a:cs typeface="+mn-cs"/>
              </a:rPr>
              <a:t>2</a:t>
            </a:r>
            <a:r>
              <a:rPr lang="en-US" dirty="0"/>
              <a:t> </a:t>
            </a:r>
            <a:r>
              <a:rPr lang="en-US" sz="1200" b="0" i="0" u="none" strike="noStrike" kern="1200" dirty="0">
                <a:solidFill>
                  <a:schemeClr val="tx1"/>
                </a:solidFill>
                <a:effectLst/>
                <a:latin typeface="+mn-lt"/>
                <a:ea typeface="+mn-ea"/>
                <a:cs typeface="+mn-cs"/>
              </a:rPr>
              <a:t>12</a:t>
            </a:r>
            <a:r>
              <a:rPr lang="en-US" dirty="0"/>
              <a:t> </a:t>
            </a:r>
            <a:r>
              <a:rPr lang="en-US" sz="1200" b="0" i="0" u="none" strike="noStrike" kern="1200" dirty="0">
                <a:solidFill>
                  <a:schemeClr val="tx1"/>
                </a:solidFill>
                <a:effectLst/>
                <a:latin typeface="+mn-lt"/>
                <a:ea typeface="+mn-ea"/>
                <a:cs typeface="+mn-cs"/>
              </a:rPr>
              <a:t>$15.64 LF</a:t>
            </a:r>
            <a:r>
              <a:rPr lang="en-US" dirty="0"/>
              <a:t> </a:t>
            </a:r>
            <a:r>
              <a:rPr lang="en-US" sz="1200" b="0" i="0" u="none" strike="noStrike" kern="1200" dirty="0">
                <a:solidFill>
                  <a:schemeClr val="tx1"/>
                </a:solidFill>
                <a:effectLst/>
                <a:latin typeface="+mn-lt"/>
                <a:ea typeface="+mn-ea"/>
                <a:cs typeface="+mn-cs"/>
              </a:rPr>
              <a:t>Conduit, F&amp;I, Directional Bore</a:t>
            </a:r>
            <a:r>
              <a:rPr lang="en-US" dirty="0"/>
              <a:t> : 100LF – 1564$ - </a:t>
            </a:r>
            <a:r>
              <a:rPr lang="en-US" sz="1200" b="0" i="0" kern="1200" dirty="0">
                <a:solidFill>
                  <a:schemeClr val="tx1"/>
                </a:solidFill>
                <a:effectLst/>
                <a:latin typeface="+mn-lt"/>
                <a:ea typeface="+mn-ea"/>
                <a:cs typeface="+mn-cs"/>
              </a:rPr>
              <a:t>This item is valid for signals, lighting, and other electrically powered or operated devices. MEASUREMENT- TRENCH or BORE: Measurement is for the straight line HORIZONTAL DISTANCE of the trench or bore, from pull box to pull box, with no allowance for sweeps or vertical distance. No additional payment will be made for multiple runs of conduit within a trench or bore. </a:t>
            </a:r>
            <a:endParaRPr lang="en-US" dirty="0"/>
          </a:p>
          <a:p>
            <a:r>
              <a:rPr lang="en-US" sz="1200" b="0" i="0" u="none" strike="noStrike" kern="1200" dirty="0">
                <a:solidFill>
                  <a:schemeClr val="tx1"/>
                </a:solidFill>
                <a:effectLst/>
                <a:latin typeface="+mn-lt"/>
                <a:ea typeface="+mn-ea"/>
                <a:cs typeface="+mn-cs"/>
              </a:rPr>
              <a:t>665</a:t>
            </a:r>
            <a:r>
              <a:rPr lang="en-US" dirty="0"/>
              <a:t> </a:t>
            </a:r>
            <a:r>
              <a:rPr lang="en-US" sz="1200" b="0" i="0" u="none" strike="noStrike" kern="1200" dirty="0">
                <a:solidFill>
                  <a:schemeClr val="tx1"/>
                </a:solidFill>
                <a:effectLst/>
                <a:latin typeface="+mn-lt"/>
                <a:ea typeface="+mn-ea"/>
                <a:cs typeface="+mn-cs"/>
              </a:rPr>
              <a:t>1</a:t>
            </a:r>
            <a:r>
              <a:rPr lang="en-US" dirty="0"/>
              <a:t> </a:t>
            </a:r>
            <a:r>
              <a:rPr lang="en-US" sz="1200" b="0" i="0" u="none" strike="noStrike" kern="1200" dirty="0">
                <a:solidFill>
                  <a:schemeClr val="tx1"/>
                </a:solidFill>
                <a:effectLst/>
                <a:latin typeface="+mn-lt"/>
                <a:ea typeface="+mn-ea"/>
                <a:cs typeface="+mn-cs"/>
              </a:rPr>
              <a:t>11</a:t>
            </a:r>
            <a:r>
              <a:rPr lang="en-US" dirty="0"/>
              <a:t> </a:t>
            </a:r>
            <a:r>
              <a:rPr lang="en-US" sz="1200" b="0" i="0" u="none" strike="noStrike" kern="1200" dirty="0">
                <a:solidFill>
                  <a:schemeClr val="tx1"/>
                </a:solidFill>
                <a:effectLst/>
                <a:latin typeface="+mn-lt"/>
                <a:ea typeface="+mn-ea"/>
                <a:cs typeface="+mn-cs"/>
              </a:rPr>
              <a:t>$226.91 EA</a:t>
            </a:r>
            <a:r>
              <a:rPr lang="en-US" dirty="0"/>
              <a:t> </a:t>
            </a:r>
            <a:r>
              <a:rPr lang="en-US" sz="1200" b="0" i="0" u="none" strike="noStrike" kern="1200" dirty="0">
                <a:solidFill>
                  <a:schemeClr val="tx1"/>
                </a:solidFill>
                <a:effectLst/>
                <a:latin typeface="+mn-lt"/>
                <a:ea typeface="+mn-ea"/>
                <a:cs typeface="+mn-cs"/>
              </a:rPr>
              <a:t>PEDESTRIAN DETECTOR, F&amp;I, STANDARD</a:t>
            </a:r>
            <a:r>
              <a:rPr lang="en-US" dirty="0"/>
              <a:t> : x4  - $900</a:t>
            </a:r>
          </a:p>
          <a:p>
            <a:r>
              <a:rPr lang="en-US" sz="1200" b="0" i="0" u="none" strike="noStrike" kern="1200" dirty="0">
                <a:solidFill>
                  <a:schemeClr val="tx1"/>
                </a:solidFill>
                <a:effectLst/>
                <a:latin typeface="+mn-lt"/>
                <a:ea typeface="+mn-ea"/>
                <a:cs typeface="+mn-cs"/>
              </a:rPr>
              <a:t>633</a:t>
            </a:r>
            <a:r>
              <a:rPr lang="en-US" dirty="0"/>
              <a:t> </a:t>
            </a:r>
            <a:r>
              <a:rPr lang="en-US" sz="1200" b="0" i="0" u="none" strike="noStrike" kern="1200" dirty="0">
                <a:solidFill>
                  <a:schemeClr val="tx1"/>
                </a:solidFill>
                <a:effectLst/>
                <a:latin typeface="+mn-lt"/>
                <a:ea typeface="+mn-ea"/>
                <a:cs typeface="+mn-cs"/>
              </a:rPr>
              <a:t>11</a:t>
            </a:r>
            <a:r>
              <a:rPr lang="en-US" dirty="0"/>
              <a:t> </a:t>
            </a:r>
            <a:r>
              <a:rPr lang="en-US" sz="1200" b="0" i="0" u="none" strike="noStrike" kern="1200" dirty="0">
                <a:solidFill>
                  <a:schemeClr val="tx1"/>
                </a:solidFill>
                <a:effectLst/>
                <a:latin typeface="+mn-lt"/>
                <a:ea typeface="+mn-ea"/>
                <a:cs typeface="+mn-cs"/>
              </a:rPr>
              <a:t>21</a:t>
            </a:r>
            <a:r>
              <a:rPr lang="en-US" dirty="0"/>
              <a:t> </a:t>
            </a:r>
            <a:r>
              <a:rPr lang="en-US" sz="1200" b="0" i="0" u="none" strike="noStrike" kern="1200" dirty="0">
                <a:solidFill>
                  <a:schemeClr val="tx1"/>
                </a:solidFill>
                <a:effectLst/>
                <a:latin typeface="+mn-lt"/>
                <a:ea typeface="+mn-ea"/>
                <a:cs typeface="+mn-cs"/>
              </a:rPr>
              <a:t>$2.58 LF</a:t>
            </a:r>
            <a:r>
              <a:rPr lang="en-US" dirty="0"/>
              <a:t> </a:t>
            </a:r>
            <a:r>
              <a:rPr lang="en-US" sz="1200" b="0" i="0" u="none" strike="noStrike" kern="1200" dirty="0">
                <a:solidFill>
                  <a:schemeClr val="tx1"/>
                </a:solidFill>
                <a:effectLst/>
                <a:latin typeface="+mn-lt"/>
                <a:ea typeface="+mn-ea"/>
                <a:cs typeface="+mn-cs"/>
              </a:rPr>
              <a:t>FIBER OPTIC CABLE, F&amp;I, UG,2-12</a:t>
            </a:r>
            <a:r>
              <a:rPr lang="en-US" dirty="0"/>
              <a:t> </a:t>
            </a:r>
          </a:p>
          <a:p>
            <a:r>
              <a:rPr lang="en-US" sz="1200" b="0" i="0" u="none" strike="noStrike" kern="1200" dirty="0">
                <a:solidFill>
                  <a:schemeClr val="tx1"/>
                </a:solidFill>
                <a:effectLst/>
                <a:latin typeface="+mn-lt"/>
                <a:ea typeface="+mn-ea"/>
                <a:cs typeface="+mn-cs"/>
              </a:rPr>
              <a:t>411</a:t>
            </a:r>
            <a:r>
              <a:rPr lang="en-US" dirty="0"/>
              <a:t> </a:t>
            </a:r>
            <a:r>
              <a:rPr lang="en-US" sz="1200" b="0" i="0" u="none" strike="noStrike" kern="1200" dirty="0">
                <a:solidFill>
                  <a:schemeClr val="tx1"/>
                </a:solidFill>
                <a:effectLst/>
                <a:latin typeface="+mn-lt"/>
                <a:ea typeface="+mn-ea"/>
                <a:cs typeface="+mn-cs"/>
              </a:rPr>
              <a:t>1</a:t>
            </a:r>
            <a:r>
              <a:rPr lang="en-US" dirty="0"/>
              <a:t> </a:t>
            </a:r>
            <a:r>
              <a:rPr lang="en-US" sz="1200" b="0" i="0" u="none" strike="noStrike" kern="1200" dirty="0">
                <a:solidFill>
                  <a:schemeClr val="tx1"/>
                </a:solidFill>
                <a:effectLst/>
                <a:latin typeface="+mn-lt"/>
                <a:ea typeface="+mn-ea"/>
                <a:cs typeface="+mn-cs"/>
              </a:rPr>
              <a:t>$115.20 GA</a:t>
            </a:r>
            <a:r>
              <a:rPr lang="en-US" dirty="0"/>
              <a:t> </a:t>
            </a:r>
            <a:r>
              <a:rPr lang="en-US" sz="1200" b="0" i="0" u="none" strike="noStrike" kern="1200" dirty="0">
                <a:solidFill>
                  <a:schemeClr val="tx1"/>
                </a:solidFill>
                <a:effectLst/>
                <a:latin typeface="+mn-lt"/>
                <a:ea typeface="+mn-ea"/>
                <a:cs typeface="+mn-cs"/>
              </a:rPr>
              <a:t>EPOXY MATERIAL- STRUCTURES REHAB</a:t>
            </a:r>
            <a:r>
              <a:rPr lang="en-US" dirty="0"/>
              <a:t> </a:t>
            </a:r>
          </a:p>
          <a:p>
            <a:r>
              <a:rPr lang="en-US" sz="1200" b="0" i="0" u="none" strike="noStrike" kern="1200" dirty="0">
                <a:solidFill>
                  <a:schemeClr val="tx1"/>
                </a:solidFill>
                <a:effectLst/>
                <a:latin typeface="+mn-lt"/>
                <a:ea typeface="+mn-ea"/>
                <a:cs typeface="+mn-cs"/>
              </a:rPr>
              <a:t>102</a:t>
            </a:r>
            <a:r>
              <a:rPr lang="en-US" dirty="0"/>
              <a:t> </a:t>
            </a:r>
            <a:r>
              <a:rPr lang="en-US" sz="1200" b="0" i="0" u="none" strike="noStrike" kern="1200" dirty="0">
                <a:solidFill>
                  <a:schemeClr val="tx1"/>
                </a:solidFill>
                <a:effectLst/>
                <a:latin typeface="+mn-lt"/>
                <a:ea typeface="+mn-ea"/>
                <a:cs typeface="+mn-cs"/>
              </a:rPr>
              <a:t>104</a:t>
            </a:r>
            <a:r>
              <a:rPr lang="en-US" dirty="0"/>
              <a:t> </a:t>
            </a:r>
            <a:r>
              <a:rPr lang="en-US" sz="1200" b="0" i="0" u="none" strike="noStrike" kern="1200" dirty="0">
                <a:solidFill>
                  <a:schemeClr val="tx1"/>
                </a:solidFill>
                <a:effectLst/>
                <a:latin typeface="+mn-lt"/>
                <a:ea typeface="+mn-ea"/>
                <a:cs typeface="+mn-cs"/>
              </a:rPr>
              <a:t>$10.52 ED</a:t>
            </a:r>
            <a:r>
              <a:rPr lang="en-US" dirty="0"/>
              <a:t> </a:t>
            </a:r>
            <a:r>
              <a:rPr lang="en-US" sz="1200" b="0" i="0" u="none" strike="noStrike" kern="1200" dirty="0">
                <a:solidFill>
                  <a:schemeClr val="tx1"/>
                </a:solidFill>
                <a:effectLst/>
                <a:latin typeface="+mn-lt"/>
                <a:ea typeface="+mn-ea"/>
                <a:cs typeface="+mn-cs"/>
              </a:rPr>
              <a:t>TEMPORARY SIGNALIZATION AND MAINT, INTER</a:t>
            </a:r>
            <a:r>
              <a:rPr lang="en-US" dirty="0"/>
              <a:t> - </a:t>
            </a:r>
            <a:r>
              <a:rPr lang="en-US" sz="1200" b="0" i="0" kern="1200" dirty="0">
                <a:solidFill>
                  <a:schemeClr val="tx1"/>
                </a:solidFill>
                <a:effectLst/>
                <a:latin typeface="+mn-lt"/>
                <a:ea typeface="+mn-ea"/>
                <a:cs typeface="+mn-cs"/>
              </a:rPr>
              <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DO NOT USE for Two-Way, Two-Lane Lane Closures Standard Plans 102-606 (Index 606); this item is for use at SIGNALIZED INTERSECTIONS.</a:t>
            </a:r>
          </a:p>
          <a:p>
            <a:r>
              <a:rPr lang="en-US" sz="1200" b="1" i="0" kern="1200" dirty="0">
                <a:solidFill>
                  <a:schemeClr val="tx1"/>
                </a:solidFill>
                <a:effectLst/>
                <a:latin typeface="+mn-lt"/>
                <a:ea typeface="+mn-ea"/>
                <a:cs typeface="+mn-cs"/>
              </a:rPr>
              <a:t>Details</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For existing intersections, the quantity to be paid for will be the number of signalized intersections (per each, per day) for the full duration of the Contract. For temporary intersections, the quantity to be paid for will be the number of signalized intersections per day for the duration of the temporary intersection. No separate payment will be made for temporary signalization and maintenance at new intersections. NOTE: Temporary intersections are locations away from existing or new intersections. Any pedestrian signals needed (existing, temporary or relocation) are included in this pay item.</a:t>
            </a:r>
          </a:p>
          <a:p>
            <a:endParaRPr lang="en-US" dirty="0"/>
          </a:p>
          <a:p>
            <a:r>
              <a:rPr lang="en-US" sz="1200" b="0" i="0" u="none" strike="noStrike" kern="1200" dirty="0">
                <a:solidFill>
                  <a:schemeClr val="tx1"/>
                </a:solidFill>
                <a:effectLst/>
                <a:latin typeface="+mn-lt"/>
                <a:ea typeface="+mn-ea"/>
                <a:cs typeface="+mn-cs"/>
              </a:rPr>
              <a:t>102</a:t>
            </a:r>
            <a:r>
              <a:rPr lang="en-US" dirty="0"/>
              <a:t> </a:t>
            </a:r>
            <a:r>
              <a:rPr lang="en-US" sz="1200" b="0" i="0" u="none" strike="noStrike" kern="1200" dirty="0">
                <a:solidFill>
                  <a:schemeClr val="tx1"/>
                </a:solidFill>
                <a:effectLst/>
                <a:latin typeface="+mn-lt"/>
                <a:ea typeface="+mn-ea"/>
                <a:cs typeface="+mn-cs"/>
              </a:rPr>
              <a:t>1</a:t>
            </a:r>
            <a:r>
              <a:rPr lang="en-US" dirty="0"/>
              <a:t> </a:t>
            </a:r>
            <a:r>
              <a:rPr lang="en-US" sz="1200" b="0" i="0" u="none" strike="noStrike" kern="1200" dirty="0">
                <a:solidFill>
                  <a:schemeClr val="tx1"/>
                </a:solidFill>
                <a:effectLst/>
                <a:latin typeface="+mn-lt"/>
                <a:ea typeface="+mn-ea"/>
                <a:cs typeface="+mn-cs"/>
              </a:rPr>
              <a:t>$494.72 LS</a:t>
            </a:r>
            <a:r>
              <a:rPr lang="en-US" dirty="0"/>
              <a:t> </a:t>
            </a:r>
            <a:r>
              <a:rPr lang="en-US" sz="1200" b="0" i="0" u="none" strike="noStrike" kern="1200" dirty="0">
                <a:solidFill>
                  <a:schemeClr val="tx1"/>
                </a:solidFill>
                <a:effectLst/>
                <a:latin typeface="+mn-lt"/>
                <a:ea typeface="+mn-ea"/>
                <a:cs typeface="+mn-cs"/>
              </a:rPr>
              <a:t>MAINTENANCE OF TRAFFIC</a:t>
            </a:r>
            <a:r>
              <a:rPr lang="en-US" dirty="0"/>
              <a:t>  - </a:t>
            </a:r>
            <a:r>
              <a:rPr lang="en-US" sz="1200" b="0" i="0" kern="1200" dirty="0">
                <a:solidFill>
                  <a:schemeClr val="tx1"/>
                </a:solidFill>
                <a:effectLst/>
                <a:latin typeface="+mn-lt"/>
                <a:ea typeface="+mn-ea"/>
                <a:cs typeface="+mn-cs"/>
              </a:rPr>
              <a:t>Includes all items required to safely maintain traffic throughout a transportation work zone with minimal inconvenience to the public and fit into one of the following categories: 1) cannot reasonably be quantified; 2) cannot be addressed under current pay items; 3) are incidental to the operations necessary to safely maintain traffic throughout a work zone. Code the second unit of measure (number of days) from the construction day estimate.</a:t>
            </a:r>
            <a:endParaRPr lang="en-US" dirty="0"/>
          </a:p>
          <a:p>
            <a:r>
              <a:rPr lang="en-US" sz="1200" b="0" i="0" u="none" strike="noStrike" kern="1200" dirty="0">
                <a:solidFill>
                  <a:schemeClr val="tx1"/>
                </a:solidFill>
                <a:effectLst/>
                <a:latin typeface="+mn-lt"/>
                <a:ea typeface="+mn-ea"/>
                <a:cs typeface="+mn-cs"/>
              </a:rPr>
              <a:t>676</a:t>
            </a:r>
            <a:r>
              <a:rPr lang="en-US" dirty="0"/>
              <a:t> </a:t>
            </a:r>
            <a:r>
              <a:rPr lang="en-US" sz="1200" b="0" i="0" u="none" strike="noStrike" kern="1200" dirty="0">
                <a:solidFill>
                  <a:schemeClr val="tx1"/>
                </a:solidFill>
                <a:effectLst/>
                <a:latin typeface="+mn-lt"/>
                <a:ea typeface="+mn-ea"/>
                <a:cs typeface="+mn-cs"/>
              </a:rPr>
              <a:t>2500</a:t>
            </a:r>
            <a:r>
              <a:rPr lang="en-US" dirty="0"/>
              <a:t> </a:t>
            </a:r>
            <a:r>
              <a:rPr lang="en-US" sz="1200" b="0" i="0" u="none" strike="noStrike" kern="1200" dirty="0">
                <a:solidFill>
                  <a:schemeClr val="tx1"/>
                </a:solidFill>
                <a:effectLst/>
                <a:latin typeface="+mn-lt"/>
                <a:ea typeface="+mn-ea"/>
                <a:cs typeface="+mn-cs"/>
              </a:rPr>
              <a:t>$1,216.24 EA</a:t>
            </a:r>
            <a:r>
              <a:rPr lang="en-US" dirty="0"/>
              <a:t> </a:t>
            </a:r>
            <a:r>
              <a:rPr lang="en-US" sz="1200" b="0" i="0" u="none" strike="noStrike" kern="1200" dirty="0">
                <a:solidFill>
                  <a:schemeClr val="tx1"/>
                </a:solidFill>
                <a:effectLst/>
                <a:latin typeface="+mn-lt"/>
                <a:ea typeface="+mn-ea"/>
                <a:cs typeface="+mn-cs"/>
              </a:rPr>
              <a:t>ITS CABINET- ADJUST/MODIFY</a:t>
            </a:r>
            <a:r>
              <a:rPr lang="en-US" dirty="0"/>
              <a:t>  - </a:t>
            </a:r>
          </a:p>
          <a:p>
            <a:r>
              <a:rPr lang="en-US" sz="1200" b="0" i="0" u="none" strike="noStrike" kern="1200" dirty="0">
                <a:solidFill>
                  <a:schemeClr val="tx1"/>
                </a:solidFill>
                <a:effectLst/>
                <a:latin typeface="+mn-lt"/>
                <a:ea typeface="+mn-ea"/>
                <a:cs typeface="+mn-cs"/>
              </a:rPr>
              <a:t>639</a:t>
            </a:r>
            <a:r>
              <a:rPr lang="en-US" dirty="0"/>
              <a:t> </a:t>
            </a:r>
            <a:r>
              <a:rPr lang="en-US" sz="1200" b="0" i="0" u="none" strike="noStrike" kern="1200" dirty="0">
                <a:solidFill>
                  <a:schemeClr val="tx1"/>
                </a:solidFill>
                <a:effectLst/>
                <a:latin typeface="+mn-lt"/>
                <a:ea typeface="+mn-ea"/>
                <a:cs typeface="+mn-cs"/>
              </a:rPr>
              <a:t>21</a:t>
            </a:r>
            <a:r>
              <a:rPr lang="en-US" dirty="0"/>
              <a:t> </a:t>
            </a:r>
            <a:r>
              <a:rPr lang="en-US" sz="1200" b="0" i="0" u="none" strike="noStrike" kern="1200" dirty="0">
                <a:solidFill>
                  <a:schemeClr val="tx1"/>
                </a:solidFill>
                <a:effectLst/>
                <a:latin typeface="+mn-lt"/>
                <a:ea typeface="+mn-ea"/>
                <a:cs typeface="+mn-cs"/>
              </a:rPr>
              <a:t>$5.70 LF</a:t>
            </a:r>
            <a:r>
              <a:rPr lang="en-US" dirty="0"/>
              <a:t> </a:t>
            </a:r>
            <a:r>
              <a:rPr lang="en-US" sz="1200" b="0" i="0" u="none" strike="noStrike" kern="1200" dirty="0">
                <a:solidFill>
                  <a:schemeClr val="tx1"/>
                </a:solidFill>
                <a:effectLst/>
                <a:latin typeface="+mn-lt"/>
                <a:ea typeface="+mn-ea"/>
                <a:cs typeface="+mn-cs"/>
              </a:rPr>
              <a:t>ELECTRICAL SERVICE WIRE, F&amp;I</a:t>
            </a:r>
            <a:r>
              <a:rPr lang="en-US" dirty="0"/>
              <a:t> </a:t>
            </a:r>
          </a:p>
          <a:p>
            <a:endParaRPr lang="en-US" dirty="0"/>
          </a:p>
          <a:p>
            <a:endParaRPr lang="en-US" dirty="0"/>
          </a:p>
          <a:p>
            <a:r>
              <a:rPr lang="en-US" dirty="0"/>
              <a:t>Road User Cost</a:t>
            </a:r>
          </a:p>
          <a:p>
            <a:pPr marL="171450" indent="-171450">
              <a:buFont typeface="Arial" panose="020B0604020202020204" pitchFamily="34" charset="0"/>
              <a:buChar char="•"/>
            </a:pPr>
            <a:r>
              <a:rPr lang="en-US" dirty="0"/>
              <a:t>detours and rerouting that add to travel time</a:t>
            </a:r>
          </a:p>
          <a:p>
            <a:pPr marL="171450" indent="-171450">
              <a:buFont typeface="Arial" panose="020B0604020202020204" pitchFamily="34" charset="0"/>
              <a:buChar char="•"/>
            </a:pPr>
            <a:r>
              <a:rPr lang="en-US" dirty="0"/>
              <a:t>reduced roadway capacity that slows travel speed and increases travel time; </a:t>
            </a:r>
          </a:p>
          <a:p>
            <a:pPr marL="0" indent="0">
              <a:buFont typeface="Arial" panose="020B0604020202020204" pitchFamily="34" charset="0"/>
              <a:buNone/>
            </a:pPr>
            <a:r>
              <a:rPr lang="en-US" dirty="0"/>
              <a:t>• delay in the opening of a new or improved facility that prevents users from gaining travel time benefits</a:t>
            </a:r>
          </a:p>
          <a:p>
            <a:endParaRPr lang="en-US" dirty="0"/>
          </a:p>
        </p:txBody>
      </p:sp>
      <p:sp>
        <p:nvSpPr>
          <p:cNvPr id="4" name="Slide Number Placeholder 3"/>
          <p:cNvSpPr>
            <a:spLocks noGrp="1"/>
          </p:cNvSpPr>
          <p:nvPr>
            <p:ph type="sldNum" sz="quarter" idx="10"/>
          </p:nvPr>
        </p:nvSpPr>
        <p:spPr/>
        <p:txBody>
          <a:bodyPr/>
          <a:lstStyle/>
          <a:p>
            <a:fld id="{0A3C37BE-C303-496D-B5CD-85F2937540FC}" type="slidenum">
              <a:rPr lang="en-US"/>
              <a:t>13</a:t>
            </a:fld>
            <a:endParaRPr lang="en-US"/>
          </a:p>
        </p:txBody>
      </p:sp>
    </p:spTree>
    <p:extLst>
      <p:ext uri="{BB962C8B-B14F-4D97-AF65-F5344CB8AC3E}">
        <p14:creationId xmlns:p14="http://schemas.microsoft.com/office/powerpoint/2010/main" val="13902920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LGS-9X-2 In-Roadway Warning Light: Bi-color: Red/Amber</a:t>
            </a:r>
          </a:p>
          <a:p>
            <a:r>
              <a:rPr lang="en-US" sz="1200" b="0" i="0" u="none" strike="noStrike" kern="1200" dirty="0">
                <a:solidFill>
                  <a:schemeClr val="tx1"/>
                </a:solidFill>
                <a:effectLst/>
                <a:latin typeface="+mn-lt"/>
                <a:ea typeface="+mn-ea"/>
                <a:cs typeface="+mn-cs"/>
              </a:rPr>
              <a:t>630</a:t>
            </a:r>
            <a:r>
              <a:rPr lang="en-US" dirty="0"/>
              <a:t> </a:t>
            </a:r>
            <a:r>
              <a:rPr lang="en-US" sz="1200" b="0" i="0" u="none" strike="noStrike" kern="1200" dirty="0">
                <a:solidFill>
                  <a:schemeClr val="tx1"/>
                </a:solidFill>
                <a:effectLst/>
                <a:latin typeface="+mn-lt"/>
                <a:ea typeface="+mn-ea"/>
                <a:cs typeface="+mn-cs"/>
              </a:rPr>
              <a:t>2</a:t>
            </a:r>
            <a:r>
              <a:rPr lang="en-US" dirty="0"/>
              <a:t> </a:t>
            </a:r>
            <a:r>
              <a:rPr lang="en-US" sz="1200" b="0" i="0" u="none" strike="noStrike" kern="1200" dirty="0">
                <a:solidFill>
                  <a:schemeClr val="tx1"/>
                </a:solidFill>
                <a:effectLst/>
                <a:latin typeface="+mn-lt"/>
                <a:ea typeface="+mn-ea"/>
                <a:cs typeface="+mn-cs"/>
              </a:rPr>
              <a:t>12</a:t>
            </a:r>
            <a:r>
              <a:rPr lang="en-US" dirty="0"/>
              <a:t> </a:t>
            </a:r>
            <a:r>
              <a:rPr lang="en-US" sz="1200" b="0" i="0" u="none" strike="noStrike" kern="1200" dirty="0">
                <a:solidFill>
                  <a:schemeClr val="tx1"/>
                </a:solidFill>
                <a:effectLst/>
                <a:latin typeface="+mn-lt"/>
                <a:ea typeface="+mn-ea"/>
                <a:cs typeface="+mn-cs"/>
              </a:rPr>
              <a:t>$15.64 LF</a:t>
            </a:r>
            <a:r>
              <a:rPr lang="en-US" dirty="0"/>
              <a:t> </a:t>
            </a:r>
            <a:r>
              <a:rPr lang="en-US" sz="1200" b="0" i="0" u="none" strike="noStrike" kern="1200" dirty="0">
                <a:solidFill>
                  <a:schemeClr val="tx1"/>
                </a:solidFill>
                <a:effectLst/>
                <a:latin typeface="+mn-lt"/>
                <a:ea typeface="+mn-ea"/>
                <a:cs typeface="+mn-cs"/>
              </a:rPr>
              <a:t>Conduit, F&amp;I, Directional Bore</a:t>
            </a:r>
            <a:r>
              <a:rPr lang="en-US" dirty="0"/>
              <a:t> : 100LF – 1564$ - </a:t>
            </a:r>
            <a:r>
              <a:rPr lang="en-US" sz="1200" b="0" i="0" kern="1200" dirty="0">
                <a:solidFill>
                  <a:schemeClr val="tx1"/>
                </a:solidFill>
                <a:effectLst/>
                <a:latin typeface="+mn-lt"/>
                <a:ea typeface="+mn-ea"/>
                <a:cs typeface="+mn-cs"/>
              </a:rPr>
              <a:t>This item is valid for signals, lighting, and other electrically powered or operated devices. MEASUREMENT- TRENCH or BORE: Measurement is for the straight line HORIZONTAL DISTANCE of the trench or bore, from pull box to pull box, with no allowance for sweeps or vertical distance. No additional payment will be made for multiple runs of conduit within a trench or bore. </a:t>
            </a:r>
            <a:endParaRPr lang="en-US" dirty="0"/>
          </a:p>
          <a:p>
            <a:r>
              <a:rPr lang="en-US" sz="1200" b="0" i="0" u="none" strike="noStrike" kern="1200" dirty="0">
                <a:solidFill>
                  <a:schemeClr val="tx1"/>
                </a:solidFill>
                <a:effectLst/>
                <a:latin typeface="+mn-lt"/>
                <a:ea typeface="+mn-ea"/>
                <a:cs typeface="+mn-cs"/>
              </a:rPr>
              <a:t>665</a:t>
            </a:r>
            <a:r>
              <a:rPr lang="en-US" dirty="0"/>
              <a:t> </a:t>
            </a:r>
            <a:r>
              <a:rPr lang="en-US" sz="1200" b="0" i="0" u="none" strike="noStrike" kern="1200" dirty="0">
                <a:solidFill>
                  <a:schemeClr val="tx1"/>
                </a:solidFill>
                <a:effectLst/>
                <a:latin typeface="+mn-lt"/>
                <a:ea typeface="+mn-ea"/>
                <a:cs typeface="+mn-cs"/>
              </a:rPr>
              <a:t>1</a:t>
            </a:r>
            <a:r>
              <a:rPr lang="en-US" dirty="0"/>
              <a:t> </a:t>
            </a:r>
            <a:r>
              <a:rPr lang="en-US" sz="1200" b="0" i="0" u="none" strike="noStrike" kern="1200" dirty="0">
                <a:solidFill>
                  <a:schemeClr val="tx1"/>
                </a:solidFill>
                <a:effectLst/>
                <a:latin typeface="+mn-lt"/>
                <a:ea typeface="+mn-ea"/>
                <a:cs typeface="+mn-cs"/>
              </a:rPr>
              <a:t>11</a:t>
            </a:r>
            <a:r>
              <a:rPr lang="en-US" dirty="0"/>
              <a:t> </a:t>
            </a:r>
            <a:r>
              <a:rPr lang="en-US" sz="1200" b="0" i="0" u="none" strike="noStrike" kern="1200" dirty="0">
                <a:solidFill>
                  <a:schemeClr val="tx1"/>
                </a:solidFill>
                <a:effectLst/>
                <a:latin typeface="+mn-lt"/>
                <a:ea typeface="+mn-ea"/>
                <a:cs typeface="+mn-cs"/>
              </a:rPr>
              <a:t>$226.91 EA</a:t>
            </a:r>
            <a:r>
              <a:rPr lang="en-US" dirty="0"/>
              <a:t> </a:t>
            </a:r>
            <a:r>
              <a:rPr lang="en-US" sz="1200" b="0" i="0" u="none" strike="noStrike" kern="1200" dirty="0">
                <a:solidFill>
                  <a:schemeClr val="tx1"/>
                </a:solidFill>
                <a:effectLst/>
                <a:latin typeface="+mn-lt"/>
                <a:ea typeface="+mn-ea"/>
                <a:cs typeface="+mn-cs"/>
              </a:rPr>
              <a:t>PEDESTRIAN DETECTOR, F&amp;I, STANDARD</a:t>
            </a:r>
            <a:r>
              <a:rPr lang="en-US" dirty="0"/>
              <a:t> : x4  - $900</a:t>
            </a:r>
          </a:p>
          <a:p>
            <a:r>
              <a:rPr lang="en-US" sz="1200" b="0" i="0" u="none" strike="noStrike" kern="1200" dirty="0">
                <a:solidFill>
                  <a:schemeClr val="tx1"/>
                </a:solidFill>
                <a:effectLst/>
                <a:latin typeface="+mn-lt"/>
                <a:ea typeface="+mn-ea"/>
                <a:cs typeface="+mn-cs"/>
              </a:rPr>
              <a:t>633</a:t>
            </a:r>
            <a:r>
              <a:rPr lang="en-US" dirty="0"/>
              <a:t> </a:t>
            </a:r>
            <a:r>
              <a:rPr lang="en-US" sz="1200" b="0" i="0" u="none" strike="noStrike" kern="1200" dirty="0">
                <a:solidFill>
                  <a:schemeClr val="tx1"/>
                </a:solidFill>
                <a:effectLst/>
                <a:latin typeface="+mn-lt"/>
                <a:ea typeface="+mn-ea"/>
                <a:cs typeface="+mn-cs"/>
              </a:rPr>
              <a:t>11</a:t>
            </a:r>
            <a:r>
              <a:rPr lang="en-US" dirty="0"/>
              <a:t> </a:t>
            </a:r>
            <a:r>
              <a:rPr lang="en-US" sz="1200" b="0" i="0" u="none" strike="noStrike" kern="1200" dirty="0">
                <a:solidFill>
                  <a:schemeClr val="tx1"/>
                </a:solidFill>
                <a:effectLst/>
                <a:latin typeface="+mn-lt"/>
                <a:ea typeface="+mn-ea"/>
                <a:cs typeface="+mn-cs"/>
              </a:rPr>
              <a:t>21</a:t>
            </a:r>
            <a:r>
              <a:rPr lang="en-US" dirty="0"/>
              <a:t> </a:t>
            </a:r>
            <a:r>
              <a:rPr lang="en-US" sz="1200" b="0" i="0" u="none" strike="noStrike" kern="1200" dirty="0">
                <a:solidFill>
                  <a:schemeClr val="tx1"/>
                </a:solidFill>
                <a:effectLst/>
                <a:latin typeface="+mn-lt"/>
                <a:ea typeface="+mn-ea"/>
                <a:cs typeface="+mn-cs"/>
              </a:rPr>
              <a:t>$2.58 LF</a:t>
            </a:r>
            <a:r>
              <a:rPr lang="en-US" dirty="0"/>
              <a:t> </a:t>
            </a:r>
            <a:r>
              <a:rPr lang="en-US" sz="1200" b="0" i="0" u="none" strike="noStrike" kern="1200" dirty="0">
                <a:solidFill>
                  <a:schemeClr val="tx1"/>
                </a:solidFill>
                <a:effectLst/>
                <a:latin typeface="+mn-lt"/>
                <a:ea typeface="+mn-ea"/>
                <a:cs typeface="+mn-cs"/>
              </a:rPr>
              <a:t>FIBER OPTIC CABLE, F&amp;I, UG,2-12</a:t>
            </a:r>
            <a:r>
              <a:rPr lang="en-US" dirty="0"/>
              <a:t> </a:t>
            </a:r>
          </a:p>
          <a:p>
            <a:r>
              <a:rPr lang="en-US" sz="1200" b="0" i="0" u="none" strike="noStrike" kern="1200" dirty="0">
                <a:solidFill>
                  <a:schemeClr val="tx1"/>
                </a:solidFill>
                <a:effectLst/>
                <a:latin typeface="+mn-lt"/>
                <a:ea typeface="+mn-ea"/>
                <a:cs typeface="+mn-cs"/>
              </a:rPr>
              <a:t>411</a:t>
            </a:r>
            <a:r>
              <a:rPr lang="en-US" dirty="0"/>
              <a:t> </a:t>
            </a:r>
            <a:r>
              <a:rPr lang="en-US" sz="1200" b="0" i="0" u="none" strike="noStrike" kern="1200" dirty="0">
                <a:solidFill>
                  <a:schemeClr val="tx1"/>
                </a:solidFill>
                <a:effectLst/>
                <a:latin typeface="+mn-lt"/>
                <a:ea typeface="+mn-ea"/>
                <a:cs typeface="+mn-cs"/>
              </a:rPr>
              <a:t>1</a:t>
            </a:r>
            <a:r>
              <a:rPr lang="en-US" dirty="0"/>
              <a:t> </a:t>
            </a:r>
            <a:r>
              <a:rPr lang="en-US" sz="1200" b="0" i="0" u="none" strike="noStrike" kern="1200" dirty="0">
                <a:solidFill>
                  <a:schemeClr val="tx1"/>
                </a:solidFill>
                <a:effectLst/>
                <a:latin typeface="+mn-lt"/>
                <a:ea typeface="+mn-ea"/>
                <a:cs typeface="+mn-cs"/>
              </a:rPr>
              <a:t>$115.20 GA</a:t>
            </a:r>
            <a:r>
              <a:rPr lang="en-US" dirty="0"/>
              <a:t> </a:t>
            </a:r>
            <a:r>
              <a:rPr lang="en-US" sz="1200" b="0" i="0" u="none" strike="noStrike" kern="1200" dirty="0">
                <a:solidFill>
                  <a:schemeClr val="tx1"/>
                </a:solidFill>
                <a:effectLst/>
                <a:latin typeface="+mn-lt"/>
                <a:ea typeface="+mn-ea"/>
                <a:cs typeface="+mn-cs"/>
              </a:rPr>
              <a:t>EPOXY MATERIAL- STRUCTURES REHAB</a:t>
            </a:r>
            <a:r>
              <a:rPr lang="en-US" dirty="0"/>
              <a:t> </a:t>
            </a:r>
          </a:p>
          <a:p>
            <a:r>
              <a:rPr lang="en-US" sz="1200" b="0" i="0" u="none" strike="noStrike" kern="1200" dirty="0">
                <a:solidFill>
                  <a:schemeClr val="tx1"/>
                </a:solidFill>
                <a:effectLst/>
                <a:latin typeface="+mn-lt"/>
                <a:ea typeface="+mn-ea"/>
                <a:cs typeface="+mn-cs"/>
              </a:rPr>
              <a:t>102</a:t>
            </a:r>
            <a:r>
              <a:rPr lang="en-US" dirty="0"/>
              <a:t> </a:t>
            </a:r>
            <a:r>
              <a:rPr lang="en-US" sz="1200" b="0" i="0" u="none" strike="noStrike" kern="1200" dirty="0">
                <a:solidFill>
                  <a:schemeClr val="tx1"/>
                </a:solidFill>
                <a:effectLst/>
                <a:latin typeface="+mn-lt"/>
                <a:ea typeface="+mn-ea"/>
                <a:cs typeface="+mn-cs"/>
              </a:rPr>
              <a:t>104</a:t>
            </a:r>
            <a:r>
              <a:rPr lang="en-US" dirty="0"/>
              <a:t> </a:t>
            </a:r>
            <a:r>
              <a:rPr lang="en-US" sz="1200" b="0" i="0" u="none" strike="noStrike" kern="1200" dirty="0">
                <a:solidFill>
                  <a:schemeClr val="tx1"/>
                </a:solidFill>
                <a:effectLst/>
                <a:latin typeface="+mn-lt"/>
                <a:ea typeface="+mn-ea"/>
                <a:cs typeface="+mn-cs"/>
              </a:rPr>
              <a:t>$10.52 ED</a:t>
            </a:r>
            <a:r>
              <a:rPr lang="en-US" dirty="0"/>
              <a:t> </a:t>
            </a:r>
            <a:r>
              <a:rPr lang="en-US" sz="1200" b="0" i="0" u="none" strike="noStrike" kern="1200" dirty="0">
                <a:solidFill>
                  <a:schemeClr val="tx1"/>
                </a:solidFill>
                <a:effectLst/>
                <a:latin typeface="+mn-lt"/>
                <a:ea typeface="+mn-ea"/>
                <a:cs typeface="+mn-cs"/>
              </a:rPr>
              <a:t>TEMPORARY SIGNALIZATION AND MAINT, INTER</a:t>
            </a:r>
            <a:r>
              <a:rPr lang="en-US" dirty="0"/>
              <a:t> - </a:t>
            </a:r>
            <a:r>
              <a:rPr lang="en-US" sz="1200" b="0" i="0" kern="1200" dirty="0">
                <a:solidFill>
                  <a:schemeClr val="tx1"/>
                </a:solidFill>
                <a:effectLst/>
                <a:latin typeface="+mn-lt"/>
                <a:ea typeface="+mn-ea"/>
                <a:cs typeface="+mn-cs"/>
              </a:rPr>
              <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DO NOT USE for Two-Way, Two-Lane Lane Closures Standard Plans 102-606 (Index 606); this item is for use at SIGNALIZED INTERSECTIONS.</a:t>
            </a:r>
          </a:p>
          <a:p>
            <a:r>
              <a:rPr lang="en-US" sz="1200" b="1" i="0" kern="1200" dirty="0">
                <a:solidFill>
                  <a:schemeClr val="tx1"/>
                </a:solidFill>
                <a:effectLst/>
                <a:latin typeface="+mn-lt"/>
                <a:ea typeface="+mn-ea"/>
                <a:cs typeface="+mn-cs"/>
              </a:rPr>
              <a:t>Details</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For existing intersections, the quantity to be paid for will be the number of signalized intersections (per each, per day) for the full duration of the Contract. For temporary intersections, the quantity to be paid for will be the number of signalized intersections per day for the duration of the temporary intersection. No separate payment will be made for temporary signalization and maintenance at new intersections. NOTE: Temporary intersections are locations away from existing or new intersections. Any pedestrian signals needed (existing, temporary or relocation) are included in this pay item.</a:t>
            </a:r>
          </a:p>
          <a:p>
            <a:endParaRPr lang="en-US" dirty="0"/>
          </a:p>
          <a:p>
            <a:r>
              <a:rPr lang="en-US" sz="1200" b="0" i="0" u="none" strike="noStrike" kern="1200" dirty="0">
                <a:solidFill>
                  <a:schemeClr val="tx1"/>
                </a:solidFill>
                <a:effectLst/>
                <a:latin typeface="+mn-lt"/>
                <a:ea typeface="+mn-ea"/>
                <a:cs typeface="+mn-cs"/>
              </a:rPr>
              <a:t>102</a:t>
            </a:r>
            <a:r>
              <a:rPr lang="en-US" dirty="0"/>
              <a:t> </a:t>
            </a:r>
            <a:r>
              <a:rPr lang="en-US" sz="1200" b="0" i="0" u="none" strike="noStrike" kern="1200" dirty="0">
                <a:solidFill>
                  <a:schemeClr val="tx1"/>
                </a:solidFill>
                <a:effectLst/>
                <a:latin typeface="+mn-lt"/>
                <a:ea typeface="+mn-ea"/>
                <a:cs typeface="+mn-cs"/>
              </a:rPr>
              <a:t>1</a:t>
            </a:r>
            <a:r>
              <a:rPr lang="en-US" dirty="0"/>
              <a:t> </a:t>
            </a:r>
            <a:r>
              <a:rPr lang="en-US" sz="1200" b="0" i="0" u="none" strike="noStrike" kern="1200" dirty="0">
                <a:solidFill>
                  <a:schemeClr val="tx1"/>
                </a:solidFill>
                <a:effectLst/>
                <a:latin typeface="+mn-lt"/>
                <a:ea typeface="+mn-ea"/>
                <a:cs typeface="+mn-cs"/>
              </a:rPr>
              <a:t>$494.72 LS</a:t>
            </a:r>
            <a:r>
              <a:rPr lang="en-US" dirty="0"/>
              <a:t> </a:t>
            </a:r>
            <a:r>
              <a:rPr lang="en-US" sz="1200" b="0" i="0" u="none" strike="noStrike" kern="1200" dirty="0">
                <a:solidFill>
                  <a:schemeClr val="tx1"/>
                </a:solidFill>
                <a:effectLst/>
                <a:latin typeface="+mn-lt"/>
                <a:ea typeface="+mn-ea"/>
                <a:cs typeface="+mn-cs"/>
              </a:rPr>
              <a:t>MAINTENANCE OF TRAFFIC</a:t>
            </a:r>
            <a:r>
              <a:rPr lang="en-US" dirty="0"/>
              <a:t>  - </a:t>
            </a:r>
            <a:r>
              <a:rPr lang="en-US" sz="1200" b="0" i="0" kern="1200" dirty="0">
                <a:solidFill>
                  <a:schemeClr val="tx1"/>
                </a:solidFill>
                <a:effectLst/>
                <a:latin typeface="+mn-lt"/>
                <a:ea typeface="+mn-ea"/>
                <a:cs typeface="+mn-cs"/>
              </a:rPr>
              <a:t>Includes all items required to safely maintain traffic throughout a transportation work zone with minimal inconvenience to the public and fit into one of the following categories: 1) cannot reasonably be quantified; 2) cannot be addressed under current pay items; 3) are incidental to the operations necessary to safely maintain traffic throughout a work zone. Code the second unit of measure (number of days) from the construction day estimate.</a:t>
            </a:r>
            <a:endParaRPr lang="en-US" dirty="0"/>
          </a:p>
          <a:p>
            <a:r>
              <a:rPr lang="en-US" sz="1200" b="0" i="0" u="none" strike="noStrike" kern="1200" dirty="0">
                <a:solidFill>
                  <a:schemeClr val="tx1"/>
                </a:solidFill>
                <a:effectLst/>
                <a:latin typeface="+mn-lt"/>
                <a:ea typeface="+mn-ea"/>
                <a:cs typeface="+mn-cs"/>
              </a:rPr>
              <a:t>676</a:t>
            </a:r>
            <a:r>
              <a:rPr lang="en-US" dirty="0"/>
              <a:t> </a:t>
            </a:r>
            <a:r>
              <a:rPr lang="en-US" sz="1200" b="0" i="0" u="none" strike="noStrike" kern="1200" dirty="0">
                <a:solidFill>
                  <a:schemeClr val="tx1"/>
                </a:solidFill>
                <a:effectLst/>
                <a:latin typeface="+mn-lt"/>
                <a:ea typeface="+mn-ea"/>
                <a:cs typeface="+mn-cs"/>
              </a:rPr>
              <a:t>2500</a:t>
            </a:r>
            <a:r>
              <a:rPr lang="en-US" dirty="0"/>
              <a:t> </a:t>
            </a:r>
            <a:r>
              <a:rPr lang="en-US" sz="1200" b="0" i="0" u="none" strike="noStrike" kern="1200" dirty="0">
                <a:solidFill>
                  <a:schemeClr val="tx1"/>
                </a:solidFill>
                <a:effectLst/>
                <a:latin typeface="+mn-lt"/>
                <a:ea typeface="+mn-ea"/>
                <a:cs typeface="+mn-cs"/>
              </a:rPr>
              <a:t>$1,216.24 EA</a:t>
            </a:r>
            <a:r>
              <a:rPr lang="en-US" dirty="0"/>
              <a:t> </a:t>
            </a:r>
            <a:r>
              <a:rPr lang="en-US" sz="1200" b="0" i="0" u="none" strike="noStrike" kern="1200" dirty="0">
                <a:solidFill>
                  <a:schemeClr val="tx1"/>
                </a:solidFill>
                <a:effectLst/>
                <a:latin typeface="+mn-lt"/>
                <a:ea typeface="+mn-ea"/>
                <a:cs typeface="+mn-cs"/>
              </a:rPr>
              <a:t>ITS CABINET- ADJUST/MODIFY</a:t>
            </a:r>
            <a:r>
              <a:rPr lang="en-US" dirty="0"/>
              <a:t>  - </a:t>
            </a:r>
          </a:p>
          <a:p>
            <a:r>
              <a:rPr lang="en-US" sz="1200" b="0" i="0" u="none" strike="noStrike" kern="1200" dirty="0">
                <a:solidFill>
                  <a:schemeClr val="tx1"/>
                </a:solidFill>
                <a:effectLst/>
                <a:latin typeface="+mn-lt"/>
                <a:ea typeface="+mn-ea"/>
                <a:cs typeface="+mn-cs"/>
              </a:rPr>
              <a:t>639</a:t>
            </a:r>
            <a:r>
              <a:rPr lang="en-US" dirty="0"/>
              <a:t> </a:t>
            </a:r>
            <a:r>
              <a:rPr lang="en-US" sz="1200" b="0" i="0" u="none" strike="noStrike" kern="1200" dirty="0">
                <a:solidFill>
                  <a:schemeClr val="tx1"/>
                </a:solidFill>
                <a:effectLst/>
                <a:latin typeface="+mn-lt"/>
                <a:ea typeface="+mn-ea"/>
                <a:cs typeface="+mn-cs"/>
              </a:rPr>
              <a:t>21</a:t>
            </a:r>
            <a:r>
              <a:rPr lang="en-US" dirty="0"/>
              <a:t> </a:t>
            </a:r>
            <a:r>
              <a:rPr lang="en-US" sz="1200" b="0" i="0" u="none" strike="noStrike" kern="1200" dirty="0">
                <a:solidFill>
                  <a:schemeClr val="tx1"/>
                </a:solidFill>
                <a:effectLst/>
                <a:latin typeface="+mn-lt"/>
                <a:ea typeface="+mn-ea"/>
                <a:cs typeface="+mn-cs"/>
              </a:rPr>
              <a:t>$5.70 LF</a:t>
            </a:r>
            <a:r>
              <a:rPr lang="en-US" dirty="0"/>
              <a:t> </a:t>
            </a:r>
            <a:r>
              <a:rPr lang="en-US" sz="1200" b="0" i="0" u="none" strike="noStrike" kern="1200" dirty="0">
                <a:solidFill>
                  <a:schemeClr val="tx1"/>
                </a:solidFill>
                <a:effectLst/>
                <a:latin typeface="+mn-lt"/>
                <a:ea typeface="+mn-ea"/>
                <a:cs typeface="+mn-cs"/>
              </a:rPr>
              <a:t>ELECTRICAL SERVICE WIRE, F&amp;I</a:t>
            </a:r>
            <a:r>
              <a:rPr lang="en-US" dirty="0"/>
              <a:t> </a:t>
            </a:r>
          </a:p>
          <a:p>
            <a:endParaRPr lang="en-US" dirty="0"/>
          </a:p>
          <a:p>
            <a:endParaRPr lang="en-US" b="1" dirty="0"/>
          </a:p>
          <a:p>
            <a:r>
              <a:rPr lang="en-US" b="1" dirty="0"/>
              <a:t>Road User Cost</a:t>
            </a:r>
          </a:p>
          <a:p>
            <a:r>
              <a:rPr lang="en-US" b="1" dirty="0"/>
              <a:t> “WORK ZONE ROAD USER COSTS CONCEPTS AND APPLICATIONS 2011 USDOT FHWA”</a:t>
            </a:r>
          </a:p>
          <a:p>
            <a:r>
              <a:rPr lang="en-US" b="1" dirty="0"/>
              <a:t>“TECHNIQUES FOR MANUALLY ESTIMATING ROAD USER COSTS ASSOCIATED WITH COSNTRUCTION PROJECTS”</a:t>
            </a:r>
          </a:p>
          <a:p>
            <a:r>
              <a:rPr lang="en-US" b="1"/>
              <a:t>GINGER DANIELS DAVID ELLIS</a:t>
            </a:r>
            <a:endParaRPr lang="en-US" b="1" dirty="0"/>
          </a:p>
          <a:p>
            <a:endParaRPr lang="en-US" dirty="0"/>
          </a:p>
          <a:p>
            <a:pPr marL="0" indent="0">
              <a:buFont typeface="Arial" panose="020B0604020202020204" pitchFamily="34" charset="0"/>
              <a:buNone/>
            </a:pPr>
            <a:r>
              <a:rPr lang="en-US" dirty="0"/>
              <a:t>Travel Delay Cost Function of  = AADT (1-%Truck)* AVG delay per vehicle</a:t>
            </a:r>
          </a:p>
          <a:p>
            <a:pPr marL="628650" lvl="1" indent="-171450">
              <a:buFont typeface="Arial" panose="020B0604020202020204" pitchFamily="34" charset="0"/>
              <a:buChar char="•"/>
            </a:pPr>
            <a:r>
              <a:rPr lang="en-US" dirty="0"/>
              <a:t>8$ per hour of delay per private vehicle</a:t>
            </a:r>
          </a:p>
          <a:p>
            <a:pPr marL="628650" lvl="1" indent="-171450">
              <a:buFont typeface="Arial" panose="020B0604020202020204" pitchFamily="34" charset="0"/>
              <a:buChar char="•"/>
            </a:pPr>
            <a:r>
              <a:rPr lang="en-US" dirty="0"/>
              <a:t>24$ per hour of delay</a:t>
            </a:r>
          </a:p>
          <a:p>
            <a:pPr marL="628650" lvl="1" indent="-171450">
              <a:buFont typeface="Arial" panose="020B0604020202020204" pitchFamily="34" charset="0"/>
              <a:buChar char="•"/>
            </a:pPr>
            <a:r>
              <a:rPr lang="en-US" dirty="0"/>
              <a:t>Assume 2 minutes of delay per hour</a:t>
            </a:r>
          </a:p>
          <a:p>
            <a:pPr marL="628650" lvl="1" indent="-171450">
              <a:buFont typeface="Arial" panose="020B0604020202020204" pitchFamily="34" charset="0"/>
              <a:buChar char="•"/>
            </a:pPr>
            <a:r>
              <a:rPr lang="en-US" dirty="0"/>
              <a:t> assume 12k </a:t>
            </a:r>
            <a:r>
              <a:rPr lang="en-US" dirty="0" err="1"/>
              <a:t>aadt</a:t>
            </a:r>
            <a:endParaRPr lang="en-US" dirty="0"/>
          </a:p>
          <a:p>
            <a:pPr marL="628650" lvl="1" indent="-171450">
              <a:buFont typeface="Arial" panose="020B0604020202020204" pitchFamily="34" charset="0"/>
              <a:buChar char="•"/>
            </a:pPr>
            <a:r>
              <a:rPr lang="en-US" dirty="0"/>
              <a:t>Assume 10% Truck</a:t>
            </a:r>
          </a:p>
          <a:p>
            <a:pPr marL="628650" lvl="1" indent="-171450">
              <a:buFont typeface="Arial" panose="020B0604020202020204" pitchFamily="34" charset="0"/>
              <a:buChar char="•"/>
            </a:pPr>
            <a:r>
              <a:rPr lang="en-US" dirty="0"/>
              <a:t>=12k*(0.90)*(2/60) *8$ per hour of delay = $2880/Day</a:t>
            </a:r>
          </a:p>
          <a:p>
            <a:pPr marL="628650" lvl="1" indent="-171450">
              <a:buFont typeface="Arial" panose="020B0604020202020204" pitchFamily="34" charset="0"/>
              <a:buChar char="•"/>
            </a:pPr>
            <a:r>
              <a:rPr lang="en-US" dirty="0"/>
              <a:t>Trucks = $960/Day</a:t>
            </a:r>
          </a:p>
          <a:p>
            <a:pPr marL="457200" lvl="1" indent="0">
              <a:buFont typeface="Arial" panose="020B0604020202020204" pitchFamily="34" charset="0"/>
              <a:buNone/>
            </a:pPr>
            <a:r>
              <a:rPr lang="en-US" b="1" dirty="0"/>
              <a:t>Crash Cost</a:t>
            </a:r>
          </a:p>
          <a:p>
            <a:pPr marL="628650" lvl="1" indent="-171450">
              <a:buFont typeface="Arial" panose="020B0604020202020204" pitchFamily="34" charset="0"/>
              <a:buChar char="•"/>
            </a:pPr>
            <a:r>
              <a:rPr lang="en-US" b="0" dirty="0"/>
              <a:t>Work Zone Crash Rate</a:t>
            </a:r>
          </a:p>
          <a:p>
            <a:pPr marL="628650" lvl="1" indent="-171450">
              <a:buFont typeface="Arial" panose="020B0604020202020204" pitchFamily="34" charset="0"/>
              <a:buChar char="•"/>
            </a:pPr>
            <a:r>
              <a:rPr lang="en-US" b="0" dirty="0"/>
              <a:t>Personal injury Crash Rate</a:t>
            </a:r>
          </a:p>
          <a:p>
            <a:pPr marL="457200" lvl="1" indent="0">
              <a:buFont typeface="Arial" panose="020B0604020202020204" pitchFamily="34" charset="0"/>
              <a:buNone/>
            </a:pPr>
            <a:endParaRPr lang="en-US" b="0" dirty="0"/>
          </a:p>
          <a:p>
            <a:pPr marL="457200" lvl="1" indent="0">
              <a:buFont typeface="Arial" panose="020B0604020202020204" pitchFamily="34" charset="0"/>
              <a:buNone/>
            </a:pPr>
            <a:r>
              <a:rPr lang="en-US" b="0" dirty="0"/>
              <a:t>CR = A*10^6/T*L*AADT*365 </a:t>
            </a:r>
          </a:p>
          <a:p>
            <a:pPr marL="457200" lvl="1" indent="0">
              <a:buFont typeface="Arial" panose="020B0604020202020204" pitchFamily="34" charset="0"/>
              <a:buNone/>
            </a:pPr>
            <a:r>
              <a:rPr lang="en-US" b="0" dirty="0"/>
              <a:t>	A = Average number of crashes along roadway segment during analysis period</a:t>
            </a:r>
          </a:p>
          <a:p>
            <a:pPr marL="457200" lvl="1" indent="0">
              <a:buFont typeface="Arial" panose="020B0604020202020204" pitchFamily="34" charset="0"/>
              <a:buNone/>
            </a:pPr>
            <a:r>
              <a:rPr lang="en-US" b="0" dirty="0"/>
              <a:t>	T = </a:t>
            </a:r>
            <a:r>
              <a:rPr lang="en-US" b="0" dirty="0" err="1"/>
              <a:t>Duraction</a:t>
            </a:r>
            <a:r>
              <a:rPr lang="en-US" b="0" dirty="0"/>
              <a:t> of analysis in years</a:t>
            </a:r>
          </a:p>
          <a:p>
            <a:pPr marL="457200" lvl="1" indent="0">
              <a:buFont typeface="Arial" panose="020B0604020202020204" pitchFamily="34" charset="0"/>
              <a:buNone/>
            </a:pPr>
            <a:r>
              <a:rPr lang="en-US" b="0" dirty="0"/>
              <a:t>	L length of segment in miles </a:t>
            </a:r>
          </a:p>
          <a:p>
            <a:pPr marL="457200" lvl="1" indent="0">
              <a:buFont typeface="Arial" panose="020B0604020202020204" pitchFamily="34" charset="0"/>
              <a:buNone/>
            </a:pPr>
            <a:endParaRPr lang="en-US" b="0" dirty="0"/>
          </a:p>
          <a:p>
            <a:pPr marL="457200" lvl="1" indent="0">
              <a:buFont typeface="Arial" panose="020B0604020202020204" pitchFamily="34" charset="0"/>
              <a:buNone/>
            </a:pPr>
            <a:r>
              <a:rPr lang="en-US" b="0" dirty="0"/>
              <a:t>Emissions Costs (Vehicle Operating Cost)</a:t>
            </a:r>
          </a:p>
          <a:p>
            <a:pPr marL="457200" lvl="1" indent="0">
              <a:buFont typeface="Arial" panose="020B0604020202020204" pitchFamily="34" charset="0"/>
              <a:buNone/>
            </a:pPr>
            <a:endParaRPr lang="en-US" b="0" dirty="0"/>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detours and rerouting that add to travel time</a:t>
            </a:r>
          </a:p>
          <a:p>
            <a:pPr marL="171450" indent="-171450">
              <a:buFont typeface="Arial" panose="020B0604020202020204" pitchFamily="34" charset="0"/>
              <a:buChar char="•"/>
            </a:pPr>
            <a:r>
              <a:rPr lang="en-US" dirty="0"/>
              <a:t>reduced roadway capacity that slows travel speed and increases travel time; </a:t>
            </a:r>
          </a:p>
          <a:p>
            <a:pPr marL="0" indent="0">
              <a:buFont typeface="Arial" panose="020B0604020202020204" pitchFamily="34" charset="0"/>
              <a:buNone/>
            </a:pPr>
            <a:r>
              <a:rPr lang="en-US" dirty="0"/>
              <a:t>• delay in the opening of a new or improved facility that prevents users from gaining travel time benefits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Maintenance of Traffic Alternative Analysis</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0A3C37BE-C303-496D-B5CD-85F2937540FC}" type="slidenum">
              <a:rPr lang="en-US"/>
              <a:t>14</a:t>
            </a:fld>
            <a:endParaRPr lang="en-US"/>
          </a:p>
        </p:txBody>
      </p:sp>
    </p:spTree>
    <p:extLst>
      <p:ext uri="{BB962C8B-B14F-4D97-AF65-F5344CB8AC3E}">
        <p14:creationId xmlns:p14="http://schemas.microsoft.com/office/powerpoint/2010/main" val="17302405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15</a:t>
            </a:fld>
            <a:endParaRPr lang="en-US"/>
          </a:p>
        </p:txBody>
      </p:sp>
    </p:spTree>
    <p:extLst>
      <p:ext uri="{BB962C8B-B14F-4D97-AF65-F5344CB8AC3E}">
        <p14:creationId xmlns:p14="http://schemas.microsoft.com/office/powerpoint/2010/main" val="20076476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3C37BE-C303-496D-B5CD-85F2937540FC}" type="slidenum">
              <a:rPr lang="en-US"/>
              <a:t>16</a:t>
            </a:fld>
            <a:endParaRPr lang="en-US"/>
          </a:p>
        </p:txBody>
      </p:sp>
    </p:spTree>
    <p:extLst>
      <p:ext uri="{BB962C8B-B14F-4D97-AF65-F5344CB8AC3E}">
        <p14:creationId xmlns:p14="http://schemas.microsoft.com/office/powerpoint/2010/main" val="9314670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3C37BE-C303-496D-B5CD-85F2937540FC}" type="slidenum">
              <a:rPr lang="en-US"/>
              <a:t>17</a:t>
            </a:fld>
            <a:endParaRPr lang="en-US"/>
          </a:p>
        </p:txBody>
      </p:sp>
    </p:spTree>
    <p:extLst>
      <p:ext uri="{BB962C8B-B14F-4D97-AF65-F5344CB8AC3E}">
        <p14:creationId xmlns:p14="http://schemas.microsoft.com/office/powerpoint/2010/main" val="11468071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3C37BE-C303-496D-B5CD-85F2937540FC}" type="slidenum">
              <a:rPr lang="en-US"/>
              <a:t>18</a:t>
            </a:fld>
            <a:endParaRPr lang="en-US"/>
          </a:p>
        </p:txBody>
      </p:sp>
    </p:spTree>
    <p:extLst>
      <p:ext uri="{BB962C8B-B14F-4D97-AF65-F5344CB8AC3E}">
        <p14:creationId xmlns:p14="http://schemas.microsoft.com/office/powerpoint/2010/main" val="6632616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3C37BE-C303-496D-B5CD-85F2937540FC}" type="slidenum">
              <a:rPr lang="en-US"/>
              <a:t>19</a:t>
            </a:fld>
            <a:endParaRPr lang="en-US"/>
          </a:p>
        </p:txBody>
      </p:sp>
    </p:spTree>
    <p:extLst>
      <p:ext uri="{BB962C8B-B14F-4D97-AF65-F5344CB8AC3E}">
        <p14:creationId xmlns:p14="http://schemas.microsoft.com/office/powerpoint/2010/main" val="731799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3C37BE-C303-496D-B5CD-85F2937540FC}" type="slidenum">
              <a:rPr lang="en-US"/>
              <a:t>2</a:t>
            </a:fld>
            <a:endParaRPr lang="en-US"/>
          </a:p>
        </p:txBody>
      </p:sp>
    </p:spTree>
    <p:extLst>
      <p:ext uri="{BB962C8B-B14F-4D97-AF65-F5344CB8AC3E}">
        <p14:creationId xmlns:p14="http://schemas.microsoft.com/office/powerpoint/2010/main" val="589739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3C37BE-C303-496D-B5CD-85F2937540FC}" type="slidenum">
              <a:rPr lang="en-US"/>
              <a:t>3</a:t>
            </a:fld>
            <a:endParaRPr lang="en-US"/>
          </a:p>
        </p:txBody>
      </p:sp>
    </p:spTree>
    <p:extLst>
      <p:ext uri="{BB962C8B-B14F-4D97-AF65-F5344CB8AC3E}">
        <p14:creationId xmlns:p14="http://schemas.microsoft.com/office/powerpoint/2010/main" val="589739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3C37BE-C303-496D-B5CD-85F2937540FC}" type="slidenum">
              <a:rPr lang="en-US"/>
              <a:t>4</a:t>
            </a:fld>
            <a:endParaRPr lang="en-US" dirty="0"/>
          </a:p>
        </p:txBody>
      </p:sp>
    </p:spTree>
    <p:extLst>
      <p:ext uri="{BB962C8B-B14F-4D97-AF65-F5344CB8AC3E}">
        <p14:creationId xmlns:p14="http://schemas.microsoft.com/office/powerpoint/2010/main" val="1943810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3C37BE-C303-496D-B5CD-85F2937540FC}" type="slidenum">
              <a:rPr lang="en-US"/>
              <a:t>5</a:t>
            </a:fld>
            <a:endParaRPr lang="en-US" dirty="0"/>
          </a:p>
        </p:txBody>
      </p:sp>
    </p:spTree>
    <p:extLst>
      <p:ext uri="{BB962C8B-B14F-4D97-AF65-F5344CB8AC3E}">
        <p14:creationId xmlns:p14="http://schemas.microsoft.com/office/powerpoint/2010/main" val="1943810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Lanelight</a:t>
            </a:r>
            <a:r>
              <a:rPr lang="en-US" dirty="0"/>
              <a:t> &amp; </a:t>
            </a:r>
            <a:r>
              <a:rPr lang="en-US" dirty="0" err="1"/>
              <a:t>Lightgaurd</a:t>
            </a:r>
            <a:endParaRPr lang="en-US" dirty="0"/>
          </a:p>
        </p:txBody>
      </p:sp>
      <p:sp>
        <p:nvSpPr>
          <p:cNvPr id="4" name="Slide Number Placeholder 3"/>
          <p:cNvSpPr>
            <a:spLocks noGrp="1"/>
          </p:cNvSpPr>
          <p:nvPr>
            <p:ph type="sldNum" sz="quarter" idx="10"/>
          </p:nvPr>
        </p:nvSpPr>
        <p:spPr/>
        <p:txBody>
          <a:bodyPr/>
          <a:lstStyle/>
          <a:p>
            <a:fld id="{0A3C37BE-C303-496D-B5CD-85F2937540FC}" type="slidenum">
              <a:rPr lang="en-US"/>
              <a:t>6</a:t>
            </a:fld>
            <a:endParaRPr lang="en-US"/>
          </a:p>
        </p:txBody>
      </p:sp>
    </p:spTree>
    <p:extLst>
      <p:ext uri="{BB962C8B-B14F-4D97-AF65-F5344CB8AC3E}">
        <p14:creationId xmlns:p14="http://schemas.microsoft.com/office/powerpoint/2010/main" val="2461474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buNone/>
            </a:pPr>
            <a:r>
              <a:rPr lang="en-US" dirty="0"/>
              <a:t>MUTCD Chapter 4N. </a:t>
            </a:r>
          </a:p>
          <a:p>
            <a:r>
              <a:rPr lang="en-US" dirty="0"/>
              <a:t>Section 4N.01 Application of In-Roadway Lights</a:t>
            </a:r>
          </a:p>
          <a:p>
            <a:pPr lvl="1"/>
            <a:r>
              <a:rPr lang="en-US" dirty="0"/>
              <a:t>03 If used, In-Roadway Lights shall not exceed a height of 3/4 inch above the roadway surface. </a:t>
            </a:r>
          </a:p>
          <a:p>
            <a:pPr lvl="1"/>
            <a:r>
              <a:rPr lang="en-US" dirty="0"/>
              <a:t>04 When used, </a:t>
            </a:r>
            <a:r>
              <a:rPr lang="en-US" dirty="0">
                <a:solidFill>
                  <a:srgbClr val="FF0000"/>
                </a:solidFill>
              </a:rPr>
              <a:t>In-Roadway Lights shall be flashed </a:t>
            </a:r>
            <a:r>
              <a:rPr lang="en-US" dirty="0"/>
              <a:t>and </a:t>
            </a:r>
            <a:r>
              <a:rPr lang="en-US" dirty="0">
                <a:solidFill>
                  <a:srgbClr val="FF0000"/>
                </a:solidFill>
              </a:rPr>
              <a:t>shall not be steadily illuminated</a:t>
            </a:r>
            <a:r>
              <a:rPr lang="en-US" dirty="0"/>
              <a:t>.</a:t>
            </a:r>
          </a:p>
          <a:p>
            <a:pPr marL="457200" lvl="1" indent="0">
              <a:buNone/>
            </a:pPr>
            <a:r>
              <a:rPr lang="en-US" dirty="0"/>
              <a:t>**</a:t>
            </a:r>
            <a:r>
              <a:rPr lang="en-US" dirty="0">
                <a:solidFill>
                  <a:srgbClr val="FF0000"/>
                </a:solidFill>
              </a:rPr>
              <a:t>Steadily illuminated lights installed in the roadway surface </a:t>
            </a:r>
            <a:r>
              <a:rPr lang="en-US" dirty="0"/>
              <a:t>are </a:t>
            </a:r>
            <a:r>
              <a:rPr lang="en-US" dirty="0">
                <a:solidFill>
                  <a:srgbClr val="FF0000"/>
                </a:solidFill>
              </a:rPr>
              <a:t>considered to be internally illuminated raised pavement markers </a:t>
            </a:r>
            <a:r>
              <a:rPr lang="en-US" dirty="0"/>
              <a:t>(see Section 3B.11).**</a:t>
            </a:r>
          </a:p>
          <a:p>
            <a:pPr marL="457200" lvl="1" indent="0" algn="ctr">
              <a:buNone/>
            </a:pPr>
            <a:r>
              <a:rPr lang="en-US" sz="2000" dirty="0"/>
              <a:t>MUTCD Chapter 3B.11</a:t>
            </a:r>
          </a:p>
          <a:p>
            <a:r>
              <a:rPr lang="en-US" dirty="0"/>
              <a:t>Section 3B.11 Raised Pavement Markers – General</a:t>
            </a:r>
          </a:p>
          <a:p>
            <a:pPr lvl="1"/>
            <a:r>
              <a:rPr lang="en-US" dirty="0"/>
              <a:t>The color of raised pavement markers under both daylight and nighttime conditions shall conform to the color of the marking for which they serve as a positioning guide, or for which they supplement or substitute.</a:t>
            </a:r>
          </a:p>
          <a:p>
            <a:pPr lvl="1"/>
            <a:r>
              <a:rPr lang="en-US" dirty="0"/>
              <a:t>02 The side of a raised pavement marker that is visible to traffic proceeding in the wrong direction may be red (see Section 3A.05).</a:t>
            </a:r>
          </a:p>
          <a:p>
            <a:pPr marL="457200" lvl="1" indent="0">
              <a:buNone/>
            </a:pPr>
            <a:r>
              <a:rPr lang="en-US" b="1" dirty="0"/>
              <a:t>Standard: </a:t>
            </a:r>
          </a:p>
          <a:p>
            <a:pPr lvl="1"/>
            <a:r>
              <a:rPr lang="en-US" dirty="0"/>
              <a:t>06 When used, internally illuminated raised pavement markers shall be steadily illuminated and shall not be flashed.</a:t>
            </a:r>
          </a:p>
          <a:p>
            <a:endParaRPr lang="en-US" dirty="0"/>
          </a:p>
        </p:txBody>
      </p:sp>
      <p:sp>
        <p:nvSpPr>
          <p:cNvPr id="4" name="Slide Number Placeholder 3"/>
          <p:cNvSpPr>
            <a:spLocks noGrp="1"/>
          </p:cNvSpPr>
          <p:nvPr>
            <p:ph type="sldNum" sz="quarter" idx="10"/>
          </p:nvPr>
        </p:nvSpPr>
        <p:spPr/>
        <p:txBody>
          <a:bodyPr/>
          <a:lstStyle/>
          <a:p>
            <a:fld id="{0A3C37BE-C303-496D-B5CD-85F2937540FC}" type="slidenum">
              <a:rPr lang="en-US"/>
              <a:t>7</a:t>
            </a:fld>
            <a:endParaRPr lang="en-US"/>
          </a:p>
        </p:txBody>
      </p:sp>
    </p:spTree>
    <p:extLst>
      <p:ext uri="{BB962C8B-B14F-4D97-AF65-F5344CB8AC3E}">
        <p14:creationId xmlns:p14="http://schemas.microsoft.com/office/powerpoint/2010/main" val="7876021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3C37BE-C303-496D-B5CD-85F2937540FC}" type="slidenum">
              <a:rPr lang="en-US"/>
              <a:t>10</a:t>
            </a:fld>
            <a:endParaRPr lang="en-US"/>
          </a:p>
        </p:txBody>
      </p:sp>
    </p:spTree>
    <p:extLst>
      <p:ext uri="{BB962C8B-B14F-4D97-AF65-F5344CB8AC3E}">
        <p14:creationId xmlns:p14="http://schemas.microsoft.com/office/powerpoint/2010/main" val="35765556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LGS-9X-2 In-Roadway Warning Light: Bi-color: Red/Amber</a:t>
            </a:r>
          </a:p>
          <a:p>
            <a:r>
              <a:rPr lang="en-US" sz="1200" b="0" i="0" u="none" strike="noStrike" kern="1200" dirty="0">
                <a:solidFill>
                  <a:schemeClr val="tx1"/>
                </a:solidFill>
                <a:effectLst/>
                <a:latin typeface="+mn-lt"/>
                <a:ea typeface="+mn-ea"/>
                <a:cs typeface="+mn-cs"/>
              </a:rPr>
              <a:t>630</a:t>
            </a:r>
            <a:r>
              <a:rPr lang="en-US" dirty="0"/>
              <a:t> </a:t>
            </a:r>
            <a:r>
              <a:rPr lang="en-US" sz="1200" b="0" i="0" u="none" strike="noStrike" kern="1200" dirty="0">
                <a:solidFill>
                  <a:schemeClr val="tx1"/>
                </a:solidFill>
                <a:effectLst/>
                <a:latin typeface="+mn-lt"/>
                <a:ea typeface="+mn-ea"/>
                <a:cs typeface="+mn-cs"/>
              </a:rPr>
              <a:t>2</a:t>
            </a:r>
            <a:r>
              <a:rPr lang="en-US" dirty="0"/>
              <a:t> </a:t>
            </a:r>
            <a:r>
              <a:rPr lang="en-US" sz="1200" b="0" i="0" u="none" strike="noStrike" kern="1200" dirty="0">
                <a:solidFill>
                  <a:schemeClr val="tx1"/>
                </a:solidFill>
                <a:effectLst/>
                <a:latin typeface="+mn-lt"/>
                <a:ea typeface="+mn-ea"/>
                <a:cs typeface="+mn-cs"/>
              </a:rPr>
              <a:t>12</a:t>
            </a:r>
            <a:r>
              <a:rPr lang="en-US" dirty="0"/>
              <a:t> </a:t>
            </a:r>
            <a:r>
              <a:rPr lang="en-US" sz="1200" b="0" i="0" u="none" strike="noStrike" kern="1200" dirty="0">
                <a:solidFill>
                  <a:schemeClr val="tx1"/>
                </a:solidFill>
                <a:effectLst/>
                <a:latin typeface="+mn-lt"/>
                <a:ea typeface="+mn-ea"/>
                <a:cs typeface="+mn-cs"/>
              </a:rPr>
              <a:t>$15.64 LF</a:t>
            </a:r>
            <a:r>
              <a:rPr lang="en-US" dirty="0"/>
              <a:t> </a:t>
            </a:r>
            <a:r>
              <a:rPr lang="en-US" sz="1200" b="0" i="0" u="none" strike="noStrike" kern="1200" dirty="0">
                <a:solidFill>
                  <a:schemeClr val="tx1"/>
                </a:solidFill>
                <a:effectLst/>
                <a:latin typeface="+mn-lt"/>
                <a:ea typeface="+mn-ea"/>
                <a:cs typeface="+mn-cs"/>
              </a:rPr>
              <a:t>Conduit, F&amp;I, Directional Bore</a:t>
            </a:r>
            <a:r>
              <a:rPr lang="en-US" dirty="0"/>
              <a:t> : 100LF – 1564$ - </a:t>
            </a:r>
            <a:r>
              <a:rPr lang="en-US" sz="1200" b="0" i="0" kern="1200" dirty="0">
                <a:solidFill>
                  <a:schemeClr val="tx1"/>
                </a:solidFill>
                <a:effectLst/>
                <a:latin typeface="+mn-lt"/>
                <a:ea typeface="+mn-ea"/>
                <a:cs typeface="+mn-cs"/>
              </a:rPr>
              <a:t>This item is valid for signals, lighting, and other electrically powered or operated devices. MEASUREMENT- TRENCH or BORE: Measurement is for the straight line HORIZONTAL DISTANCE of the trench or bore, from pull box to pull box, with no allowance for sweeps or vertical distance. No additional payment will be made for multiple runs of conduit within a trench or bore. </a:t>
            </a:r>
            <a:endParaRPr lang="en-US" dirty="0"/>
          </a:p>
          <a:p>
            <a:r>
              <a:rPr lang="en-US" sz="1200" b="0" i="0" u="none" strike="noStrike" kern="1200" dirty="0">
                <a:solidFill>
                  <a:schemeClr val="tx1"/>
                </a:solidFill>
                <a:effectLst/>
                <a:latin typeface="+mn-lt"/>
                <a:ea typeface="+mn-ea"/>
                <a:cs typeface="+mn-cs"/>
              </a:rPr>
              <a:t>665</a:t>
            </a:r>
            <a:r>
              <a:rPr lang="en-US" dirty="0"/>
              <a:t> </a:t>
            </a:r>
            <a:r>
              <a:rPr lang="en-US" sz="1200" b="0" i="0" u="none" strike="noStrike" kern="1200" dirty="0">
                <a:solidFill>
                  <a:schemeClr val="tx1"/>
                </a:solidFill>
                <a:effectLst/>
                <a:latin typeface="+mn-lt"/>
                <a:ea typeface="+mn-ea"/>
                <a:cs typeface="+mn-cs"/>
              </a:rPr>
              <a:t>1</a:t>
            </a:r>
            <a:r>
              <a:rPr lang="en-US" dirty="0"/>
              <a:t> </a:t>
            </a:r>
            <a:r>
              <a:rPr lang="en-US" sz="1200" b="0" i="0" u="none" strike="noStrike" kern="1200" dirty="0">
                <a:solidFill>
                  <a:schemeClr val="tx1"/>
                </a:solidFill>
                <a:effectLst/>
                <a:latin typeface="+mn-lt"/>
                <a:ea typeface="+mn-ea"/>
                <a:cs typeface="+mn-cs"/>
              </a:rPr>
              <a:t>11</a:t>
            </a:r>
            <a:r>
              <a:rPr lang="en-US" dirty="0"/>
              <a:t> </a:t>
            </a:r>
            <a:r>
              <a:rPr lang="en-US" sz="1200" b="0" i="0" u="none" strike="noStrike" kern="1200" dirty="0">
                <a:solidFill>
                  <a:schemeClr val="tx1"/>
                </a:solidFill>
                <a:effectLst/>
                <a:latin typeface="+mn-lt"/>
                <a:ea typeface="+mn-ea"/>
                <a:cs typeface="+mn-cs"/>
              </a:rPr>
              <a:t>$226.91 EA</a:t>
            </a:r>
            <a:r>
              <a:rPr lang="en-US" dirty="0"/>
              <a:t> </a:t>
            </a:r>
            <a:r>
              <a:rPr lang="en-US" sz="1200" b="0" i="0" u="none" strike="noStrike" kern="1200" dirty="0">
                <a:solidFill>
                  <a:schemeClr val="tx1"/>
                </a:solidFill>
                <a:effectLst/>
                <a:latin typeface="+mn-lt"/>
                <a:ea typeface="+mn-ea"/>
                <a:cs typeface="+mn-cs"/>
              </a:rPr>
              <a:t>PEDESTRIAN DETECTOR, F&amp;I, STANDARD</a:t>
            </a:r>
            <a:r>
              <a:rPr lang="en-US" dirty="0"/>
              <a:t> : x4  - $900</a:t>
            </a:r>
          </a:p>
          <a:p>
            <a:r>
              <a:rPr lang="en-US" sz="1200" b="0" i="0" u="none" strike="noStrike" kern="1200" dirty="0">
                <a:solidFill>
                  <a:schemeClr val="tx1"/>
                </a:solidFill>
                <a:effectLst/>
                <a:latin typeface="+mn-lt"/>
                <a:ea typeface="+mn-ea"/>
                <a:cs typeface="+mn-cs"/>
              </a:rPr>
              <a:t>633</a:t>
            </a:r>
            <a:r>
              <a:rPr lang="en-US" dirty="0"/>
              <a:t> </a:t>
            </a:r>
            <a:r>
              <a:rPr lang="en-US" sz="1200" b="0" i="0" u="none" strike="noStrike" kern="1200" dirty="0">
                <a:solidFill>
                  <a:schemeClr val="tx1"/>
                </a:solidFill>
                <a:effectLst/>
                <a:latin typeface="+mn-lt"/>
                <a:ea typeface="+mn-ea"/>
                <a:cs typeface="+mn-cs"/>
              </a:rPr>
              <a:t>11</a:t>
            </a:r>
            <a:r>
              <a:rPr lang="en-US" dirty="0"/>
              <a:t> </a:t>
            </a:r>
            <a:r>
              <a:rPr lang="en-US" sz="1200" b="0" i="0" u="none" strike="noStrike" kern="1200" dirty="0">
                <a:solidFill>
                  <a:schemeClr val="tx1"/>
                </a:solidFill>
                <a:effectLst/>
                <a:latin typeface="+mn-lt"/>
                <a:ea typeface="+mn-ea"/>
                <a:cs typeface="+mn-cs"/>
              </a:rPr>
              <a:t>21</a:t>
            </a:r>
            <a:r>
              <a:rPr lang="en-US" dirty="0"/>
              <a:t> </a:t>
            </a:r>
            <a:r>
              <a:rPr lang="en-US" sz="1200" b="0" i="0" u="none" strike="noStrike" kern="1200" dirty="0">
                <a:solidFill>
                  <a:schemeClr val="tx1"/>
                </a:solidFill>
                <a:effectLst/>
                <a:latin typeface="+mn-lt"/>
                <a:ea typeface="+mn-ea"/>
                <a:cs typeface="+mn-cs"/>
              </a:rPr>
              <a:t>$2.58 LF</a:t>
            </a:r>
            <a:r>
              <a:rPr lang="en-US" dirty="0"/>
              <a:t> </a:t>
            </a:r>
            <a:r>
              <a:rPr lang="en-US" sz="1200" b="0" i="0" u="none" strike="noStrike" kern="1200" dirty="0">
                <a:solidFill>
                  <a:schemeClr val="tx1"/>
                </a:solidFill>
                <a:effectLst/>
                <a:latin typeface="+mn-lt"/>
                <a:ea typeface="+mn-ea"/>
                <a:cs typeface="+mn-cs"/>
              </a:rPr>
              <a:t>FIBER OPTIC CABLE, F&amp;I, UG,2-12</a:t>
            </a:r>
            <a:r>
              <a:rPr lang="en-US" dirty="0"/>
              <a:t> </a:t>
            </a:r>
          </a:p>
          <a:p>
            <a:r>
              <a:rPr lang="en-US" sz="1200" b="0" i="0" u="none" strike="noStrike" kern="1200" dirty="0">
                <a:solidFill>
                  <a:schemeClr val="tx1"/>
                </a:solidFill>
                <a:effectLst/>
                <a:latin typeface="+mn-lt"/>
                <a:ea typeface="+mn-ea"/>
                <a:cs typeface="+mn-cs"/>
              </a:rPr>
              <a:t>411</a:t>
            </a:r>
            <a:r>
              <a:rPr lang="en-US" dirty="0"/>
              <a:t> </a:t>
            </a:r>
            <a:r>
              <a:rPr lang="en-US" sz="1200" b="0" i="0" u="none" strike="noStrike" kern="1200" dirty="0">
                <a:solidFill>
                  <a:schemeClr val="tx1"/>
                </a:solidFill>
                <a:effectLst/>
                <a:latin typeface="+mn-lt"/>
                <a:ea typeface="+mn-ea"/>
                <a:cs typeface="+mn-cs"/>
              </a:rPr>
              <a:t>1</a:t>
            </a:r>
            <a:r>
              <a:rPr lang="en-US" dirty="0"/>
              <a:t> </a:t>
            </a:r>
            <a:r>
              <a:rPr lang="en-US" sz="1200" b="0" i="0" u="none" strike="noStrike" kern="1200" dirty="0">
                <a:solidFill>
                  <a:schemeClr val="tx1"/>
                </a:solidFill>
                <a:effectLst/>
                <a:latin typeface="+mn-lt"/>
                <a:ea typeface="+mn-ea"/>
                <a:cs typeface="+mn-cs"/>
              </a:rPr>
              <a:t>$115.20 GA</a:t>
            </a:r>
            <a:r>
              <a:rPr lang="en-US" dirty="0"/>
              <a:t> </a:t>
            </a:r>
            <a:r>
              <a:rPr lang="en-US" sz="1200" b="0" i="0" u="none" strike="noStrike" kern="1200" dirty="0">
                <a:solidFill>
                  <a:schemeClr val="tx1"/>
                </a:solidFill>
                <a:effectLst/>
                <a:latin typeface="+mn-lt"/>
                <a:ea typeface="+mn-ea"/>
                <a:cs typeface="+mn-cs"/>
              </a:rPr>
              <a:t>EPOXY MATERIAL- STRUCTURES REHAB</a:t>
            </a:r>
            <a:r>
              <a:rPr lang="en-US" dirty="0"/>
              <a:t> </a:t>
            </a:r>
          </a:p>
          <a:p>
            <a:r>
              <a:rPr lang="en-US" sz="1200" b="0" i="0" u="none" strike="noStrike" kern="1200" dirty="0">
                <a:solidFill>
                  <a:schemeClr val="tx1"/>
                </a:solidFill>
                <a:effectLst/>
                <a:latin typeface="+mn-lt"/>
                <a:ea typeface="+mn-ea"/>
                <a:cs typeface="+mn-cs"/>
              </a:rPr>
              <a:t>102</a:t>
            </a:r>
            <a:r>
              <a:rPr lang="en-US" dirty="0"/>
              <a:t> </a:t>
            </a:r>
            <a:r>
              <a:rPr lang="en-US" sz="1200" b="0" i="0" u="none" strike="noStrike" kern="1200" dirty="0">
                <a:solidFill>
                  <a:schemeClr val="tx1"/>
                </a:solidFill>
                <a:effectLst/>
                <a:latin typeface="+mn-lt"/>
                <a:ea typeface="+mn-ea"/>
                <a:cs typeface="+mn-cs"/>
              </a:rPr>
              <a:t>104</a:t>
            </a:r>
            <a:r>
              <a:rPr lang="en-US" dirty="0"/>
              <a:t> </a:t>
            </a:r>
            <a:r>
              <a:rPr lang="en-US" sz="1200" b="0" i="0" u="none" strike="noStrike" kern="1200" dirty="0">
                <a:solidFill>
                  <a:schemeClr val="tx1"/>
                </a:solidFill>
                <a:effectLst/>
                <a:latin typeface="+mn-lt"/>
                <a:ea typeface="+mn-ea"/>
                <a:cs typeface="+mn-cs"/>
              </a:rPr>
              <a:t>$10.52 ED</a:t>
            </a:r>
            <a:r>
              <a:rPr lang="en-US" dirty="0"/>
              <a:t> </a:t>
            </a:r>
            <a:r>
              <a:rPr lang="en-US" sz="1200" b="0" i="0" u="none" strike="noStrike" kern="1200" dirty="0">
                <a:solidFill>
                  <a:schemeClr val="tx1"/>
                </a:solidFill>
                <a:effectLst/>
                <a:latin typeface="+mn-lt"/>
                <a:ea typeface="+mn-ea"/>
                <a:cs typeface="+mn-cs"/>
              </a:rPr>
              <a:t>TEMPORARY SIGNALIZATION AND MAINT, INTER</a:t>
            </a:r>
            <a:r>
              <a:rPr lang="en-US" dirty="0"/>
              <a:t> - </a:t>
            </a:r>
            <a:r>
              <a:rPr lang="en-US" sz="1200" b="0" i="0" kern="1200" dirty="0">
                <a:solidFill>
                  <a:schemeClr val="tx1"/>
                </a:solidFill>
                <a:effectLst/>
                <a:latin typeface="+mn-lt"/>
                <a:ea typeface="+mn-ea"/>
                <a:cs typeface="+mn-cs"/>
              </a:rPr>
              <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DO NOT USE for Two-Way, Two-Lane Lane Closures Standard Plans 102-606 (Index 606); this item is for use at SIGNALIZED INTERSECTIONS.</a:t>
            </a:r>
          </a:p>
          <a:p>
            <a:r>
              <a:rPr lang="en-US" sz="1200" b="1" i="0" kern="1200" dirty="0">
                <a:solidFill>
                  <a:schemeClr val="tx1"/>
                </a:solidFill>
                <a:effectLst/>
                <a:latin typeface="+mn-lt"/>
                <a:ea typeface="+mn-ea"/>
                <a:cs typeface="+mn-cs"/>
              </a:rPr>
              <a:t>Details</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For existing intersections, the quantity to be paid for will be the number of signalized intersections (per each, per day) for the full duration of the Contract. For temporary intersections, the quantity to be paid for will be the number of signalized intersections per day for the duration of the temporary intersection. No separate payment will be made for temporary signalization and maintenance at new intersections. NOTE: Temporary intersections are locations away from existing or new intersections. Any pedestrian signals needed (existing, temporary or relocation) are included in this pay item.</a:t>
            </a:r>
          </a:p>
          <a:p>
            <a:endParaRPr lang="en-US" dirty="0"/>
          </a:p>
          <a:p>
            <a:r>
              <a:rPr lang="en-US" sz="1200" b="0" i="0" u="none" strike="noStrike" kern="1200" dirty="0">
                <a:solidFill>
                  <a:schemeClr val="tx1"/>
                </a:solidFill>
                <a:effectLst/>
                <a:latin typeface="+mn-lt"/>
                <a:ea typeface="+mn-ea"/>
                <a:cs typeface="+mn-cs"/>
              </a:rPr>
              <a:t>102</a:t>
            </a:r>
            <a:r>
              <a:rPr lang="en-US" dirty="0"/>
              <a:t> </a:t>
            </a:r>
            <a:r>
              <a:rPr lang="en-US" sz="1200" b="0" i="0" u="none" strike="noStrike" kern="1200" dirty="0">
                <a:solidFill>
                  <a:schemeClr val="tx1"/>
                </a:solidFill>
                <a:effectLst/>
                <a:latin typeface="+mn-lt"/>
                <a:ea typeface="+mn-ea"/>
                <a:cs typeface="+mn-cs"/>
              </a:rPr>
              <a:t>1</a:t>
            </a:r>
            <a:r>
              <a:rPr lang="en-US" dirty="0"/>
              <a:t> </a:t>
            </a:r>
            <a:r>
              <a:rPr lang="en-US" sz="1200" b="0" i="0" u="none" strike="noStrike" kern="1200" dirty="0">
                <a:solidFill>
                  <a:schemeClr val="tx1"/>
                </a:solidFill>
                <a:effectLst/>
                <a:latin typeface="+mn-lt"/>
                <a:ea typeface="+mn-ea"/>
                <a:cs typeface="+mn-cs"/>
              </a:rPr>
              <a:t>$494.72 LS</a:t>
            </a:r>
            <a:r>
              <a:rPr lang="en-US" dirty="0"/>
              <a:t> </a:t>
            </a:r>
            <a:r>
              <a:rPr lang="en-US" sz="1200" b="0" i="0" u="none" strike="noStrike" kern="1200" dirty="0">
                <a:solidFill>
                  <a:schemeClr val="tx1"/>
                </a:solidFill>
                <a:effectLst/>
                <a:latin typeface="+mn-lt"/>
                <a:ea typeface="+mn-ea"/>
                <a:cs typeface="+mn-cs"/>
              </a:rPr>
              <a:t>MAINTENANCE OF TRAFFIC</a:t>
            </a:r>
            <a:r>
              <a:rPr lang="en-US" dirty="0"/>
              <a:t>  - </a:t>
            </a:r>
            <a:r>
              <a:rPr lang="en-US" sz="1200" b="0" i="0" kern="1200" dirty="0">
                <a:solidFill>
                  <a:schemeClr val="tx1"/>
                </a:solidFill>
                <a:effectLst/>
                <a:latin typeface="+mn-lt"/>
                <a:ea typeface="+mn-ea"/>
                <a:cs typeface="+mn-cs"/>
              </a:rPr>
              <a:t>Includes all items required to safely maintain traffic throughout a transportation work zone with minimal inconvenience to the public and fit into one of the following categories: 1) cannot reasonably be quantified; 2) cannot be addressed under current pay items; 3) are incidental to the operations necessary to safely maintain traffic throughout a work zone. Code the second unit of measure (number of days) from the construction day estimate.</a:t>
            </a:r>
            <a:endParaRPr lang="en-US" dirty="0"/>
          </a:p>
          <a:p>
            <a:r>
              <a:rPr lang="en-US" sz="1200" b="0" i="0" u="none" strike="noStrike" kern="1200" dirty="0">
                <a:solidFill>
                  <a:schemeClr val="tx1"/>
                </a:solidFill>
                <a:effectLst/>
                <a:latin typeface="+mn-lt"/>
                <a:ea typeface="+mn-ea"/>
                <a:cs typeface="+mn-cs"/>
              </a:rPr>
              <a:t>676</a:t>
            </a:r>
            <a:r>
              <a:rPr lang="en-US" dirty="0"/>
              <a:t> </a:t>
            </a:r>
            <a:r>
              <a:rPr lang="en-US" sz="1200" b="0" i="0" u="none" strike="noStrike" kern="1200" dirty="0">
                <a:solidFill>
                  <a:schemeClr val="tx1"/>
                </a:solidFill>
                <a:effectLst/>
                <a:latin typeface="+mn-lt"/>
                <a:ea typeface="+mn-ea"/>
                <a:cs typeface="+mn-cs"/>
              </a:rPr>
              <a:t>2500</a:t>
            </a:r>
            <a:r>
              <a:rPr lang="en-US" dirty="0"/>
              <a:t> </a:t>
            </a:r>
            <a:r>
              <a:rPr lang="en-US" sz="1200" b="0" i="0" u="none" strike="noStrike" kern="1200" dirty="0">
                <a:solidFill>
                  <a:schemeClr val="tx1"/>
                </a:solidFill>
                <a:effectLst/>
                <a:latin typeface="+mn-lt"/>
                <a:ea typeface="+mn-ea"/>
                <a:cs typeface="+mn-cs"/>
              </a:rPr>
              <a:t>$1,216.24 EA</a:t>
            </a:r>
            <a:r>
              <a:rPr lang="en-US" dirty="0"/>
              <a:t> </a:t>
            </a:r>
            <a:r>
              <a:rPr lang="en-US" sz="1200" b="0" i="0" u="none" strike="noStrike" kern="1200" dirty="0">
                <a:solidFill>
                  <a:schemeClr val="tx1"/>
                </a:solidFill>
                <a:effectLst/>
                <a:latin typeface="+mn-lt"/>
                <a:ea typeface="+mn-ea"/>
                <a:cs typeface="+mn-cs"/>
              </a:rPr>
              <a:t>ITS CABINET- ADJUST/MODIFY</a:t>
            </a:r>
            <a:r>
              <a:rPr lang="en-US" dirty="0"/>
              <a:t>  - </a:t>
            </a:r>
          </a:p>
          <a:p>
            <a:r>
              <a:rPr lang="en-US" sz="1200" b="0" i="0" u="none" strike="noStrike" kern="1200" dirty="0">
                <a:solidFill>
                  <a:schemeClr val="tx1"/>
                </a:solidFill>
                <a:effectLst/>
                <a:latin typeface="+mn-lt"/>
                <a:ea typeface="+mn-ea"/>
                <a:cs typeface="+mn-cs"/>
              </a:rPr>
              <a:t>639</a:t>
            </a:r>
            <a:r>
              <a:rPr lang="en-US" dirty="0"/>
              <a:t> </a:t>
            </a:r>
            <a:r>
              <a:rPr lang="en-US" sz="1200" b="0" i="0" u="none" strike="noStrike" kern="1200" dirty="0">
                <a:solidFill>
                  <a:schemeClr val="tx1"/>
                </a:solidFill>
                <a:effectLst/>
                <a:latin typeface="+mn-lt"/>
                <a:ea typeface="+mn-ea"/>
                <a:cs typeface="+mn-cs"/>
              </a:rPr>
              <a:t>21</a:t>
            </a:r>
            <a:r>
              <a:rPr lang="en-US" dirty="0"/>
              <a:t> </a:t>
            </a:r>
            <a:r>
              <a:rPr lang="en-US" sz="1200" b="0" i="0" u="none" strike="noStrike" kern="1200" dirty="0">
                <a:solidFill>
                  <a:schemeClr val="tx1"/>
                </a:solidFill>
                <a:effectLst/>
                <a:latin typeface="+mn-lt"/>
                <a:ea typeface="+mn-ea"/>
                <a:cs typeface="+mn-cs"/>
              </a:rPr>
              <a:t>$5.70 LF</a:t>
            </a:r>
            <a:r>
              <a:rPr lang="en-US" dirty="0"/>
              <a:t> </a:t>
            </a:r>
            <a:r>
              <a:rPr lang="en-US" sz="1200" b="0" i="0" u="none" strike="noStrike" kern="1200" dirty="0">
                <a:solidFill>
                  <a:schemeClr val="tx1"/>
                </a:solidFill>
                <a:effectLst/>
                <a:latin typeface="+mn-lt"/>
                <a:ea typeface="+mn-ea"/>
                <a:cs typeface="+mn-cs"/>
              </a:rPr>
              <a:t>ELECTRICAL SERVICE WIRE, F&amp;I</a:t>
            </a:r>
            <a:r>
              <a:rPr lang="en-US" dirty="0"/>
              <a:t> </a:t>
            </a:r>
          </a:p>
          <a:p>
            <a:endParaRPr lang="en-US" dirty="0"/>
          </a:p>
          <a:p>
            <a:endParaRPr lang="en-US" dirty="0"/>
          </a:p>
        </p:txBody>
      </p:sp>
      <p:sp>
        <p:nvSpPr>
          <p:cNvPr id="4" name="Slide Number Placeholder 3"/>
          <p:cNvSpPr>
            <a:spLocks noGrp="1"/>
          </p:cNvSpPr>
          <p:nvPr>
            <p:ph type="sldNum" sz="quarter" idx="10"/>
          </p:nvPr>
        </p:nvSpPr>
        <p:spPr/>
        <p:txBody>
          <a:bodyPr/>
          <a:lstStyle/>
          <a:p>
            <a:fld id="{0A3C37BE-C303-496D-B5CD-85F2937540FC}" type="slidenum">
              <a:rPr lang="en-US"/>
              <a:t>11</a:t>
            </a:fld>
            <a:endParaRPr lang="en-US"/>
          </a:p>
        </p:txBody>
      </p:sp>
    </p:spTree>
    <p:extLst>
      <p:ext uri="{BB962C8B-B14F-4D97-AF65-F5344CB8AC3E}">
        <p14:creationId xmlns:p14="http://schemas.microsoft.com/office/powerpoint/2010/main" val="382249542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104900" y="2292094"/>
            <a:ext cx="10096500" cy="2219691"/>
          </a:xfrm>
        </p:spPr>
        <p:txBody>
          <a:bodyPr anchor="ctr">
            <a:normAutofit/>
          </a:bodyPr>
          <a:lstStyle>
            <a:lvl1pPr algn="l">
              <a:defRPr sz="4400" cap="all" baseline="0"/>
            </a:lvl1pPr>
          </a:lstStyle>
          <a:p>
            <a:r>
              <a:t>Click to edit Master title style</a:t>
            </a:r>
          </a:p>
        </p:txBody>
      </p:sp>
      <p:sp>
        <p:nvSpPr>
          <p:cNvPr id="3" name="Subtitle 2"/>
          <p:cNvSpPr>
            <a:spLocks noGrp="1"/>
          </p:cNvSpPr>
          <p:nvPr>
            <p:ph type="subTitle" idx="1"/>
          </p:nvPr>
        </p:nvSpPr>
        <p:spPr>
          <a:xfrm>
            <a:off x="1104898" y="4511784"/>
            <a:ext cx="10096501" cy="955565"/>
          </a:xfrm>
        </p:spPr>
        <p:txBody>
          <a:bodyPr>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Click to edit Master subtitle style</a:t>
            </a:r>
          </a:p>
        </p:txBody>
      </p:sp>
      <p:sp>
        <p:nvSpPr>
          <p:cNvPr id="4" name="Date Placeholder 3"/>
          <p:cNvSpPr>
            <a:spLocks noGrp="1"/>
          </p:cNvSpPr>
          <p:nvPr>
            <p:ph type="dt" sz="half" idx="10"/>
          </p:nvPr>
        </p:nvSpPr>
        <p:spPr/>
        <p:txBody>
          <a:bodyPr/>
          <a:lstStyle/>
          <a:p>
            <a:fld id="{AE3E51F3-C04A-4B72-AEA5-8B1360874276}" type="datetime1">
              <a:rPr lang="en-US" smtClean="0"/>
              <a:t>7/22/2019</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pic>
        <p:nvPicPr>
          <p:cNvPr id="11" name="Picture 10" title="Ribbon tab"/>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4445" y="0"/>
            <a:ext cx="1747524" cy="2292094"/>
          </a:xfrm>
          <a:prstGeom prst="rect">
            <a:avLst/>
          </a:prstGeom>
        </p:spPr>
      </p:pic>
    </p:spTree>
    <p:extLst>
      <p:ext uri="{BB962C8B-B14F-4D97-AF65-F5344CB8AC3E}">
        <p14:creationId xmlns:p14="http://schemas.microsoft.com/office/powerpoint/2010/main" val="1659756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t>Click to edit Master title style</a:t>
            </a:r>
          </a:p>
        </p:txBody>
      </p:sp>
      <p:sp>
        <p:nvSpPr>
          <p:cNvPr id="3" name="Picture Placeholder 2" title="An empty placeholder to add an image. Click on the placeholder and select the image that you wish to add"/>
          <p:cNvSpPr>
            <a:spLocks noGrp="1"/>
          </p:cNvSpPr>
          <p:nvPr>
            <p:ph type="pic" idx="1"/>
          </p:nvPr>
        </p:nvSpPr>
        <p:spPr>
          <a:xfrm>
            <a:off x="4654671" y="1600199"/>
            <a:ext cx="6430912" cy="4572001"/>
          </a:xfrm>
        </p:spPr>
        <p:txBody>
          <a:bodyPr tIns="118872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a:p>
        </p:txBody>
      </p:sp>
      <p:sp>
        <p:nvSpPr>
          <p:cNvPr id="4" name="Text Placeholder 3"/>
          <p:cNvSpPr>
            <a:spLocks noGrp="1"/>
          </p:cNvSpPr>
          <p:nvPr>
            <p:ph type="body" sz="half" idx="2"/>
          </p:nvPr>
        </p:nvSpPr>
        <p:spPr>
          <a:xfrm>
            <a:off x="1104900" y="1600200"/>
            <a:ext cx="3396996" cy="457200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t>Click to edit Master text styles</a:t>
            </a:r>
          </a:p>
        </p:txBody>
      </p:sp>
      <p:sp>
        <p:nvSpPr>
          <p:cNvPr id="5" name="Date Placeholder 4"/>
          <p:cNvSpPr>
            <a:spLocks noGrp="1"/>
          </p:cNvSpPr>
          <p:nvPr>
            <p:ph type="dt" sz="half" idx="10"/>
          </p:nvPr>
        </p:nvSpPr>
        <p:spPr/>
        <p:txBody>
          <a:bodyPr/>
          <a:lstStyle/>
          <a:p>
            <a:fld id="{C64AB683-6AF9-439D-BD2D-23ED9F735A8A}" type="datetime1">
              <a:rPr lang="en-US" smtClean="0"/>
              <a:t>7/22/2019</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769637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Vertical Text Placeholder 2"/>
          <p:cNvSpPr>
            <a:spLocks noGrp="1"/>
          </p:cNvSpPr>
          <p:nvPr>
            <p:ph type="body" orient="vert" idx="1"/>
          </p:nvPr>
        </p:nvSpPr>
        <p:spPr/>
        <p:txBody>
          <a:bodyPr vert="eaVert"/>
          <a:lstStyle/>
          <a:p>
            <a:pPr lvl="0"/>
            <a:r>
              <a:t>Click to edit Master text styles</a:t>
            </a:r>
          </a:p>
          <a:p>
            <a:pPr lvl="1"/>
            <a:r>
              <a:t>Second level</a:t>
            </a:r>
          </a:p>
          <a:p>
            <a:pPr lvl="2"/>
            <a:r>
              <a:t>Third level</a:t>
            </a:r>
          </a:p>
          <a:p>
            <a:pPr lvl="3"/>
            <a:r>
              <a:t>Fourth level</a:t>
            </a:r>
          </a:p>
          <a:p>
            <a:pPr lvl="4"/>
            <a:r>
              <a:t>Fifth level</a:t>
            </a:r>
          </a:p>
        </p:txBody>
      </p:sp>
      <p:sp>
        <p:nvSpPr>
          <p:cNvPr id="4" name="Date Placeholder 3"/>
          <p:cNvSpPr>
            <a:spLocks noGrp="1"/>
          </p:cNvSpPr>
          <p:nvPr>
            <p:ph type="dt" sz="half" idx="10"/>
          </p:nvPr>
        </p:nvSpPr>
        <p:spPr/>
        <p:txBody>
          <a:bodyPr/>
          <a:lstStyle/>
          <a:p>
            <a:fld id="{0ECD50F7-93D4-457C-A043-0D45C9C52BC9}" type="datetime1">
              <a:rPr lang="en-US" smtClean="0"/>
              <a:t>7/22/2019</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201207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72600" y="365125"/>
            <a:ext cx="1714500" cy="5811838"/>
          </a:xfrm>
        </p:spPr>
        <p:txBody>
          <a:bodyPr vert="eaVert"/>
          <a:lstStyle/>
          <a:p>
            <a:r>
              <a:t>Click to edit Master title style</a:t>
            </a:r>
          </a:p>
        </p:txBody>
      </p:sp>
      <p:sp>
        <p:nvSpPr>
          <p:cNvPr id="3" name="Vertical Text Placeholder 2"/>
          <p:cNvSpPr>
            <a:spLocks noGrp="1"/>
          </p:cNvSpPr>
          <p:nvPr>
            <p:ph type="body" orient="vert" idx="1"/>
          </p:nvPr>
        </p:nvSpPr>
        <p:spPr>
          <a:xfrm>
            <a:off x="1104900" y="365125"/>
            <a:ext cx="8098896" cy="5811838"/>
          </a:xfrm>
        </p:spPr>
        <p:txBody>
          <a:bodyPr vert="eaVert"/>
          <a:lstStyle/>
          <a:p>
            <a:pPr lvl="0"/>
            <a:r>
              <a:t>Click to edit Master text styles</a:t>
            </a:r>
          </a:p>
          <a:p>
            <a:pPr lvl="1"/>
            <a:r>
              <a:t>Second level</a:t>
            </a:r>
          </a:p>
          <a:p>
            <a:pPr lvl="2"/>
            <a:r>
              <a:t>Third level</a:t>
            </a:r>
          </a:p>
          <a:p>
            <a:pPr lvl="3"/>
            <a:r>
              <a:t>Fourth level</a:t>
            </a:r>
          </a:p>
          <a:p>
            <a:pPr lvl="4"/>
            <a:r>
              <a:t>Fifth level</a:t>
            </a:r>
          </a:p>
        </p:txBody>
      </p:sp>
      <p:sp>
        <p:nvSpPr>
          <p:cNvPr id="4" name="Date Placeholder 3"/>
          <p:cNvSpPr>
            <a:spLocks noGrp="1"/>
          </p:cNvSpPr>
          <p:nvPr>
            <p:ph type="dt" sz="half" idx="10"/>
          </p:nvPr>
        </p:nvSpPr>
        <p:spPr/>
        <p:txBody>
          <a:bodyPr/>
          <a:lstStyle/>
          <a:p>
            <a:fld id="{3AF83DD7-BE72-47EE-A78C-D8D4B5AA981A}" type="datetime1">
              <a:rPr lang="en-US" smtClean="0"/>
              <a:t>7/22/2019</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grpSp>
        <p:nvGrpSpPr>
          <p:cNvPr id="7" name="Group 6"/>
          <p:cNvGrpSpPr/>
          <p:nvPr/>
        </p:nvGrpSpPr>
        <p:grpSpPr>
          <a:xfrm rot="5400000">
            <a:off x="6514047" y="3228843"/>
            <a:ext cx="5632704" cy="84403"/>
            <a:chOff x="1073150" y="1219201"/>
            <a:chExt cx="10058400" cy="63125"/>
          </a:xfrm>
        </p:grpSpPr>
        <p:cxnSp>
          <p:nvCxnSpPr>
            <p:cNvPr id="8" name="Straight Connector 7"/>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45927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Content Placeholder 2"/>
          <p:cNvSpPr>
            <a:spLocks noGrp="1"/>
          </p:cNvSpPr>
          <p:nvPr>
            <p:ph idx="1"/>
          </p:nvPr>
        </p:nvSpPr>
        <p:spPr/>
        <p:txBody>
          <a:bodyPr/>
          <a:lstStyle/>
          <a:p>
            <a:pPr lvl="0"/>
            <a:r>
              <a:t>Click to edit Master text styles</a:t>
            </a:r>
          </a:p>
          <a:p>
            <a:pPr lvl="1"/>
            <a:r>
              <a:t>Second level</a:t>
            </a:r>
          </a:p>
          <a:p>
            <a:pPr lvl="2"/>
            <a:r>
              <a:t>Third level</a:t>
            </a:r>
          </a:p>
          <a:p>
            <a:pPr lvl="3"/>
            <a:r>
              <a:t>Fourth level</a:t>
            </a:r>
          </a:p>
          <a:p>
            <a:pPr lvl="4"/>
            <a:r>
              <a:t>Fifth level</a:t>
            </a:r>
          </a:p>
        </p:txBody>
      </p:sp>
      <p:sp>
        <p:nvSpPr>
          <p:cNvPr id="4" name="Date Placeholder 3"/>
          <p:cNvSpPr>
            <a:spLocks noGrp="1"/>
          </p:cNvSpPr>
          <p:nvPr>
            <p:ph type="dt" sz="half" idx="10"/>
          </p:nvPr>
        </p:nvSpPr>
        <p:spPr/>
        <p:txBody>
          <a:bodyPr/>
          <a:lstStyle/>
          <a:p>
            <a:fld id="{F69DE950-DD3B-4C5B-9B42-8A982384BC0C}" type="datetime1">
              <a:rPr lang="en-US" smtClean="0"/>
              <a:t>7/22/2019</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786876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grpSp>
        <p:nvGrpSpPr>
          <p:cNvPr id="13" name="Group 12"/>
          <p:cNvGrpSpPr/>
          <p:nvPr/>
        </p:nvGrpSpPr>
        <p:grpSpPr>
          <a:xfrm rot="10800000">
            <a:off x="0" y="5645510"/>
            <a:ext cx="12192000" cy="63125"/>
            <a:chOff x="507492" y="1501519"/>
            <a:chExt cx="8129016" cy="63125"/>
          </a:xfrm>
        </p:grpSpPr>
        <p:cxnSp>
          <p:nvCxnSpPr>
            <p:cNvPr id="17" name="Straight Connector 16"/>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0" y="1143000"/>
            <a:ext cx="12192000" cy="63125"/>
            <a:chOff x="507492" y="1501519"/>
            <a:chExt cx="8129016" cy="63125"/>
          </a:xfrm>
        </p:grpSpPr>
        <p:cxnSp>
          <p:nvCxnSpPr>
            <p:cNvPr id="15" name="Straight Connector 14"/>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104900" y="2292094"/>
            <a:ext cx="5734050" cy="2219691"/>
          </a:xfrm>
        </p:spPr>
        <p:txBody>
          <a:bodyPr anchor="ctr">
            <a:normAutofit/>
          </a:bodyPr>
          <a:lstStyle>
            <a:lvl1pPr algn="l">
              <a:defRPr sz="4400" cap="all" baseline="0"/>
            </a:lvl1pPr>
          </a:lstStyle>
          <a:p>
            <a:r>
              <a:t>Click to edit Master title style</a:t>
            </a:r>
          </a:p>
        </p:txBody>
      </p:sp>
      <p:sp>
        <p:nvSpPr>
          <p:cNvPr id="11" name="Picture Placeholder 10" title="An empty placeholder to add an image. Click on the placeholder and select the image that you wish to add"/>
          <p:cNvSpPr>
            <a:spLocks noGrp="1"/>
          </p:cNvSpPr>
          <p:nvPr>
            <p:ph type="pic" sz="quarter" idx="13"/>
          </p:nvPr>
        </p:nvSpPr>
        <p:spPr>
          <a:xfrm>
            <a:off x="6981063" y="1310656"/>
            <a:ext cx="5210937" cy="4208604"/>
          </a:xfrm>
          <a:solidFill>
            <a:schemeClr val="tx1">
              <a:lumMod val="20000"/>
              <a:lumOff val="80000"/>
            </a:schemeClr>
          </a:solidFill>
        </p:spPr>
        <p:txBody>
          <a:bodyPr tIns="1005840"/>
          <a:lstStyle>
            <a:lvl1pPr marL="0" indent="0" algn="ctr">
              <a:buNone/>
              <a:defRPr/>
            </a:lvl1pPr>
          </a:lstStyle>
          <a:p>
            <a:endParaRPr/>
          </a:p>
        </p:txBody>
      </p:sp>
      <p:sp>
        <p:nvSpPr>
          <p:cNvPr id="3" name="Subtitle 2"/>
          <p:cNvSpPr>
            <a:spLocks noGrp="1"/>
          </p:cNvSpPr>
          <p:nvPr>
            <p:ph type="subTitle" idx="1"/>
          </p:nvPr>
        </p:nvSpPr>
        <p:spPr>
          <a:xfrm>
            <a:off x="1104900" y="4511784"/>
            <a:ext cx="5734050" cy="955565"/>
          </a:xfrm>
        </p:spPr>
        <p:txBody>
          <a:bodyPr>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Click to edit Master subtitle style</a:t>
            </a:r>
          </a:p>
        </p:txBody>
      </p:sp>
      <p:pic>
        <p:nvPicPr>
          <p:cNvPr id="10" name="Picture 9" title="Ribbon tab"/>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5880" y="0"/>
            <a:ext cx="1747524" cy="2292094"/>
          </a:xfrm>
          <a:prstGeom prst="rect">
            <a:avLst/>
          </a:prstGeom>
        </p:spPr>
      </p:pic>
    </p:spTree>
    <p:extLst>
      <p:ext uri="{BB962C8B-B14F-4D97-AF65-F5344CB8AC3E}">
        <p14:creationId xmlns:p14="http://schemas.microsoft.com/office/powerpoint/2010/main" val="2673943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2514600"/>
            <a:ext cx="12192000" cy="3194035"/>
            <a:chOff x="647402" y="2514600"/>
            <a:chExt cx="10838688" cy="3194035"/>
          </a:xfrm>
        </p:grpSpPr>
        <p:grpSp>
          <p:nvGrpSpPr>
            <p:cNvPr id="9" name="Group 8"/>
            <p:cNvGrpSpPr/>
            <p:nvPr/>
          </p:nvGrpSpPr>
          <p:grpSpPr>
            <a:xfrm>
              <a:off x="647402" y="2514600"/>
              <a:ext cx="10838688" cy="63125"/>
              <a:chOff x="507492" y="1501519"/>
              <a:chExt cx="8129016" cy="63125"/>
            </a:xfrm>
          </p:grpSpPr>
          <p:cxnSp>
            <p:nvCxnSpPr>
              <p:cNvPr id="14" name="Straight Connector 13"/>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10" name="Rectangle 9"/>
            <p:cNvSpPr/>
            <p:nvPr/>
          </p:nvSpPr>
          <p:spPr>
            <a:xfrm>
              <a:off x="647402" y="2640850"/>
              <a:ext cx="10838688" cy="29415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1" name="Group 10"/>
            <p:cNvGrpSpPr/>
            <p:nvPr/>
          </p:nvGrpSpPr>
          <p:grpSpPr>
            <a:xfrm rot="10800000">
              <a:off x="647402" y="5645510"/>
              <a:ext cx="10838688" cy="63125"/>
              <a:chOff x="507492" y="1501519"/>
              <a:chExt cx="8129016" cy="63125"/>
            </a:xfrm>
          </p:grpSpPr>
          <p:cxnSp>
            <p:nvCxnSpPr>
              <p:cNvPr id="12" name="Straight Connector 11"/>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sp>
        <p:nvSpPr>
          <p:cNvPr id="2" name="Title 1"/>
          <p:cNvSpPr>
            <a:spLocks noGrp="1"/>
          </p:cNvSpPr>
          <p:nvPr>
            <p:ph type="title"/>
          </p:nvPr>
        </p:nvSpPr>
        <p:spPr>
          <a:xfrm>
            <a:off x="1104899" y="2971806"/>
            <a:ext cx="10071099" cy="1684150"/>
          </a:xfrm>
        </p:spPr>
        <p:txBody>
          <a:bodyPr anchor="ctr">
            <a:normAutofit/>
          </a:bodyPr>
          <a:lstStyle>
            <a:lvl1pPr>
              <a:defRPr sz="4400" cap="all" baseline="0">
                <a:solidFill>
                  <a:schemeClr val="bg1"/>
                </a:solidFill>
              </a:defRPr>
            </a:lvl1pPr>
          </a:lstStyle>
          <a:p>
            <a:r>
              <a:t>Click to edit Master title style</a:t>
            </a:r>
          </a:p>
        </p:txBody>
      </p:sp>
      <p:sp>
        <p:nvSpPr>
          <p:cNvPr id="3" name="Text Placeholder 2"/>
          <p:cNvSpPr>
            <a:spLocks noGrp="1"/>
          </p:cNvSpPr>
          <p:nvPr>
            <p:ph type="body" idx="1"/>
          </p:nvPr>
        </p:nvSpPr>
        <p:spPr>
          <a:xfrm>
            <a:off x="1104899" y="4655956"/>
            <a:ext cx="10071099" cy="509750"/>
          </a:xfrm>
        </p:spPr>
        <p:txBody>
          <a:bodyPr>
            <a:normAutofit/>
          </a:bodyPr>
          <a:lstStyle>
            <a:lvl1pPr marL="0" indent="0">
              <a:spcBef>
                <a:spcPts val="0"/>
              </a:spcBef>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t>Click to edit Master text styles</a:t>
            </a:r>
          </a:p>
        </p:txBody>
      </p:sp>
      <p:sp>
        <p:nvSpPr>
          <p:cNvPr id="4" name="Date Placeholder 3"/>
          <p:cNvSpPr>
            <a:spLocks noGrp="1"/>
          </p:cNvSpPr>
          <p:nvPr>
            <p:ph type="dt" sz="half" idx="10"/>
          </p:nvPr>
        </p:nvSpPr>
        <p:spPr/>
        <p:txBody>
          <a:bodyPr/>
          <a:lstStyle/>
          <a:p>
            <a:fld id="{5C659F4E-CECA-4981-853E-438C89DB8757}" type="datetime1">
              <a:rPr lang="en-US" smtClean="0"/>
              <a:t>7/22/2019</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pic>
        <p:nvPicPr>
          <p:cNvPr id="7" name="Picture 6" title="Ribbon tab"/>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325880" y="0"/>
            <a:ext cx="1783188" cy="2971806"/>
          </a:xfrm>
          <a:prstGeom prst="rect">
            <a:avLst/>
          </a:prstGeom>
        </p:spPr>
      </p:pic>
    </p:spTree>
    <p:extLst>
      <p:ext uri="{BB962C8B-B14F-4D97-AF65-F5344CB8AC3E}">
        <p14:creationId xmlns:p14="http://schemas.microsoft.com/office/powerpoint/2010/main" val="3602678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Content Placeholder 2"/>
          <p:cNvSpPr>
            <a:spLocks noGrp="1"/>
          </p:cNvSpPr>
          <p:nvPr>
            <p:ph sz="half" idx="1"/>
          </p:nvPr>
        </p:nvSpPr>
        <p:spPr>
          <a:xfrm>
            <a:off x="1104900" y="1600200"/>
            <a:ext cx="4914900" cy="4571999"/>
          </a:xfrm>
        </p:spPr>
        <p:txBody>
          <a:bodyPr/>
          <a:lstStyle>
            <a:lvl5pPr>
              <a:defRPr/>
            </a:lvl5pPr>
            <a:lvl6pPr>
              <a:defRPr/>
            </a:lvl6pPr>
            <a:lvl7pPr>
              <a:defRPr/>
            </a:lvl7pPr>
            <a:lvl8pPr>
              <a:defRPr/>
            </a:lvl8pPr>
            <a:lvl9pPr>
              <a:defRPr/>
            </a:lvl9pPr>
          </a:lstStyle>
          <a:p>
            <a:pPr lvl="0"/>
            <a:r>
              <a:t>Click to edit Master text styles</a:t>
            </a:r>
          </a:p>
          <a:p>
            <a:pPr lvl="1"/>
            <a:r>
              <a:t>Second level</a:t>
            </a:r>
          </a:p>
          <a:p>
            <a:pPr lvl="2"/>
            <a:r>
              <a:t>Third level</a:t>
            </a:r>
          </a:p>
          <a:p>
            <a:pPr lvl="3"/>
            <a:r>
              <a:t>Fourth level</a:t>
            </a:r>
          </a:p>
          <a:p>
            <a:pPr lvl="4"/>
            <a:r>
              <a:t>Fifth level</a:t>
            </a:r>
          </a:p>
        </p:txBody>
      </p:sp>
      <p:sp>
        <p:nvSpPr>
          <p:cNvPr id="4" name="Content Placeholder 3"/>
          <p:cNvSpPr>
            <a:spLocks noGrp="1"/>
          </p:cNvSpPr>
          <p:nvPr>
            <p:ph sz="half" idx="2"/>
          </p:nvPr>
        </p:nvSpPr>
        <p:spPr>
          <a:xfrm>
            <a:off x="6172200" y="1600200"/>
            <a:ext cx="4914900" cy="4571999"/>
          </a:xfrm>
        </p:spPr>
        <p:txBody>
          <a:bodyPr/>
          <a:lstStyle>
            <a:lvl5pPr>
              <a:defRPr/>
            </a:lvl5pPr>
            <a:lvl6pPr>
              <a:defRPr/>
            </a:lvl6pPr>
            <a:lvl7pPr>
              <a:defRPr/>
            </a:lvl7pPr>
            <a:lvl8pPr>
              <a:defRPr/>
            </a:lvl8pPr>
          </a:lstStyle>
          <a:p>
            <a:pPr lvl="0"/>
            <a:r>
              <a:t>Click to edit Master text styles</a:t>
            </a:r>
          </a:p>
          <a:p>
            <a:pPr lvl="1"/>
            <a:r>
              <a:t>Second level</a:t>
            </a:r>
          </a:p>
          <a:p>
            <a:pPr lvl="2"/>
            <a:r>
              <a:t>Third level</a:t>
            </a:r>
          </a:p>
          <a:p>
            <a:pPr lvl="3"/>
            <a:r>
              <a:t>Fourth level</a:t>
            </a:r>
          </a:p>
          <a:p>
            <a:pPr lvl="4"/>
            <a:r>
              <a:t>Fifth level</a:t>
            </a:r>
          </a:p>
        </p:txBody>
      </p:sp>
      <p:sp>
        <p:nvSpPr>
          <p:cNvPr id="5" name="Date Placeholder 4"/>
          <p:cNvSpPr>
            <a:spLocks noGrp="1"/>
          </p:cNvSpPr>
          <p:nvPr>
            <p:ph type="dt" sz="half" idx="10"/>
          </p:nvPr>
        </p:nvSpPr>
        <p:spPr/>
        <p:txBody>
          <a:bodyPr/>
          <a:lstStyle/>
          <a:p>
            <a:fld id="{8D33AEFA-4F58-4EC6-8A3A-744C6A865CB8}" type="datetime1">
              <a:rPr lang="en-US" smtClean="0"/>
              <a:t>7/22/2019</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52779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Text Placeholder 2"/>
          <p:cNvSpPr>
            <a:spLocks noGrp="1"/>
          </p:cNvSpPr>
          <p:nvPr>
            <p:ph type="body" idx="1"/>
          </p:nvPr>
        </p:nvSpPr>
        <p:spPr>
          <a:xfrm>
            <a:off x="1104900" y="1600200"/>
            <a:ext cx="4919472"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edit Master text styles</a:t>
            </a:r>
          </a:p>
        </p:txBody>
      </p:sp>
      <p:sp>
        <p:nvSpPr>
          <p:cNvPr id="4" name="Content Placeholder 3"/>
          <p:cNvSpPr>
            <a:spLocks noGrp="1"/>
          </p:cNvSpPr>
          <p:nvPr>
            <p:ph sz="half" idx="2"/>
          </p:nvPr>
        </p:nvSpPr>
        <p:spPr>
          <a:xfrm>
            <a:off x="1104900" y="2424112"/>
            <a:ext cx="4919472" cy="3748088"/>
          </a:xfrm>
        </p:spPr>
        <p:txBody>
          <a:bodyPr/>
          <a:lstStyle/>
          <a:p>
            <a:pPr lvl="0"/>
            <a:r>
              <a:t>Click to edit Master text styles</a:t>
            </a:r>
          </a:p>
          <a:p>
            <a:pPr lvl="1"/>
            <a:r>
              <a:t>Second level</a:t>
            </a:r>
          </a:p>
          <a:p>
            <a:pPr lvl="2"/>
            <a:r>
              <a:t>Third level</a:t>
            </a:r>
          </a:p>
          <a:p>
            <a:pPr lvl="3"/>
            <a:r>
              <a:t>Fourth level</a:t>
            </a:r>
          </a:p>
          <a:p>
            <a:pPr lvl="4"/>
            <a:r>
              <a:t>Fifth level</a:t>
            </a:r>
          </a:p>
        </p:txBody>
      </p:sp>
      <p:sp>
        <p:nvSpPr>
          <p:cNvPr id="5" name="Text Placeholder 4"/>
          <p:cNvSpPr>
            <a:spLocks noGrp="1"/>
          </p:cNvSpPr>
          <p:nvPr>
            <p:ph type="body" sz="quarter" idx="3"/>
          </p:nvPr>
        </p:nvSpPr>
        <p:spPr>
          <a:xfrm>
            <a:off x="6166110" y="1600200"/>
            <a:ext cx="4919472"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edit Master text styles</a:t>
            </a:r>
          </a:p>
        </p:txBody>
      </p:sp>
      <p:sp>
        <p:nvSpPr>
          <p:cNvPr id="6" name="Content Placeholder 5"/>
          <p:cNvSpPr>
            <a:spLocks noGrp="1"/>
          </p:cNvSpPr>
          <p:nvPr>
            <p:ph sz="quarter" idx="4"/>
          </p:nvPr>
        </p:nvSpPr>
        <p:spPr>
          <a:xfrm>
            <a:off x="6166110" y="2424112"/>
            <a:ext cx="4919472" cy="3748088"/>
          </a:xfrm>
        </p:spPr>
        <p:txBody>
          <a:bodyPr/>
          <a:lstStyle/>
          <a:p>
            <a:pPr lvl="0"/>
            <a:r>
              <a:t>Click to edit Master text styles</a:t>
            </a:r>
          </a:p>
          <a:p>
            <a:pPr lvl="1"/>
            <a:r>
              <a:t>Second level</a:t>
            </a:r>
          </a:p>
          <a:p>
            <a:pPr lvl="2"/>
            <a:r>
              <a:t>Third level</a:t>
            </a:r>
          </a:p>
          <a:p>
            <a:pPr lvl="3"/>
            <a:r>
              <a:t>Fourth level</a:t>
            </a:r>
          </a:p>
          <a:p>
            <a:pPr lvl="4"/>
            <a:r>
              <a:t>Fifth level</a:t>
            </a:r>
          </a:p>
        </p:txBody>
      </p:sp>
      <p:sp>
        <p:nvSpPr>
          <p:cNvPr id="7" name="Date Placeholder 6"/>
          <p:cNvSpPr>
            <a:spLocks noGrp="1"/>
          </p:cNvSpPr>
          <p:nvPr>
            <p:ph type="dt" sz="half" idx="10"/>
          </p:nvPr>
        </p:nvSpPr>
        <p:spPr/>
        <p:txBody>
          <a:bodyPr/>
          <a:lstStyle/>
          <a:p>
            <a:fld id="{CEC21A7A-3D41-4EED-90AF-CAC35C3C5A53}" type="datetime1">
              <a:rPr lang="en-US" smtClean="0"/>
              <a:t>7/22/2019</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971016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Date Placeholder 2"/>
          <p:cNvSpPr>
            <a:spLocks noGrp="1"/>
          </p:cNvSpPr>
          <p:nvPr>
            <p:ph type="dt" sz="half" idx="10"/>
          </p:nvPr>
        </p:nvSpPr>
        <p:spPr/>
        <p:txBody>
          <a:bodyPr/>
          <a:lstStyle/>
          <a:p>
            <a:fld id="{9F5D80EA-A883-48DE-A783-BE0589C21D3D}" type="datetime1">
              <a:rPr lang="en-US" smtClean="0"/>
              <a:t>7/22/2019</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175811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F9F35F-A304-4F09-AE4E-83A237894EB5}" type="datetime1">
              <a:rPr lang="en-US" smtClean="0"/>
              <a:t>7/22/2019</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0241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t>Click to edit Master title style</a:t>
            </a:r>
          </a:p>
        </p:txBody>
      </p:sp>
      <p:sp>
        <p:nvSpPr>
          <p:cNvPr id="3" name="Content Placeholder 2"/>
          <p:cNvSpPr>
            <a:spLocks noGrp="1"/>
          </p:cNvSpPr>
          <p:nvPr>
            <p:ph idx="1"/>
          </p:nvPr>
        </p:nvSpPr>
        <p:spPr>
          <a:xfrm>
            <a:off x="5641848" y="1600199"/>
            <a:ext cx="5445252" cy="4572001"/>
          </a:xfrm>
        </p:spPr>
        <p:txBody>
          <a:bodyPr>
            <a:normAutofit/>
          </a:bodyPr>
          <a:lstStyle>
            <a:lvl1pPr>
              <a:defRPr sz="2000"/>
            </a:lvl1pPr>
            <a:lvl2pPr>
              <a:defRPr sz="1600"/>
            </a:lvl2pPr>
            <a:lvl3pPr>
              <a:defRPr sz="1600"/>
            </a:lvl3pPr>
            <a:lvl4pPr>
              <a:defRPr sz="1400"/>
            </a:lvl4pPr>
            <a:lvl5pPr>
              <a:defRPr sz="1400"/>
            </a:lvl5pPr>
            <a:lvl6pPr>
              <a:defRPr sz="1400"/>
            </a:lvl6pPr>
            <a:lvl7pPr>
              <a:defRPr sz="1400"/>
            </a:lvl7pPr>
            <a:lvl8pPr>
              <a:defRPr sz="1400"/>
            </a:lvl8pPr>
            <a:lvl9pPr>
              <a:defRPr sz="1400"/>
            </a:lvl9pPr>
          </a:lstStyle>
          <a:p>
            <a:pPr lvl="0"/>
            <a:r>
              <a:t>Click to edit Master text styles</a:t>
            </a:r>
          </a:p>
          <a:p>
            <a:pPr lvl="1"/>
            <a:r>
              <a:t>Second level</a:t>
            </a:r>
          </a:p>
          <a:p>
            <a:pPr lvl="2"/>
            <a:r>
              <a:t>Third level</a:t>
            </a:r>
          </a:p>
          <a:p>
            <a:pPr lvl="3"/>
            <a:r>
              <a:t>Fourth level</a:t>
            </a:r>
          </a:p>
          <a:p>
            <a:pPr lvl="4"/>
            <a:r>
              <a:t>Fifth level</a:t>
            </a:r>
          </a:p>
        </p:txBody>
      </p:sp>
      <p:sp>
        <p:nvSpPr>
          <p:cNvPr id="4" name="Text Placeholder 3"/>
          <p:cNvSpPr>
            <a:spLocks noGrp="1"/>
          </p:cNvSpPr>
          <p:nvPr>
            <p:ph type="body" sz="half" idx="2"/>
          </p:nvPr>
        </p:nvSpPr>
        <p:spPr>
          <a:xfrm>
            <a:off x="1104900" y="1600200"/>
            <a:ext cx="4384548" cy="457200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t>Click to edit Master text styles</a:t>
            </a:r>
          </a:p>
        </p:txBody>
      </p:sp>
      <p:sp>
        <p:nvSpPr>
          <p:cNvPr id="5" name="Date Placeholder 4"/>
          <p:cNvSpPr>
            <a:spLocks noGrp="1"/>
          </p:cNvSpPr>
          <p:nvPr>
            <p:ph type="dt" sz="half" idx="10"/>
          </p:nvPr>
        </p:nvSpPr>
        <p:spPr/>
        <p:txBody>
          <a:bodyPr/>
          <a:lstStyle/>
          <a:p>
            <a:fld id="{C5AC3D7A-7BB1-409F-876C-A428806C68A2}" type="datetime1">
              <a:rPr lang="en-US" smtClean="0"/>
              <a:t>7/22/2019</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76976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04900" y="76200"/>
            <a:ext cx="9980682" cy="1096962"/>
          </a:xfrm>
          <a:prstGeom prst="rect">
            <a:avLst/>
          </a:prstGeom>
        </p:spPr>
        <p:txBody>
          <a:bodyPr vert="horz" lIns="0" tIns="45720" rIns="0" bIns="45720" rtlCol="0" anchor="b">
            <a:normAutofit/>
          </a:bodyPr>
          <a:lstStyle/>
          <a:p>
            <a:r>
              <a:t>Click to edit Master title style</a:t>
            </a:r>
          </a:p>
        </p:txBody>
      </p:sp>
      <p:sp>
        <p:nvSpPr>
          <p:cNvPr id="3" name="Text Placeholder 2"/>
          <p:cNvSpPr>
            <a:spLocks noGrp="1"/>
          </p:cNvSpPr>
          <p:nvPr>
            <p:ph type="body" idx="1"/>
          </p:nvPr>
        </p:nvSpPr>
        <p:spPr>
          <a:xfrm>
            <a:off x="1104900" y="1600200"/>
            <a:ext cx="9982200" cy="4572000"/>
          </a:xfrm>
          <a:prstGeom prst="rect">
            <a:avLst/>
          </a:prstGeom>
        </p:spPr>
        <p:txBody>
          <a:bodyPr vert="horz" lIns="0" tIns="45720" rIns="0" bIns="45720" rtlCol="0">
            <a:normAutofit/>
          </a:bodyPr>
          <a:lstStyle/>
          <a:p>
            <a:pPr lvl="0"/>
            <a:r>
              <a:t>Click to edit Master text styles</a:t>
            </a:r>
          </a:p>
          <a:p>
            <a:pPr lvl="1"/>
            <a:r>
              <a:t>Second level</a:t>
            </a:r>
          </a:p>
          <a:p>
            <a:pPr lvl="2"/>
            <a:r>
              <a:t>Third level</a:t>
            </a:r>
          </a:p>
          <a:p>
            <a:pPr lvl="3"/>
            <a:r>
              <a:t>Fourth level</a:t>
            </a:r>
          </a:p>
          <a:p>
            <a:pPr lvl="4"/>
            <a:r>
              <a:t>Fifth level</a:t>
            </a:r>
          </a:p>
          <a:p>
            <a:pPr lvl="5"/>
            <a:r>
              <a:t>Sixth level</a:t>
            </a:r>
          </a:p>
          <a:p>
            <a:pPr lvl="6"/>
            <a:r>
              <a:t>Seventh level</a:t>
            </a:r>
          </a:p>
          <a:p>
            <a:pPr lvl="7"/>
            <a:r>
              <a:t>Eighth level</a:t>
            </a:r>
          </a:p>
          <a:p>
            <a:pPr lvl="8"/>
            <a:r>
              <a:t>Ninth level</a:t>
            </a:r>
          </a:p>
        </p:txBody>
      </p:sp>
      <p:sp>
        <p:nvSpPr>
          <p:cNvPr id="4" name="Date Placeholder 3"/>
          <p:cNvSpPr>
            <a:spLocks noGrp="1"/>
          </p:cNvSpPr>
          <p:nvPr>
            <p:ph type="dt" sz="half" idx="2"/>
          </p:nvPr>
        </p:nvSpPr>
        <p:spPr>
          <a:xfrm>
            <a:off x="1104899" y="6356351"/>
            <a:ext cx="1829559" cy="365125"/>
          </a:xfrm>
          <a:prstGeom prst="rect">
            <a:avLst/>
          </a:prstGeom>
        </p:spPr>
        <p:txBody>
          <a:bodyPr vert="horz" lIns="0" tIns="45720" rIns="0" bIns="45720" rtlCol="0" anchor="ctr"/>
          <a:lstStyle>
            <a:lvl1pPr algn="l">
              <a:defRPr sz="1200">
                <a:solidFill>
                  <a:schemeClr val="tx1">
                    <a:lumMod val="75000"/>
                  </a:schemeClr>
                </a:solidFill>
              </a:defRPr>
            </a:lvl1pPr>
          </a:lstStyle>
          <a:p>
            <a:fld id="{095A9EFB-68F6-40CF-ACFB-27E14C4AD9C8}" type="datetime1">
              <a:rPr lang="en-US" smtClean="0"/>
              <a:t>7/22/2019</a:t>
            </a:fld>
            <a:endParaRPr lang="en-US"/>
          </a:p>
        </p:txBody>
      </p:sp>
      <p:sp>
        <p:nvSpPr>
          <p:cNvPr id="5" name="Footer Placeholder 4"/>
          <p:cNvSpPr>
            <a:spLocks noGrp="1"/>
          </p:cNvSpPr>
          <p:nvPr>
            <p:ph type="ftr" sz="quarter" idx="3"/>
          </p:nvPr>
        </p:nvSpPr>
        <p:spPr>
          <a:xfrm>
            <a:off x="2934459" y="6356350"/>
            <a:ext cx="6323082" cy="365126"/>
          </a:xfrm>
          <a:prstGeom prst="rect">
            <a:avLst/>
          </a:prstGeom>
        </p:spPr>
        <p:txBody>
          <a:bodyPr vert="horz" lIns="0" tIns="45720" rIns="0" bIns="45720" rtlCol="0" anchor="ctr"/>
          <a:lstStyle>
            <a:lvl1pPr algn="ctr">
              <a:defRPr sz="1200">
                <a:solidFill>
                  <a:schemeClr val="tx1">
                    <a:lumMod val="75000"/>
                  </a:schemeClr>
                </a:solidFill>
              </a:defRPr>
            </a:lvl1pPr>
          </a:lstStyle>
          <a:p>
            <a:endParaRPr lang="en-US"/>
          </a:p>
        </p:txBody>
      </p:sp>
      <p:sp>
        <p:nvSpPr>
          <p:cNvPr id="6" name="Slide Number Placeholder 5"/>
          <p:cNvSpPr>
            <a:spLocks noGrp="1"/>
          </p:cNvSpPr>
          <p:nvPr>
            <p:ph type="sldNum" sz="quarter" idx="4"/>
          </p:nvPr>
        </p:nvSpPr>
        <p:spPr>
          <a:xfrm>
            <a:off x="9256782" y="6356351"/>
            <a:ext cx="1828800" cy="365125"/>
          </a:xfrm>
          <a:prstGeom prst="rect">
            <a:avLst/>
          </a:prstGeom>
        </p:spPr>
        <p:txBody>
          <a:bodyPr vert="horz" lIns="0" tIns="45720" rIns="0" bIns="45720" rtlCol="0" anchor="ctr"/>
          <a:lstStyle>
            <a:lvl1pPr algn="r">
              <a:defRPr sz="1200">
                <a:solidFill>
                  <a:schemeClr val="tx1">
                    <a:lumMod val="75000"/>
                  </a:schemeClr>
                </a:solidFill>
              </a:defRPr>
            </a:lvl1pPr>
          </a:lstStyle>
          <a:p>
            <a:fld id="{0FF54DE5-C571-48E8-A5BC-B369434E2F44}" type="slidenum">
              <a:rPr lang="en-US" smtClean="0"/>
              <a:pPr/>
              <a:t>‹#›</a:t>
            </a:fld>
            <a:endParaRPr lang="en-US"/>
          </a:p>
        </p:txBody>
      </p:sp>
      <p:grpSp>
        <p:nvGrpSpPr>
          <p:cNvPr id="15" name="Group 14"/>
          <p:cNvGrpSpPr/>
          <p:nvPr/>
        </p:nvGrpSpPr>
        <p:grpSpPr>
          <a:xfrm>
            <a:off x="1103376" y="1219201"/>
            <a:ext cx="9985248" cy="84403"/>
            <a:chOff x="1073150" y="1219201"/>
            <a:chExt cx="10058400" cy="63125"/>
          </a:xfrm>
        </p:grpSpPr>
        <p:cxnSp>
          <p:nvCxnSpPr>
            <p:cNvPr id="13" name="Straight Connector 12"/>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46251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800"/>
        </a:spcBef>
        <a:buFont typeface="Wingdings" panose="05000000000000000000" pitchFamily="2" charset="2"/>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Font typeface="Wingdings" panose="05000000000000000000" pitchFamily="2" charset="2"/>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pos="696">
          <p15:clr>
            <a:srgbClr val="F26B43"/>
          </p15:clr>
        </p15:guide>
        <p15:guide id="2" pos="6984">
          <p15:clr>
            <a:srgbClr val="F26B43"/>
          </p15:clr>
        </p15:guide>
        <p15:guide id="3" orient="horz" pos="1008">
          <p15:clr>
            <a:srgbClr val="F26B43"/>
          </p15:clr>
        </p15:guide>
        <p15:guide id="4" orient="horz" pos="3888">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emf"/><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6.tif"/><Relationship Id="rId5" Type="http://schemas.openxmlformats.org/officeDocument/2006/relationships/image" Target="../media/image5.tif"/><Relationship Id="rId10" Type="http://schemas.openxmlformats.org/officeDocument/2006/relationships/image" Target="../media/image10.png"/><Relationship Id="rId4" Type="http://schemas.openxmlformats.org/officeDocument/2006/relationships/image" Target="../media/image4.tif"/><Relationship Id="rId9"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eg"/></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9.xml"/><Relationship Id="rId16" Type="http://schemas.openxmlformats.org/officeDocument/2006/relationships/diagramColors" Target="../diagrams/colors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7.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9.xml"/><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hyperlink" Target="https://firesportal.com/Pages/Public/DHSMVDocuments.aspx" TargetMode="External"/><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gif"/></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jpe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gif"/><Relationship Id="rId5" Type="http://schemas.openxmlformats.org/officeDocument/2006/relationships/image" Target="../media/image21.jpe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jpeg"/><Relationship Id="rId12"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90799" y="2486675"/>
            <a:ext cx="6714259" cy="1776044"/>
          </a:xfrm>
        </p:spPr>
        <p:txBody>
          <a:bodyPr anchor="ctr">
            <a:normAutofit/>
          </a:bodyPr>
          <a:lstStyle/>
          <a:p>
            <a:pPr algn="ctr"/>
            <a:r>
              <a:rPr lang="en-US" sz="2800" dirty="0">
                <a:solidFill>
                  <a:schemeClr val="tx2">
                    <a:lumMod val="95000"/>
                    <a:lumOff val="5000"/>
                  </a:schemeClr>
                </a:solidFill>
              </a:rPr>
              <a:t>Improving pedestrian safety through its solutions</a:t>
            </a:r>
          </a:p>
        </p:txBody>
      </p:sp>
      <p:sp>
        <p:nvSpPr>
          <p:cNvPr id="7" name="Subtitle 6"/>
          <p:cNvSpPr>
            <a:spLocks noGrp="1"/>
          </p:cNvSpPr>
          <p:nvPr>
            <p:ph type="subTitle" idx="1"/>
          </p:nvPr>
        </p:nvSpPr>
        <p:spPr>
          <a:xfrm>
            <a:off x="614794" y="4048829"/>
            <a:ext cx="5734050" cy="417663"/>
          </a:xfrm>
        </p:spPr>
        <p:txBody>
          <a:bodyPr/>
          <a:lstStyle/>
          <a:p>
            <a:r>
              <a:rPr lang="en-US" dirty="0">
                <a:solidFill>
                  <a:schemeClr val="tx2">
                    <a:lumMod val="95000"/>
                    <a:lumOff val="5000"/>
                  </a:schemeClr>
                </a:solidFill>
              </a:rPr>
              <a:t>TRANSPORTATION TECHNOLOGY TOURNAMENT 2019</a:t>
            </a:r>
          </a:p>
        </p:txBody>
      </p:sp>
      <p:sp>
        <p:nvSpPr>
          <p:cNvPr id="5" name="Subtitle 6"/>
          <p:cNvSpPr txBox="1">
            <a:spLocks/>
          </p:cNvSpPr>
          <p:nvPr/>
        </p:nvSpPr>
        <p:spPr>
          <a:xfrm>
            <a:off x="859847" y="4469494"/>
            <a:ext cx="5734050" cy="417663"/>
          </a:xfrm>
          <a:prstGeom prst="rect">
            <a:avLst/>
          </a:prstGeom>
        </p:spPr>
        <p:txBody>
          <a:bodyPr vert="horz" lIns="0" tIns="45720" rIns="0" bIns="45720" rtlCol="0">
            <a:normAutofit/>
          </a:bodyPr>
          <a:lstStyle>
            <a:lvl1pPr marL="0" indent="0" algn="l" defTabSz="914400" rtl="0" eaLnBrk="1" latinLnBrk="0" hangingPunct="1">
              <a:lnSpc>
                <a:spcPct val="90000"/>
              </a:lnSpc>
              <a:spcBef>
                <a:spcPts val="0"/>
              </a:spcBef>
              <a:buFont typeface="Wingdings" panose="05000000000000000000" pitchFamily="2" charset="2"/>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Wingdings" panose="05000000000000000000" pitchFamily="2" charset="2"/>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600"/>
              </a:spcBef>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9pPr>
          </a:lstStyle>
          <a:p>
            <a:pPr algn="ctr"/>
            <a:r>
              <a:rPr lang="en-US" b="1" dirty="0">
                <a:solidFill>
                  <a:schemeClr val="tx2">
                    <a:lumMod val="95000"/>
                    <a:lumOff val="5000"/>
                  </a:schemeClr>
                </a:solidFill>
              </a:rPr>
              <a:t>University of South Florida (Team 1)</a:t>
            </a:r>
          </a:p>
        </p:txBody>
      </p:sp>
      <p:pic>
        <p:nvPicPr>
          <p:cNvPr id="2" name="Picture 1"/>
          <p:cNvPicPr>
            <a:picLocks noChangeAspect="1"/>
          </p:cNvPicPr>
          <p:nvPr/>
        </p:nvPicPr>
        <p:blipFill rotWithShape="1">
          <a:blip r:embed="rId3"/>
          <a:srcRect l="4305" t="20703" r="2432" b="5372"/>
          <a:stretch/>
        </p:blipFill>
        <p:spPr>
          <a:xfrm>
            <a:off x="1057232" y="5062019"/>
            <a:ext cx="576573" cy="457241"/>
          </a:xfrm>
          <a:prstGeom prst="rect">
            <a:avLst/>
          </a:prstGeom>
        </p:spPr>
      </p:pic>
      <p:pic>
        <p:nvPicPr>
          <p:cNvPr id="8" name="officeArt object"/>
          <p:cNvPicPr/>
          <p:nvPr/>
        </p:nvPicPr>
        <p:blipFill>
          <a:blip r:embed="rId4"/>
          <a:srcRect t="32251" b="29851"/>
          <a:stretch>
            <a:fillRect/>
          </a:stretch>
        </p:blipFill>
        <p:spPr>
          <a:xfrm>
            <a:off x="1753212" y="5070094"/>
            <a:ext cx="1058800" cy="425325"/>
          </a:xfrm>
          <a:prstGeom prst="rect">
            <a:avLst/>
          </a:prstGeom>
          <a:ln w="12700" cap="flat">
            <a:noFill/>
            <a:miter lim="400000"/>
          </a:ln>
          <a:effectLst/>
        </p:spPr>
      </p:pic>
      <p:pic>
        <p:nvPicPr>
          <p:cNvPr id="9" name="officeArt object"/>
          <p:cNvPicPr/>
          <p:nvPr/>
        </p:nvPicPr>
        <p:blipFill>
          <a:blip r:embed="rId5"/>
          <a:stretch>
            <a:fillRect/>
          </a:stretch>
        </p:blipFill>
        <p:spPr>
          <a:xfrm>
            <a:off x="2910267" y="5063776"/>
            <a:ext cx="462672" cy="468254"/>
          </a:xfrm>
          <a:prstGeom prst="rect">
            <a:avLst/>
          </a:prstGeom>
          <a:ln w="12700" cap="flat">
            <a:noFill/>
            <a:miter lim="400000"/>
          </a:ln>
          <a:effectLst/>
        </p:spPr>
      </p:pic>
      <p:pic>
        <p:nvPicPr>
          <p:cNvPr id="10" name="officeArt object"/>
          <p:cNvPicPr/>
          <p:nvPr/>
        </p:nvPicPr>
        <p:blipFill>
          <a:blip r:embed="rId6"/>
          <a:stretch>
            <a:fillRect/>
          </a:stretch>
        </p:blipFill>
        <p:spPr>
          <a:xfrm>
            <a:off x="3566522" y="5053698"/>
            <a:ext cx="1236634" cy="478332"/>
          </a:xfrm>
          <a:prstGeom prst="rect">
            <a:avLst/>
          </a:prstGeom>
          <a:ln w="12700" cap="flat">
            <a:noFill/>
            <a:miter lim="400000"/>
          </a:ln>
          <a:effectLst/>
        </p:spPr>
      </p:pic>
      <p:pic>
        <p:nvPicPr>
          <p:cNvPr id="1026" name="Picture 2" descr="Image result for usf it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72042" y="1334532"/>
            <a:ext cx="1333016" cy="66545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usf cutr 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96739" y="5036075"/>
            <a:ext cx="475303" cy="47530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automated pedestrian detection"/>
          <p:cNvPicPr>
            <a:picLocks noGrp="1" noChangeAspect="1" noChangeArrowheads="1"/>
          </p:cNvPicPr>
          <p:nvPr>
            <p:ph type="pic" sz="quarter" idx="13"/>
          </p:nvPr>
        </p:nvPicPr>
        <p:blipFill>
          <a:blip r:embed="rId9">
            <a:extLst>
              <a:ext uri="{28A0092B-C50C-407E-A947-70E740481C1C}">
                <a14:useLocalDpi xmlns:a14="http://schemas.microsoft.com/office/drawing/2010/main" val="0"/>
              </a:ext>
            </a:extLst>
          </a:blip>
          <a:srcRect l="19049" r="1904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12" name="Subtitle 6"/>
          <p:cNvSpPr txBox="1">
            <a:spLocks/>
          </p:cNvSpPr>
          <p:nvPr/>
        </p:nvSpPr>
        <p:spPr>
          <a:xfrm>
            <a:off x="8742421" y="5943570"/>
            <a:ext cx="5734050" cy="738732"/>
          </a:xfrm>
          <a:prstGeom prst="rect">
            <a:avLst/>
          </a:prstGeom>
        </p:spPr>
        <p:txBody>
          <a:bodyPr vert="horz" lIns="0" tIns="45720" rIns="0" bIns="45720" rtlCol="0">
            <a:normAutofit/>
          </a:bodyPr>
          <a:lstStyle>
            <a:lvl1pPr marL="0" indent="0" algn="l" defTabSz="914400" rtl="0" eaLnBrk="1" latinLnBrk="0" hangingPunct="1">
              <a:lnSpc>
                <a:spcPct val="90000"/>
              </a:lnSpc>
              <a:spcBef>
                <a:spcPts val="0"/>
              </a:spcBef>
              <a:buFont typeface="Wingdings" panose="05000000000000000000" pitchFamily="2" charset="2"/>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Wingdings" panose="05000000000000000000" pitchFamily="2" charset="2"/>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600"/>
              </a:spcBef>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9pPr>
          </a:lstStyle>
          <a:p>
            <a:r>
              <a:rPr lang="en-US" dirty="0">
                <a:solidFill>
                  <a:schemeClr val="bg1"/>
                </a:solidFill>
              </a:rPr>
              <a:t>Guided By: Dr. Pei-Sung Lin</a:t>
            </a:r>
          </a:p>
        </p:txBody>
      </p:sp>
      <p:sp>
        <p:nvSpPr>
          <p:cNvPr id="13" name="Subtitle 6"/>
          <p:cNvSpPr txBox="1">
            <a:spLocks/>
          </p:cNvSpPr>
          <p:nvPr/>
        </p:nvSpPr>
        <p:spPr>
          <a:xfrm>
            <a:off x="9940836" y="6295276"/>
            <a:ext cx="5734050" cy="417663"/>
          </a:xfrm>
          <a:prstGeom prst="rect">
            <a:avLst/>
          </a:prstGeom>
        </p:spPr>
        <p:txBody>
          <a:bodyPr vert="horz" lIns="0" tIns="45720" rIns="0" bIns="45720" rtlCol="0">
            <a:normAutofit/>
          </a:bodyPr>
          <a:lstStyle>
            <a:lvl1pPr marL="0" indent="0" algn="l" defTabSz="914400" rtl="0" eaLnBrk="1" latinLnBrk="0" hangingPunct="1">
              <a:lnSpc>
                <a:spcPct val="90000"/>
              </a:lnSpc>
              <a:spcBef>
                <a:spcPts val="0"/>
              </a:spcBef>
              <a:buFont typeface="Wingdings" panose="05000000000000000000" pitchFamily="2" charset="2"/>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Wingdings" panose="05000000000000000000" pitchFamily="2" charset="2"/>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600"/>
              </a:spcBef>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9pPr>
          </a:lstStyle>
          <a:p>
            <a:r>
              <a:rPr lang="en-US" dirty="0">
                <a:solidFill>
                  <a:schemeClr val="bg1"/>
                </a:solidFill>
              </a:rPr>
              <a:t>Dr. Nikhil Menon</a:t>
            </a:r>
          </a:p>
        </p:txBody>
      </p:sp>
      <p:sp>
        <p:nvSpPr>
          <p:cNvPr id="14" name="Subtitle 6">
            <a:extLst>
              <a:ext uri="{FF2B5EF4-FFF2-40B4-BE49-F238E27FC236}">
                <a16:creationId xmlns:a16="http://schemas.microsoft.com/office/drawing/2014/main" xmlns="" id="{2D9F7A40-5FF7-4DD8-8535-61158C95C7E1}"/>
              </a:ext>
            </a:extLst>
          </p:cNvPr>
          <p:cNvSpPr txBox="1">
            <a:spLocks/>
          </p:cNvSpPr>
          <p:nvPr/>
        </p:nvSpPr>
        <p:spPr>
          <a:xfrm>
            <a:off x="382246" y="5765375"/>
            <a:ext cx="6134668" cy="738733"/>
          </a:xfrm>
          <a:prstGeom prst="rect">
            <a:avLst/>
          </a:prstGeom>
        </p:spPr>
        <p:txBody>
          <a:bodyPr vert="horz" lIns="0" tIns="45720" rIns="0" bIns="45720" rtlCol="0">
            <a:noAutofit/>
          </a:bodyPr>
          <a:lstStyle>
            <a:lvl1pPr marL="0" indent="0" algn="l" defTabSz="914400" rtl="0" eaLnBrk="1" latinLnBrk="0" hangingPunct="1">
              <a:lnSpc>
                <a:spcPct val="90000"/>
              </a:lnSpc>
              <a:spcBef>
                <a:spcPts val="0"/>
              </a:spcBef>
              <a:buFont typeface="Wingdings" panose="05000000000000000000" pitchFamily="2" charset="2"/>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Wingdings" panose="05000000000000000000" pitchFamily="2" charset="2"/>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600"/>
              </a:spcBef>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9pPr>
          </a:lstStyle>
          <a:p>
            <a:r>
              <a:rPr lang="en-US" sz="1500" dirty="0">
                <a:solidFill>
                  <a:schemeClr val="bg1"/>
                </a:solidFill>
              </a:rPr>
              <a:t>Team Members:  Rakesh Rangaswamy</a:t>
            </a:r>
          </a:p>
          <a:p>
            <a:r>
              <a:rPr lang="en-US" sz="1500" dirty="0">
                <a:solidFill>
                  <a:schemeClr val="bg1"/>
                </a:solidFill>
              </a:rPr>
              <a:t>                Brian Staes</a:t>
            </a:r>
          </a:p>
          <a:p>
            <a:r>
              <a:rPr lang="en-US" sz="1500" dirty="0">
                <a:solidFill>
                  <a:schemeClr val="bg1"/>
                </a:solidFill>
              </a:rPr>
              <a:t>                </a:t>
            </a:r>
            <a:r>
              <a:rPr lang="en-US" sz="1500" dirty="0" err="1">
                <a:solidFill>
                  <a:schemeClr val="bg1"/>
                </a:solidFill>
              </a:rPr>
              <a:t>Divyamitra</a:t>
            </a:r>
            <a:r>
              <a:rPr lang="en-US" sz="1500" dirty="0">
                <a:solidFill>
                  <a:schemeClr val="bg1"/>
                </a:solidFill>
              </a:rPr>
              <a:t> Mishra</a:t>
            </a:r>
          </a:p>
          <a:p>
            <a:r>
              <a:rPr lang="en-US" sz="1500" dirty="0">
                <a:solidFill>
                  <a:schemeClr val="bg1"/>
                </a:solidFill>
              </a:rPr>
              <a:t>                Eren Yuksel</a:t>
            </a:r>
          </a:p>
          <a:p>
            <a:r>
              <a:rPr lang="en-US" sz="1500" dirty="0">
                <a:solidFill>
                  <a:schemeClr val="bg1"/>
                </a:solidFill>
              </a:rPr>
              <a:t>                </a:t>
            </a:r>
            <a:r>
              <a:rPr lang="en-US" sz="1500" dirty="0" err="1">
                <a:solidFill>
                  <a:schemeClr val="bg1"/>
                </a:solidFill>
              </a:rPr>
              <a:t>Nazmus</a:t>
            </a:r>
            <a:r>
              <a:rPr lang="en-US" sz="1500" dirty="0">
                <a:solidFill>
                  <a:schemeClr val="bg1"/>
                </a:solidFill>
              </a:rPr>
              <a:t> </a:t>
            </a:r>
            <a:r>
              <a:rPr lang="en-US" sz="1500" dirty="0" err="1">
                <a:solidFill>
                  <a:schemeClr val="bg1"/>
                </a:solidFill>
              </a:rPr>
              <a:t>Sakib</a:t>
            </a:r>
            <a:endParaRPr lang="en-US" sz="1500" dirty="0">
              <a:solidFill>
                <a:schemeClr val="bg1"/>
              </a:solidFill>
            </a:endParaRPr>
          </a:p>
        </p:txBody>
      </p:sp>
      <p:pic>
        <p:nvPicPr>
          <p:cNvPr id="2050" name="Picture 2" descr="Image result for ite austin 2019"/>
          <p:cNvPicPr>
            <a:picLocks noChangeAspect="1" noChangeArrowheads="1"/>
          </p:cNvPicPr>
          <p:nvPr/>
        </p:nvPicPr>
        <p:blipFill rotWithShape="1">
          <a:blip r:embed="rId10">
            <a:extLst>
              <a:ext uri="{28A0092B-C50C-407E-A947-70E740481C1C}">
                <a14:useLocalDpi xmlns:a14="http://schemas.microsoft.com/office/drawing/2010/main" val="0"/>
              </a:ext>
            </a:extLst>
          </a:blip>
          <a:srcRect b="21461"/>
          <a:stretch/>
        </p:blipFill>
        <p:spPr bwMode="auto">
          <a:xfrm>
            <a:off x="4176774" y="1245564"/>
            <a:ext cx="1057616" cy="874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2133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noGrp="1"/>
          </p:cNvSpPr>
          <p:nvPr>
            <p:ph type="title"/>
          </p:nvPr>
        </p:nvSpPr>
        <p:spPr>
          <a:xfrm>
            <a:off x="1104899" y="76199"/>
            <a:ext cx="9980684" cy="1096964"/>
          </a:xfrm>
          <a:prstGeom prst="rect">
            <a:avLst/>
          </a:prstGeom>
        </p:spPr>
        <p:txBody>
          <a:bodyPr/>
          <a:lstStyle/>
          <a:p>
            <a:r>
              <a:rPr lang="en-US" b="1" dirty="0" smtClean="0">
                <a:solidFill>
                  <a:schemeClr val="tx2"/>
                </a:solidFill>
              </a:rPr>
              <a:t>Proposed </a:t>
            </a:r>
            <a:r>
              <a:rPr b="1" dirty="0" smtClean="0">
                <a:solidFill>
                  <a:schemeClr val="tx2"/>
                </a:solidFill>
              </a:rPr>
              <a:t>Solution </a:t>
            </a:r>
            <a:endParaRPr b="1" dirty="0">
              <a:solidFill>
                <a:schemeClr val="tx2"/>
              </a:solidFill>
            </a:endParaRPr>
          </a:p>
        </p:txBody>
      </p:sp>
      <p:pic>
        <p:nvPicPr>
          <p:cNvPr id="11" name="Picture 2" descr="Picture 2"/>
          <p:cNvPicPr>
            <a:picLocks noChangeAspect="1"/>
          </p:cNvPicPr>
          <p:nvPr/>
        </p:nvPicPr>
        <p:blipFill>
          <a:blip r:embed="rId3"/>
          <a:stretch>
            <a:fillRect/>
          </a:stretch>
        </p:blipFill>
        <p:spPr>
          <a:xfrm>
            <a:off x="8091802" y="1472976"/>
            <a:ext cx="2621836" cy="1861659"/>
          </a:xfrm>
          <a:prstGeom prst="rect">
            <a:avLst/>
          </a:prstGeom>
          <a:ln w="12700">
            <a:miter lim="400000"/>
          </a:ln>
        </p:spPr>
      </p:pic>
      <p:pic>
        <p:nvPicPr>
          <p:cNvPr id="12" name="Picture 4" descr="Picture 4"/>
          <p:cNvPicPr>
            <a:picLocks noChangeAspect="1"/>
          </p:cNvPicPr>
          <p:nvPr/>
        </p:nvPicPr>
        <p:blipFill>
          <a:blip r:embed="rId4"/>
          <a:stretch>
            <a:fillRect/>
          </a:stretch>
        </p:blipFill>
        <p:spPr>
          <a:xfrm>
            <a:off x="9518780" y="3490822"/>
            <a:ext cx="2580946" cy="1629917"/>
          </a:xfrm>
          <a:prstGeom prst="rect">
            <a:avLst/>
          </a:prstGeom>
          <a:ln w="12700">
            <a:miter lim="400000"/>
          </a:ln>
        </p:spPr>
      </p:pic>
      <p:pic>
        <p:nvPicPr>
          <p:cNvPr id="13" name="Picture 8" descr="Picture 8"/>
          <p:cNvPicPr>
            <a:picLocks noChangeAspect="1"/>
          </p:cNvPicPr>
          <p:nvPr/>
        </p:nvPicPr>
        <p:blipFill>
          <a:blip r:embed="rId5"/>
          <a:stretch>
            <a:fillRect/>
          </a:stretch>
        </p:blipFill>
        <p:spPr>
          <a:xfrm>
            <a:off x="8160088" y="5195676"/>
            <a:ext cx="2380225" cy="1586125"/>
          </a:xfrm>
          <a:prstGeom prst="rect">
            <a:avLst/>
          </a:prstGeom>
          <a:ln w="12700">
            <a:miter lim="400000"/>
          </a:ln>
        </p:spPr>
      </p:pic>
      <p:sp>
        <p:nvSpPr>
          <p:cNvPr id="17" name="officeArt object"/>
          <p:cNvSpPr txBox="1"/>
          <p:nvPr/>
        </p:nvSpPr>
        <p:spPr>
          <a:xfrm>
            <a:off x="1104899" y="5988738"/>
            <a:ext cx="3175000" cy="2718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defRPr sz="1100">
                <a:solidFill>
                  <a:srgbClr val="000000"/>
                </a:solidFill>
                <a:latin typeface="Calibri"/>
                <a:ea typeface="Calibri"/>
                <a:cs typeface="Calibri"/>
                <a:sym typeface="Calibri"/>
              </a:defRPr>
            </a:lvl1pPr>
          </a:lstStyle>
          <a:p>
            <a:r>
              <a:rPr lang="en-US" dirty="0">
                <a:solidFill>
                  <a:schemeClr val="tx2"/>
                </a:solidFill>
              </a:rPr>
              <a:t>Functional </a:t>
            </a:r>
            <a:r>
              <a:rPr dirty="0">
                <a:solidFill>
                  <a:schemeClr val="tx2"/>
                </a:solidFill>
              </a:rPr>
              <a:t> Architecture of the Proposed Technology</a:t>
            </a:r>
          </a:p>
        </p:txBody>
      </p:sp>
      <p:sp>
        <p:nvSpPr>
          <p:cNvPr id="2" name="Slide Number Placeholder 1">
            <a:extLst>
              <a:ext uri="{FF2B5EF4-FFF2-40B4-BE49-F238E27FC236}">
                <a16:creationId xmlns:a16="http://schemas.microsoft.com/office/drawing/2014/main" xmlns="" id="{055A060A-02B4-44C6-A15C-DE1A5FC778AC}"/>
              </a:ext>
            </a:extLst>
          </p:cNvPr>
          <p:cNvSpPr>
            <a:spLocks noGrp="1"/>
          </p:cNvSpPr>
          <p:nvPr>
            <p:ph type="sldNum" sz="quarter" idx="12"/>
          </p:nvPr>
        </p:nvSpPr>
        <p:spPr>
          <a:xfrm>
            <a:off x="11388876" y="6336808"/>
            <a:ext cx="371944" cy="365125"/>
          </a:xfrm>
        </p:spPr>
        <p:txBody>
          <a:bodyPr/>
          <a:lstStyle/>
          <a:p>
            <a:r>
              <a:rPr lang="en-US" dirty="0"/>
              <a:t>9</a:t>
            </a:r>
          </a:p>
        </p:txBody>
      </p:sp>
      <p:sp>
        <p:nvSpPr>
          <p:cNvPr id="3" name="Arrow: Bent-Up 2">
            <a:extLst>
              <a:ext uri="{FF2B5EF4-FFF2-40B4-BE49-F238E27FC236}">
                <a16:creationId xmlns:a16="http://schemas.microsoft.com/office/drawing/2014/main" xmlns="" id="{D0AD768A-2D98-428D-91DE-9E4F116D4F34}"/>
              </a:ext>
            </a:extLst>
          </p:cNvPr>
          <p:cNvSpPr/>
          <p:nvPr/>
        </p:nvSpPr>
        <p:spPr>
          <a:xfrm rot="10800000" flipH="1">
            <a:off x="11085582" y="2255210"/>
            <a:ext cx="675238" cy="700148"/>
          </a:xfrm>
          <a:prstGeom prst="bentUpArrow">
            <a:avLst/>
          </a:prstGeom>
          <a:solidFill>
            <a:schemeClr val="accent2">
              <a:lumMod val="75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Bent-Up 18">
            <a:extLst>
              <a:ext uri="{FF2B5EF4-FFF2-40B4-BE49-F238E27FC236}">
                <a16:creationId xmlns:a16="http://schemas.microsoft.com/office/drawing/2014/main" xmlns="" id="{C05DECFA-5116-4E30-98E8-F9B7673CFCBA}"/>
              </a:ext>
            </a:extLst>
          </p:cNvPr>
          <p:cNvSpPr/>
          <p:nvPr/>
        </p:nvSpPr>
        <p:spPr>
          <a:xfrm rot="10800000">
            <a:off x="8567755" y="4125342"/>
            <a:ext cx="689027" cy="808506"/>
          </a:xfrm>
          <a:prstGeom prst="bentUpArrow">
            <a:avLst/>
          </a:prstGeom>
          <a:solidFill>
            <a:schemeClr val="accent2">
              <a:lumMod val="75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C:\Users\RAKESH\Desktop\Downloads\Screen Shot 2019-07-19 at 17.14.45.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4899" y="1472976"/>
            <a:ext cx="6736220" cy="4515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2751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254EEBF3-FFE1-47C9-A613-5E93F799E401}"/>
              </a:ext>
            </a:extLst>
          </p:cNvPr>
          <p:cNvSpPr>
            <a:spLocks noGrp="1"/>
          </p:cNvSpPr>
          <p:nvPr>
            <p:ph type="sldNum" sz="quarter" idx="12"/>
          </p:nvPr>
        </p:nvSpPr>
        <p:spPr>
          <a:xfrm>
            <a:off x="11214100" y="6366565"/>
            <a:ext cx="468382" cy="365125"/>
          </a:xfrm>
        </p:spPr>
        <p:txBody>
          <a:bodyPr/>
          <a:lstStyle/>
          <a:p>
            <a:r>
              <a:rPr lang="en-US" dirty="0">
                <a:solidFill>
                  <a:schemeClr val="tx2"/>
                </a:solidFill>
              </a:rPr>
              <a:t>10</a:t>
            </a:r>
          </a:p>
        </p:txBody>
      </p:sp>
      <p:sp>
        <p:nvSpPr>
          <p:cNvPr id="54" name="Title 1"/>
          <p:cNvSpPr txBox="1">
            <a:spLocks/>
          </p:cNvSpPr>
          <p:nvPr/>
        </p:nvSpPr>
        <p:spPr>
          <a:xfrm>
            <a:off x="1201136" y="96838"/>
            <a:ext cx="9980682" cy="1096962"/>
          </a:xfrm>
          <a:prstGeom prst="rect">
            <a:avLst/>
          </a:prstGeom>
        </p:spPr>
        <p:txBody>
          <a:bodyPr vert="horz" lIns="0" tIns="45720" rIns="0" bIns="45720" rtlCol="0" anchor="b">
            <a:norm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r>
              <a:rPr lang="en-US" b="1" dirty="0" smtClean="0">
                <a:solidFill>
                  <a:schemeClr val="tx2"/>
                </a:solidFill>
              </a:rPr>
              <a:t>Cost Estimation</a:t>
            </a:r>
            <a:endParaRPr lang="en-US" b="1" dirty="0">
              <a:solidFill>
                <a:schemeClr val="tx2"/>
              </a:solidFill>
            </a:endParaRPr>
          </a:p>
        </p:txBody>
      </p:sp>
      <p:graphicFrame>
        <p:nvGraphicFramePr>
          <p:cNvPr id="56" name="Diagram 55">
            <a:extLst>
              <a:ext uri="{FF2B5EF4-FFF2-40B4-BE49-F238E27FC236}">
                <a16:creationId xmlns:a16="http://schemas.microsoft.com/office/drawing/2014/main" xmlns="" id="{120A4DC4-9445-4C1C-9E92-30C89C2ABBE8}"/>
              </a:ext>
            </a:extLst>
          </p:cNvPr>
          <p:cNvGraphicFramePr/>
          <p:nvPr/>
        </p:nvGraphicFramePr>
        <p:xfrm>
          <a:off x="427135" y="1173162"/>
          <a:ext cx="2743200" cy="365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8" name="Flowchart: Connector 57">
            <a:extLst>
              <a:ext uri="{FF2B5EF4-FFF2-40B4-BE49-F238E27FC236}">
                <a16:creationId xmlns:a16="http://schemas.microsoft.com/office/drawing/2014/main" xmlns="" id="{7E5062F3-94F7-4B7D-96A6-3A9752141B02}"/>
              </a:ext>
            </a:extLst>
          </p:cNvPr>
          <p:cNvSpPr/>
          <p:nvPr/>
        </p:nvSpPr>
        <p:spPr>
          <a:xfrm>
            <a:off x="655735" y="1647009"/>
            <a:ext cx="2286000" cy="2286000"/>
          </a:xfrm>
          <a:prstGeom prst="flowChartConnector">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Automated Pedestrian Detection Sensors </a:t>
            </a:r>
          </a:p>
        </p:txBody>
      </p:sp>
      <p:grpSp>
        <p:nvGrpSpPr>
          <p:cNvPr id="60" name="Group 59">
            <a:extLst>
              <a:ext uri="{FF2B5EF4-FFF2-40B4-BE49-F238E27FC236}">
                <a16:creationId xmlns:a16="http://schemas.microsoft.com/office/drawing/2014/main" xmlns="" id="{C8382CBA-9C76-44F3-B92D-BAB40CE7CA76}"/>
              </a:ext>
            </a:extLst>
          </p:cNvPr>
          <p:cNvGrpSpPr/>
          <p:nvPr/>
        </p:nvGrpSpPr>
        <p:grpSpPr>
          <a:xfrm>
            <a:off x="3596212" y="2638955"/>
            <a:ext cx="2416479" cy="2511682"/>
            <a:chOff x="5213498" y="2192061"/>
            <a:chExt cx="1765800" cy="1563510"/>
          </a:xfrm>
          <a:gradFill>
            <a:gsLst>
              <a:gs pos="0">
                <a:schemeClr val="accent1">
                  <a:hueOff val="0"/>
                  <a:satOff val="0"/>
                  <a:lumOff val="0"/>
                  <a:alphaOff val="0"/>
                  <a:shade val="100000"/>
                  <a:satMod val="137000"/>
                </a:schemeClr>
              </a:gs>
              <a:gs pos="0">
                <a:schemeClr val="accent1">
                  <a:hueOff val="0"/>
                  <a:satOff val="0"/>
                  <a:lumOff val="0"/>
                  <a:alphaOff val="0"/>
                  <a:shade val="98000"/>
                  <a:satMod val="137000"/>
                </a:schemeClr>
              </a:gs>
              <a:gs pos="0">
                <a:schemeClr val="accent1">
                  <a:hueOff val="0"/>
                  <a:satOff val="0"/>
                  <a:lumOff val="0"/>
                  <a:shade val="75000"/>
                  <a:satMod val="137000"/>
                  <a:alpha val="54000"/>
                </a:schemeClr>
              </a:gs>
            </a:gsLst>
            <a:path path="rect">
              <a:fillToRect l="50000" t="50000" r="50000" b="50000"/>
            </a:path>
          </a:gradFill>
        </p:grpSpPr>
        <p:sp>
          <p:nvSpPr>
            <p:cNvPr id="62" name="Flowchart: Magnetic Disk 61">
              <a:extLst>
                <a:ext uri="{FF2B5EF4-FFF2-40B4-BE49-F238E27FC236}">
                  <a16:creationId xmlns:a16="http://schemas.microsoft.com/office/drawing/2014/main" xmlns="" id="{21DE59E6-B00E-4FCE-A5DD-AAE9AC114D7C}"/>
                </a:ext>
              </a:extLst>
            </p:cNvPr>
            <p:cNvSpPr/>
            <p:nvPr/>
          </p:nvSpPr>
          <p:spPr>
            <a:xfrm>
              <a:off x="5215812" y="2192061"/>
              <a:ext cx="1763486" cy="653143"/>
            </a:xfrm>
            <a:prstGeom prst="flowChartMagneticDisk">
              <a:avLst/>
            </a:prstGeom>
            <a:gradFill flip="none" rotWithShape="1">
              <a:gsLst>
                <a:gs pos="50000">
                  <a:schemeClr val="accent4"/>
                </a:gs>
                <a:gs pos="0">
                  <a:schemeClr val="accent4"/>
                </a:gs>
                <a:gs pos="50000">
                  <a:schemeClr val="accent3">
                    <a:lumMod val="75000"/>
                  </a:schemeClr>
                </a:gs>
                <a:gs pos="100000">
                  <a:schemeClr val="accent3">
                    <a:lumMod val="75000"/>
                  </a:schemeClr>
                </a:gs>
              </a:gsLst>
              <a:lin ang="0" scaled="0"/>
              <a:tileRect/>
            </a:gradFill>
            <a:ln>
              <a:solidFill>
                <a:schemeClr val="tx2">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lowchart: Magnetic Disk 62">
              <a:extLst>
                <a:ext uri="{FF2B5EF4-FFF2-40B4-BE49-F238E27FC236}">
                  <a16:creationId xmlns:a16="http://schemas.microsoft.com/office/drawing/2014/main" xmlns="" id="{B7D49F19-0E0A-482D-8991-5B2DD77648BB}"/>
                </a:ext>
              </a:extLst>
            </p:cNvPr>
            <p:cNvSpPr/>
            <p:nvPr/>
          </p:nvSpPr>
          <p:spPr>
            <a:xfrm>
              <a:off x="5213498" y="2671032"/>
              <a:ext cx="1763486" cy="653143"/>
            </a:xfrm>
            <a:prstGeom prst="flowChartMagneticDisk">
              <a:avLst/>
            </a:prstGeom>
            <a:gradFill flip="none" rotWithShape="0">
              <a:gsLst>
                <a:gs pos="100000">
                  <a:schemeClr val="accent4"/>
                </a:gs>
                <a:gs pos="50000">
                  <a:schemeClr val="accent3">
                    <a:lumMod val="50000"/>
                  </a:schemeClr>
                </a:gs>
                <a:gs pos="50000">
                  <a:schemeClr val="accent4"/>
                </a:gs>
                <a:gs pos="100000">
                  <a:schemeClr val="accent4"/>
                </a:gs>
                <a:gs pos="0">
                  <a:schemeClr val="accent3">
                    <a:lumMod val="75000"/>
                  </a:schemeClr>
                </a:gs>
              </a:gsLst>
              <a:lin ang="0" scaled="0"/>
              <a:tileRect/>
            </a:gradFill>
            <a:ln>
              <a:solidFill>
                <a:schemeClr val="tx2">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lowchart: Magnetic Disk 63">
              <a:extLst>
                <a:ext uri="{FF2B5EF4-FFF2-40B4-BE49-F238E27FC236}">
                  <a16:creationId xmlns:a16="http://schemas.microsoft.com/office/drawing/2014/main" xmlns="" id="{9DF1FC39-16DD-4358-96D2-DF2538E88D54}"/>
                </a:ext>
              </a:extLst>
            </p:cNvPr>
            <p:cNvSpPr/>
            <p:nvPr/>
          </p:nvSpPr>
          <p:spPr>
            <a:xfrm>
              <a:off x="5213498" y="3140246"/>
              <a:ext cx="1763486" cy="615325"/>
            </a:xfrm>
            <a:prstGeom prst="flowChartMagneticDisk">
              <a:avLst/>
            </a:prstGeom>
            <a:gradFill flip="none" rotWithShape="1">
              <a:gsLst>
                <a:gs pos="100000">
                  <a:schemeClr val="accent4"/>
                </a:gs>
                <a:gs pos="100000">
                  <a:schemeClr val="accent2">
                    <a:lumMod val="95000"/>
                    <a:lumOff val="5000"/>
                  </a:schemeClr>
                </a:gs>
                <a:gs pos="100000">
                  <a:schemeClr val="accent2">
                    <a:lumMod val="60000"/>
                  </a:schemeClr>
                </a:gs>
              </a:gsLst>
              <a:path path="circle">
                <a:fillToRect l="50000" t="130000" r="50000" b="-30000"/>
              </a:path>
              <a:tileRect/>
            </a:gradFill>
            <a:ln>
              <a:solidFill>
                <a:schemeClr val="tx2">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 name="TextBox 64">
            <a:extLst>
              <a:ext uri="{FF2B5EF4-FFF2-40B4-BE49-F238E27FC236}">
                <a16:creationId xmlns:a16="http://schemas.microsoft.com/office/drawing/2014/main" xmlns="" id="{562499C8-C471-49D8-B062-AA32E4BAC417}"/>
              </a:ext>
            </a:extLst>
          </p:cNvPr>
          <p:cNvSpPr txBox="1"/>
          <p:nvPr/>
        </p:nvSpPr>
        <p:spPr>
          <a:xfrm>
            <a:off x="3890956" y="3076642"/>
            <a:ext cx="1716832" cy="369332"/>
          </a:xfrm>
          <a:prstGeom prst="rect">
            <a:avLst/>
          </a:prstGeom>
          <a:noFill/>
        </p:spPr>
        <p:txBody>
          <a:bodyPr wrap="square" rtlCol="0">
            <a:spAutoFit/>
          </a:bodyPr>
          <a:lstStyle/>
          <a:p>
            <a:pPr algn="ctr"/>
            <a:r>
              <a:rPr lang="en-US" dirty="0">
                <a:solidFill>
                  <a:schemeClr val="bg1"/>
                </a:solidFill>
              </a:rPr>
              <a:t>Material</a:t>
            </a:r>
          </a:p>
        </p:txBody>
      </p:sp>
      <p:sp>
        <p:nvSpPr>
          <p:cNvPr id="66" name="TextBox 65">
            <a:extLst>
              <a:ext uri="{FF2B5EF4-FFF2-40B4-BE49-F238E27FC236}">
                <a16:creationId xmlns:a16="http://schemas.microsoft.com/office/drawing/2014/main" xmlns="" id="{65C42F70-1C64-462D-B8E9-36359BA6D882}"/>
              </a:ext>
            </a:extLst>
          </p:cNvPr>
          <p:cNvSpPr txBox="1"/>
          <p:nvPr/>
        </p:nvSpPr>
        <p:spPr>
          <a:xfrm>
            <a:off x="3930989" y="3822855"/>
            <a:ext cx="1716832" cy="369332"/>
          </a:xfrm>
          <a:prstGeom prst="rect">
            <a:avLst/>
          </a:prstGeom>
          <a:noFill/>
        </p:spPr>
        <p:txBody>
          <a:bodyPr wrap="square" rtlCol="0">
            <a:spAutoFit/>
          </a:bodyPr>
          <a:lstStyle/>
          <a:p>
            <a:pPr algn="ctr"/>
            <a:r>
              <a:rPr lang="en-US" dirty="0">
                <a:solidFill>
                  <a:schemeClr val="bg1"/>
                </a:solidFill>
              </a:rPr>
              <a:t>Labor</a:t>
            </a:r>
          </a:p>
        </p:txBody>
      </p:sp>
      <p:sp>
        <p:nvSpPr>
          <p:cNvPr id="67" name="TextBox 66">
            <a:extLst>
              <a:ext uri="{FF2B5EF4-FFF2-40B4-BE49-F238E27FC236}">
                <a16:creationId xmlns:a16="http://schemas.microsoft.com/office/drawing/2014/main" xmlns="" id="{F4EF5799-246B-455A-A0CA-589201E9A9B3}"/>
              </a:ext>
            </a:extLst>
          </p:cNvPr>
          <p:cNvSpPr txBox="1"/>
          <p:nvPr/>
        </p:nvSpPr>
        <p:spPr>
          <a:xfrm>
            <a:off x="3934301" y="4653315"/>
            <a:ext cx="1716832" cy="369332"/>
          </a:xfrm>
          <a:prstGeom prst="rect">
            <a:avLst/>
          </a:prstGeom>
          <a:noFill/>
        </p:spPr>
        <p:txBody>
          <a:bodyPr wrap="square" rtlCol="0">
            <a:spAutoFit/>
          </a:bodyPr>
          <a:lstStyle/>
          <a:p>
            <a:pPr algn="ctr"/>
            <a:r>
              <a:rPr lang="en-US" dirty="0">
                <a:solidFill>
                  <a:schemeClr val="bg1"/>
                </a:solidFill>
              </a:rPr>
              <a:t>Road Closure</a:t>
            </a:r>
          </a:p>
        </p:txBody>
      </p:sp>
      <p:sp>
        <p:nvSpPr>
          <p:cNvPr id="68" name="Flowchart: Connector 67">
            <a:extLst>
              <a:ext uri="{FF2B5EF4-FFF2-40B4-BE49-F238E27FC236}">
                <a16:creationId xmlns:a16="http://schemas.microsoft.com/office/drawing/2014/main" xmlns="" id="{068EC06A-205F-434C-84EC-6D4D0EE98ED5}"/>
              </a:ext>
            </a:extLst>
          </p:cNvPr>
          <p:cNvSpPr/>
          <p:nvPr/>
        </p:nvSpPr>
        <p:spPr>
          <a:xfrm>
            <a:off x="655735" y="4188346"/>
            <a:ext cx="2286000" cy="2286000"/>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Internally Illuminated Bi-Colored In-Pavement Marker (IPM)</a:t>
            </a:r>
          </a:p>
        </p:txBody>
      </p:sp>
      <p:cxnSp>
        <p:nvCxnSpPr>
          <p:cNvPr id="69" name="Connector: Curved 52">
            <a:extLst>
              <a:ext uri="{FF2B5EF4-FFF2-40B4-BE49-F238E27FC236}">
                <a16:creationId xmlns:a16="http://schemas.microsoft.com/office/drawing/2014/main" xmlns="" id="{D83E6A38-6760-4954-AC85-66BA5D6D2E71}"/>
              </a:ext>
            </a:extLst>
          </p:cNvPr>
          <p:cNvCxnSpPr>
            <a:cxnSpLocks/>
            <a:stCxn id="58" idx="7"/>
            <a:endCxn id="62" idx="2"/>
          </p:cNvCxnSpPr>
          <p:nvPr/>
        </p:nvCxnSpPr>
        <p:spPr>
          <a:xfrm rot="16200000" flipH="1">
            <a:off x="2512275" y="2076469"/>
            <a:ext cx="1181786" cy="992421"/>
          </a:xfrm>
          <a:prstGeom prst="curvedConnector4">
            <a:avLst>
              <a:gd name="adj1" fmla="val -19344"/>
              <a:gd name="adj2" fmla="val 66867"/>
            </a:avLst>
          </a:prstGeom>
          <a:ln w="31750" cap="sq">
            <a:solidFill>
              <a:schemeClr val="accent3">
                <a:lumMod val="75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70" name="Connector: Curved 54">
            <a:extLst>
              <a:ext uri="{FF2B5EF4-FFF2-40B4-BE49-F238E27FC236}">
                <a16:creationId xmlns:a16="http://schemas.microsoft.com/office/drawing/2014/main" xmlns="" id="{45F3D8B3-8081-41E3-B8D5-8DF75554A266}"/>
              </a:ext>
            </a:extLst>
          </p:cNvPr>
          <p:cNvCxnSpPr>
            <a:stCxn id="58" idx="6"/>
            <a:endCxn id="63" idx="2"/>
          </p:cNvCxnSpPr>
          <p:nvPr/>
        </p:nvCxnSpPr>
        <p:spPr>
          <a:xfrm>
            <a:off x="2941735" y="2790009"/>
            <a:ext cx="654477" cy="1143000"/>
          </a:xfrm>
          <a:prstGeom prst="curvedConnector3">
            <a:avLst/>
          </a:prstGeom>
          <a:ln w="31750" cap="sq">
            <a:solidFill>
              <a:schemeClr val="accent3">
                <a:lumMod val="75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71" name="Connector: Curved 56">
            <a:extLst>
              <a:ext uri="{FF2B5EF4-FFF2-40B4-BE49-F238E27FC236}">
                <a16:creationId xmlns:a16="http://schemas.microsoft.com/office/drawing/2014/main" xmlns="" id="{BE167D0B-15FA-4215-8A86-CD4A47854F26}"/>
              </a:ext>
            </a:extLst>
          </p:cNvPr>
          <p:cNvCxnSpPr>
            <a:cxnSpLocks/>
            <a:stCxn id="68" idx="7"/>
            <a:endCxn id="62" idx="2"/>
          </p:cNvCxnSpPr>
          <p:nvPr/>
        </p:nvCxnSpPr>
        <p:spPr>
          <a:xfrm rot="5400000" flipH="1" flipV="1">
            <a:off x="2423393" y="3347138"/>
            <a:ext cx="1359551" cy="992421"/>
          </a:xfrm>
          <a:prstGeom prst="curvedConnector2">
            <a:avLst/>
          </a:prstGeom>
          <a:ln w="31750" cap="sq">
            <a:solidFill>
              <a:schemeClr val="accent4"/>
            </a:solidFill>
            <a:prstDash val="lgDashDot"/>
            <a:tailEnd type="stealth" w="lg" len="lg"/>
          </a:ln>
        </p:spPr>
        <p:style>
          <a:lnRef idx="1">
            <a:schemeClr val="accent1"/>
          </a:lnRef>
          <a:fillRef idx="0">
            <a:schemeClr val="accent1"/>
          </a:fillRef>
          <a:effectRef idx="0">
            <a:schemeClr val="accent1"/>
          </a:effectRef>
          <a:fontRef idx="minor">
            <a:schemeClr val="tx1"/>
          </a:fontRef>
        </p:style>
      </p:cxnSp>
      <p:cxnSp>
        <p:nvCxnSpPr>
          <p:cNvPr id="72" name="Connector: Curved 58">
            <a:extLst>
              <a:ext uri="{FF2B5EF4-FFF2-40B4-BE49-F238E27FC236}">
                <a16:creationId xmlns:a16="http://schemas.microsoft.com/office/drawing/2014/main" xmlns="" id="{267D2097-8563-4D64-AA91-B6E1553571AE}"/>
              </a:ext>
            </a:extLst>
          </p:cNvPr>
          <p:cNvCxnSpPr>
            <a:stCxn id="68" idx="6"/>
            <a:endCxn id="63" idx="2"/>
          </p:cNvCxnSpPr>
          <p:nvPr/>
        </p:nvCxnSpPr>
        <p:spPr>
          <a:xfrm flipV="1">
            <a:off x="2941735" y="3933009"/>
            <a:ext cx="654477" cy="1398337"/>
          </a:xfrm>
          <a:prstGeom prst="curvedConnector3">
            <a:avLst/>
          </a:prstGeom>
          <a:ln w="31750" cap="sq">
            <a:solidFill>
              <a:schemeClr val="accent4"/>
            </a:solidFill>
            <a:prstDash val="lgDashDot"/>
            <a:tailEnd type="stealth" w="lg" len="lg"/>
          </a:ln>
        </p:spPr>
        <p:style>
          <a:lnRef idx="1">
            <a:schemeClr val="accent1"/>
          </a:lnRef>
          <a:fillRef idx="0">
            <a:schemeClr val="accent1"/>
          </a:fillRef>
          <a:effectRef idx="0">
            <a:schemeClr val="accent1"/>
          </a:effectRef>
          <a:fontRef idx="minor">
            <a:schemeClr val="tx1"/>
          </a:fontRef>
        </p:style>
      </p:cxnSp>
      <p:cxnSp>
        <p:nvCxnSpPr>
          <p:cNvPr id="73" name="Connector: Curved 60">
            <a:extLst>
              <a:ext uri="{FF2B5EF4-FFF2-40B4-BE49-F238E27FC236}">
                <a16:creationId xmlns:a16="http://schemas.microsoft.com/office/drawing/2014/main" xmlns="" id="{F0497B01-1E8C-4A75-B7C8-252AABB0E520}"/>
              </a:ext>
            </a:extLst>
          </p:cNvPr>
          <p:cNvCxnSpPr>
            <a:stCxn id="68" idx="5"/>
            <a:endCxn id="64" idx="2"/>
          </p:cNvCxnSpPr>
          <p:nvPr/>
        </p:nvCxnSpPr>
        <p:spPr>
          <a:xfrm rot="5400000" flipH="1" flipV="1">
            <a:off x="2359998" y="4903356"/>
            <a:ext cx="1483173" cy="989254"/>
          </a:xfrm>
          <a:prstGeom prst="curvedConnector4">
            <a:avLst>
              <a:gd name="adj1" fmla="val -15413"/>
              <a:gd name="adj2" fmla="val 66921"/>
            </a:avLst>
          </a:prstGeom>
          <a:ln w="31750" cap="sq">
            <a:solidFill>
              <a:schemeClr val="accent4"/>
            </a:solidFill>
            <a:prstDash val="lgDashDot"/>
            <a:tailEnd type="stealth" w="lg" len="lg"/>
          </a:ln>
        </p:spPr>
        <p:style>
          <a:lnRef idx="1">
            <a:schemeClr val="accent1"/>
          </a:lnRef>
          <a:fillRef idx="0">
            <a:schemeClr val="accent1"/>
          </a:fillRef>
          <a:effectRef idx="0">
            <a:schemeClr val="accent1"/>
          </a:effectRef>
          <a:fontRef idx="minor">
            <a:schemeClr val="tx1"/>
          </a:fontRef>
        </p:style>
      </p:cxnSp>
      <p:graphicFrame>
        <p:nvGraphicFramePr>
          <p:cNvPr id="74" name="Diagram 73">
            <a:extLst>
              <a:ext uri="{FF2B5EF4-FFF2-40B4-BE49-F238E27FC236}">
                <a16:creationId xmlns:a16="http://schemas.microsoft.com/office/drawing/2014/main" xmlns="" id="{F867484F-0959-4A86-ABD3-B62C45C13901}"/>
              </a:ext>
            </a:extLst>
          </p:cNvPr>
          <p:cNvGraphicFramePr/>
          <p:nvPr>
            <p:extLst>
              <p:ext uri="{D42A27DB-BD31-4B8C-83A1-F6EECF244321}">
                <p14:modId xmlns:p14="http://schemas.microsoft.com/office/powerpoint/2010/main" val="4151032232"/>
              </p:ext>
            </p:extLst>
          </p:nvPr>
        </p:nvGraphicFramePr>
        <p:xfrm>
          <a:off x="6671575" y="1751358"/>
          <a:ext cx="5203611" cy="265056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75" name="Diagram 74">
            <a:extLst>
              <a:ext uri="{FF2B5EF4-FFF2-40B4-BE49-F238E27FC236}">
                <a16:creationId xmlns:a16="http://schemas.microsoft.com/office/drawing/2014/main" xmlns="" id="{1D0B1CE9-9520-4787-9DAD-1CCB9956E7BE}"/>
              </a:ext>
            </a:extLst>
          </p:cNvPr>
          <p:cNvGraphicFramePr/>
          <p:nvPr>
            <p:extLst>
              <p:ext uri="{D42A27DB-BD31-4B8C-83A1-F6EECF244321}">
                <p14:modId xmlns:p14="http://schemas.microsoft.com/office/powerpoint/2010/main" val="15704784"/>
              </p:ext>
            </p:extLst>
          </p:nvPr>
        </p:nvGraphicFramePr>
        <p:xfrm>
          <a:off x="6671576" y="3445974"/>
          <a:ext cx="5206778" cy="242316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76" name="Left Brace 75">
            <a:extLst>
              <a:ext uri="{FF2B5EF4-FFF2-40B4-BE49-F238E27FC236}">
                <a16:creationId xmlns:a16="http://schemas.microsoft.com/office/drawing/2014/main" xmlns="" id="{B4431F24-487D-4440-B924-F94EA8E8BADB}"/>
              </a:ext>
            </a:extLst>
          </p:cNvPr>
          <p:cNvSpPr/>
          <p:nvPr/>
        </p:nvSpPr>
        <p:spPr>
          <a:xfrm>
            <a:off x="6370263" y="2997178"/>
            <a:ext cx="145423" cy="2020685"/>
          </a:xfrm>
          <a:prstGeom prst="leftBrace">
            <a:avLst/>
          </a:prstGeom>
          <a:ln w="12700" cap="sq">
            <a:solidFill>
              <a:schemeClr val="tx2">
                <a:lumMod val="95000"/>
                <a:lumOff val="5000"/>
              </a:schemeClr>
            </a:solidFill>
            <a:beve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7" name="Connector: Elbow 15">
            <a:extLst>
              <a:ext uri="{FF2B5EF4-FFF2-40B4-BE49-F238E27FC236}">
                <a16:creationId xmlns:a16="http://schemas.microsoft.com/office/drawing/2014/main" xmlns="" id="{D0FD812A-A4AF-4F05-B456-508ABD472246}"/>
              </a:ext>
            </a:extLst>
          </p:cNvPr>
          <p:cNvCxnSpPr>
            <a:cxnSpLocks/>
            <a:stCxn id="62" idx="4"/>
            <a:endCxn id="76" idx="1"/>
          </p:cNvCxnSpPr>
          <p:nvPr/>
        </p:nvCxnSpPr>
        <p:spPr>
          <a:xfrm>
            <a:off x="6012691" y="3163572"/>
            <a:ext cx="357572" cy="843949"/>
          </a:xfrm>
          <a:prstGeom prst="bentConnector3">
            <a:avLst>
              <a:gd name="adj1" fmla="val 50000"/>
            </a:avLst>
          </a:prstGeom>
          <a:ln w="12700" cap="sq" cmpd="sng">
            <a:solidFill>
              <a:schemeClr val="tx2">
                <a:lumMod val="95000"/>
                <a:lumOff val="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6201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CE655C93-D6CA-4C59-89FC-B653D9AC99CB}"/>
              </a:ext>
            </a:extLst>
          </p:cNvPr>
          <p:cNvSpPr>
            <a:spLocks noGrp="1"/>
          </p:cNvSpPr>
          <p:nvPr>
            <p:ph type="sldNum" sz="quarter" idx="12"/>
          </p:nvPr>
        </p:nvSpPr>
        <p:spPr>
          <a:xfrm>
            <a:off x="11425262" y="6356350"/>
            <a:ext cx="341382" cy="365125"/>
          </a:xfrm>
        </p:spPr>
        <p:txBody>
          <a:bodyPr/>
          <a:lstStyle/>
          <a:p>
            <a:r>
              <a:rPr lang="en-US" dirty="0">
                <a:solidFill>
                  <a:schemeClr val="tx2"/>
                </a:solidFill>
              </a:rPr>
              <a:t>11</a:t>
            </a:r>
          </a:p>
        </p:txBody>
      </p:sp>
      <p:sp>
        <p:nvSpPr>
          <p:cNvPr id="27" name="Title 1"/>
          <p:cNvSpPr>
            <a:spLocks noGrp="1"/>
          </p:cNvSpPr>
          <p:nvPr>
            <p:ph type="title"/>
          </p:nvPr>
        </p:nvSpPr>
        <p:spPr>
          <a:xfrm>
            <a:off x="1105659" y="-7011"/>
            <a:ext cx="9980682" cy="1096962"/>
          </a:xfrm>
        </p:spPr>
        <p:txBody>
          <a:bodyPr/>
          <a:lstStyle/>
          <a:p>
            <a:r>
              <a:rPr lang="en-US" b="1" dirty="0">
                <a:solidFill>
                  <a:schemeClr val="tx2"/>
                </a:solidFill>
              </a:rPr>
              <a:t>Cost Estimation</a:t>
            </a:r>
          </a:p>
        </p:txBody>
      </p:sp>
      <p:graphicFrame>
        <p:nvGraphicFramePr>
          <p:cNvPr id="28" name="Diagram 27">
            <a:extLst>
              <a:ext uri="{FF2B5EF4-FFF2-40B4-BE49-F238E27FC236}">
                <a16:creationId xmlns:a16="http://schemas.microsoft.com/office/drawing/2014/main" xmlns="" id="{120A4DC4-9445-4C1C-9E92-30C89C2ABBE8}"/>
              </a:ext>
            </a:extLst>
          </p:cNvPr>
          <p:cNvGraphicFramePr/>
          <p:nvPr/>
        </p:nvGraphicFramePr>
        <p:xfrm>
          <a:off x="427135" y="1173162"/>
          <a:ext cx="2743200" cy="365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9" name="Flowchart: Connector 28">
            <a:extLst>
              <a:ext uri="{FF2B5EF4-FFF2-40B4-BE49-F238E27FC236}">
                <a16:creationId xmlns:a16="http://schemas.microsoft.com/office/drawing/2014/main" xmlns="" id="{7E5062F3-94F7-4B7D-96A6-3A9752141B02}"/>
              </a:ext>
            </a:extLst>
          </p:cNvPr>
          <p:cNvSpPr/>
          <p:nvPr/>
        </p:nvSpPr>
        <p:spPr>
          <a:xfrm>
            <a:off x="655735" y="1721521"/>
            <a:ext cx="2286000" cy="2286000"/>
          </a:xfrm>
          <a:prstGeom prst="flowChartConnector">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Automated Pedestrian Detection Sensors </a:t>
            </a:r>
          </a:p>
        </p:txBody>
      </p:sp>
      <p:grpSp>
        <p:nvGrpSpPr>
          <p:cNvPr id="31" name="Group 30">
            <a:extLst>
              <a:ext uri="{FF2B5EF4-FFF2-40B4-BE49-F238E27FC236}">
                <a16:creationId xmlns:a16="http://schemas.microsoft.com/office/drawing/2014/main" xmlns="" id="{C8382CBA-9C76-44F3-B92D-BAB40CE7CA76}"/>
              </a:ext>
            </a:extLst>
          </p:cNvPr>
          <p:cNvGrpSpPr/>
          <p:nvPr/>
        </p:nvGrpSpPr>
        <p:grpSpPr>
          <a:xfrm>
            <a:off x="3596212" y="2638955"/>
            <a:ext cx="2416479" cy="2511682"/>
            <a:chOff x="5213498" y="2192061"/>
            <a:chExt cx="1765800" cy="1563510"/>
          </a:xfrm>
          <a:gradFill>
            <a:gsLst>
              <a:gs pos="0">
                <a:schemeClr val="accent1">
                  <a:hueOff val="0"/>
                  <a:satOff val="0"/>
                  <a:lumOff val="0"/>
                  <a:alphaOff val="0"/>
                  <a:shade val="100000"/>
                  <a:satMod val="137000"/>
                </a:schemeClr>
              </a:gs>
              <a:gs pos="0">
                <a:schemeClr val="accent1">
                  <a:hueOff val="0"/>
                  <a:satOff val="0"/>
                  <a:lumOff val="0"/>
                  <a:alphaOff val="0"/>
                  <a:shade val="98000"/>
                  <a:satMod val="137000"/>
                </a:schemeClr>
              </a:gs>
              <a:gs pos="0">
                <a:schemeClr val="accent1">
                  <a:hueOff val="0"/>
                  <a:satOff val="0"/>
                  <a:lumOff val="0"/>
                  <a:shade val="75000"/>
                  <a:satMod val="137000"/>
                  <a:alpha val="54000"/>
                </a:schemeClr>
              </a:gs>
            </a:gsLst>
            <a:path path="rect">
              <a:fillToRect l="50000" t="50000" r="50000" b="50000"/>
            </a:path>
          </a:gradFill>
        </p:grpSpPr>
        <p:sp>
          <p:nvSpPr>
            <p:cNvPr id="35" name="Flowchart: Magnetic Disk 34">
              <a:extLst>
                <a:ext uri="{FF2B5EF4-FFF2-40B4-BE49-F238E27FC236}">
                  <a16:creationId xmlns:a16="http://schemas.microsoft.com/office/drawing/2014/main" xmlns="" id="{21DE59E6-B00E-4FCE-A5DD-AAE9AC114D7C}"/>
                </a:ext>
              </a:extLst>
            </p:cNvPr>
            <p:cNvSpPr/>
            <p:nvPr/>
          </p:nvSpPr>
          <p:spPr>
            <a:xfrm>
              <a:off x="5215812" y="2192061"/>
              <a:ext cx="1763486" cy="653143"/>
            </a:xfrm>
            <a:prstGeom prst="flowChartMagneticDisk">
              <a:avLst/>
            </a:prstGeom>
            <a:gradFill flip="none" rotWithShape="1">
              <a:gsLst>
                <a:gs pos="50000">
                  <a:schemeClr val="accent4"/>
                </a:gs>
                <a:gs pos="0">
                  <a:schemeClr val="accent4"/>
                </a:gs>
                <a:gs pos="50000">
                  <a:schemeClr val="accent3">
                    <a:lumMod val="75000"/>
                  </a:schemeClr>
                </a:gs>
                <a:gs pos="100000">
                  <a:schemeClr val="accent3">
                    <a:lumMod val="75000"/>
                  </a:schemeClr>
                </a:gs>
              </a:gsLst>
              <a:lin ang="0" scaled="0"/>
              <a:tileRect/>
            </a:gradFill>
            <a:ln>
              <a:solidFill>
                <a:schemeClr val="tx2">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lowchart: Magnetic Disk 40">
              <a:extLst>
                <a:ext uri="{FF2B5EF4-FFF2-40B4-BE49-F238E27FC236}">
                  <a16:creationId xmlns:a16="http://schemas.microsoft.com/office/drawing/2014/main" xmlns="" id="{B7D49F19-0E0A-482D-8991-5B2DD77648BB}"/>
                </a:ext>
              </a:extLst>
            </p:cNvPr>
            <p:cNvSpPr/>
            <p:nvPr/>
          </p:nvSpPr>
          <p:spPr>
            <a:xfrm>
              <a:off x="5213498" y="2671032"/>
              <a:ext cx="1763486" cy="653143"/>
            </a:xfrm>
            <a:prstGeom prst="flowChartMagneticDisk">
              <a:avLst/>
            </a:prstGeom>
            <a:gradFill flip="none" rotWithShape="0">
              <a:gsLst>
                <a:gs pos="100000">
                  <a:schemeClr val="accent4"/>
                </a:gs>
                <a:gs pos="50000">
                  <a:schemeClr val="accent3">
                    <a:lumMod val="50000"/>
                  </a:schemeClr>
                </a:gs>
                <a:gs pos="50000">
                  <a:schemeClr val="accent4"/>
                </a:gs>
                <a:gs pos="100000">
                  <a:schemeClr val="accent4"/>
                </a:gs>
                <a:gs pos="0">
                  <a:schemeClr val="accent3">
                    <a:lumMod val="75000"/>
                  </a:schemeClr>
                </a:gs>
              </a:gsLst>
              <a:lin ang="0" scaled="0"/>
              <a:tileRect/>
            </a:gradFill>
            <a:ln>
              <a:solidFill>
                <a:schemeClr val="tx2">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lowchart: Magnetic Disk 45">
              <a:extLst>
                <a:ext uri="{FF2B5EF4-FFF2-40B4-BE49-F238E27FC236}">
                  <a16:creationId xmlns:a16="http://schemas.microsoft.com/office/drawing/2014/main" xmlns="" id="{9DF1FC39-16DD-4358-96D2-DF2538E88D54}"/>
                </a:ext>
              </a:extLst>
            </p:cNvPr>
            <p:cNvSpPr/>
            <p:nvPr/>
          </p:nvSpPr>
          <p:spPr>
            <a:xfrm>
              <a:off x="5213498" y="3140246"/>
              <a:ext cx="1763486" cy="615325"/>
            </a:xfrm>
            <a:prstGeom prst="flowChartMagneticDisk">
              <a:avLst/>
            </a:prstGeom>
            <a:gradFill flip="none" rotWithShape="1">
              <a:gsLst>
                <a:gs pos="100000">
                  <a:schemeClr val="accent4"/>
                </a:gs>
                <a:gs pos="100000">
                  <a:schemeClr val="accent2">
                    <a:lumMod val="95000"/>
                    <a:lumOff val="5000"/>
                  </a:schemeClr>
                </a:gs>
                <a:gs pos="100000">
                  <a:schemeClr val="accent2">
                    <a:lumMod val="60000"/>
                  </a:schemeClr>
                </a:gs>
              </a:gsLst>
              <a:path path="circle">
                <a:fillToRect l="50000" t="130000" r="50000" b="-30000"/>
              </a:path>
              <a:tileRect/>
            </a:gradFill>
            <a:ln>
              <a:solidFill>
                <a:schemeClr val="tx2">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TextBox 46">
            <a:extLst>
              <a:ext uri="{FF2B5EF4-FFF2-40B4-BE49-F238E27FC236}">
                <a16:creationId xmlns:a16="http://schemas.microsoft.com/office/drawing/2014/main" xmlns="" id="{562499C8-C471-49D8-B062-AA32E4BAC417}"/>
              </a:ext>
            </a:extLst>
          </p:cNvPr>
          <p:cNvSpPr txBox="1"/>
          <p:nvPr/>
        </p:nvSpPr>
        <p:spPr>
          <a:xfrm>
            <a:off x="3890956" y="3076642"/>
            <a:ext cx="1716832" cy="369332"/>
          </a:xfrm>
          <a:prstGeom prst="rect">
            <a:avLst/>
          </a:prstGeom>
          <a:noFill/>
        </p:spPr>
        <p:txBody>
          <a:bodyPr wrap="square" rtlCol="0">
            <a:spAutoFit/>
          </a:bodyPr>
          <a:lstStyle/>
          <a:p>
            <a:pPr algn="ctr"/>
            <a:r>
              <a:rPr lang="en-US" dirty="0">
                <a:solidFill>
                  <a:schemeClr val="bg1"/>
                </a:solidFill>
              </a:rPr>
              <a:t>Material</a:t>
            </a:r>
          </a:p>
        </p:txBody>
      </p:sp>
      <p:sp>
        <p:nvSpPr>
          <p:cNvPr id="48" name="TextBox 47">
            <a:extLst>
              <a:ext uri="{FF2B5EF4-FFF2-40B4-BE49-F238E27FC236}">
                <a16:creationId xmlns:a16="http://schemas.microsoft.com/office/drawing/2014/main" xmlns="" id="{65C42F70-1C64-462D-B8E9-36359BA6D882}"/>
              </a:ext>
            </a:extLst>
          </p:cNvPr>
          <p:cNvSpPr txBox="1"/>
          <p:nvPr/>
        </p:nvSpPr>
        <p:spPr>
          <a:xfrm>
            <a:off x="3930989" y="3822855"/>
            <a:ext cx="1716832" cy="369332"/>
          </a:xfrm>
          <a:prstGeom prst="rect">
            <a:avLst/>
          </a:prstGeom>
          <a:noFill/>
        </p:spPr>
        <p:txBody>
          <a:bodyPr wrap="square" rtlCol="0">
            <a:spAutoFit/>
          </a:bodyPr>
          <a:lstStyle/>
          <a:p>
            <a:pPr algn="ctr"/>
            <a:r>
              <a:rPr lang="en-US" dirty="0">
                <a:solidFill>
                  <a:schemeClr val="bg1"/>
                </a:solidFill>
              </a:rPr>
              <a:t>Labor</a:t>
            </a:r>
          </a:p>
        </p:txBody>
      </p:sp>
      <p:sp>
        <p:nvSpPr>
          <p:cNvPr id="49" name="TextBox 48">
            <a:extLst>
              <a:ext uri="{FF2B5EF4-FFF2-40B4-BE49-F238E27FC236}">
                <a16:creationId xmlns:a16="http://schemas.microsoft.com/office/drawing/2014/main" xmlns="" id="{F4EF5799-246B-455A-A0CA-589201E9A9B3}"/>
              </a:ext>
            </a:extLst>
          </p:cNvPr>
          <p:cNvSpPr txBox="1"/>
          <p:nvPr/>
        </p:nvSpPr>
        <p:spPr>
          <a:xfrm>
            <a:off x="3934301" y="4653315"/>
            <a:ext cx="1716832" cy="369332"/>
          </a:xfrm>
          <a:prstGeom prst="rect">
            <a:avLst/>
          </a:prstGeom>
          <a:noFill/>
        </p:spPr>
        <p:txBody>
          <a:bodyPr wrap="square" rtlCol="0">
            <a:spAutoFit/>
          </a:bodyPr>
          <a:lstStyle/>
          <a:p>
            <a:pPr algn="ctr"/>
            <a:r>
              <a:rPr lang="en-US" dirty="0">
                <a:solidFill>
                  <a:schemeClr val="bg1"/>
                </a:solidFill>
              </a:rPr>
              <a:t>Road Closure</a:t>
            </a:r>
          </a:p>
        </p:txBody>
      </p:sp>
      <p:sp>
        <p:nvSpPr>
          <p:cNvPr id="51" name="Flowchart: Connector 50">
            <a:extLst>
              <a:ext uri="{FF2B5EF4-FFF2-40B4-BE49-F238E27FC236}">
                <a16:creationId xmlns:a16="http://schemas.microsoft.com/office/drawing/2014/main" xmlns="" id="{068EC06A-205F-434C-84EC-6D4D0EE98ED5}"/>
              </a:ext>
            </a:extLst>
          </p:cNvPr>
          <p:cNvSpPr/>
          <p:nvPr/>
        </p:nvSpPr>
        <p:spPr>
          <a:xfrm>
            <a:off x="655735" y="4188346"/>
            <a:ext cx="2286000" cy="2286000"/>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Internally Illuminated Bi-Colored In-Pavement Marker (IPM)</a:t>
            </a:r>
          </a:p>
        </p:txBody>
      </p:sp>
      <p:cxnSp>
        <p:nvCxnSpPr>
          <p:cNvPr id="52" name="Connector: Curved 52">
            <a:extLst>
              <a:ext uri="{FF2B5EF4-FFF2-40B4-BE49-F238E27FC236}">
                <a16:creationId xmlns:a16="http://schemas.microsoft.com/office/drawing/2014/main" xmlns="" id="{D83E6A38-6760-4954-AC85-66BA5D6D2E71}"/>
              </a:ext>
            </a:extLst>
          </p:cNvPr>
          <p:cNvCxnSpPr>
            <a:cxnSpLocks/>
            <a:stCxn id="29" idx="7"/>
            <a:endCxn id="35" idx="2"/>
          </p:cNvCxnSpPr>
          <p:nvPr/>
        </p:nvCxnSpPr>
        <p:spPr>
          <a:xfrm rot="16200000" flipH="1">
            <a:off x="2549531" y="2113725"/>
            <a:ext cx="1107274" cy="992421"/>
          </a:xfrm>
          <a:prstGeom prst="curvedConnector4">
            <a:avLst>
              <a:gd name="adj1" fmla="val -20645"/>
              <a:gd name="adj2" fmla="val 66867"/>
            </a:avLst>
          </a:prstGeom>
          <a:ln w="31750" cap="sq">
            <a:solidFill>
              <a:schemeClr val="accent3">
                <a:lumMod val="75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4" name="Connector: Curved 54">
            <a:extLst>
              <a:ext uri="{FF2B5EF4-FFF2-40B4-BE49-F238E27FC236}">
                <a16:creationId xmlns:a16="http://schemas.microsoft.com/office/drawing/2014/main" xmlns="" id="{45F3D8B3-8081-41E3-B8D5-8DF75554A266}"/>
              </a:ext>
            </a:extLst>
          </p:cNvPr>
          <p:cNvCxnSpPr>
            <a:stCxn id="29" idx="6"/>
            <a:endCxn id="41" idx="2"/>
          </p:cNvCxnSpPr>
          <p:nvPr/>
        </p:nvCxnSpPr>
        <p:spPr>
          <a:xfrm>
            <a:off x="2941735" y="2864521"/>
            <a:ext cx="654477" cy="1068488"/>
          </a:xfrm>
          <a:prstGeom prst="curvedConnector3">
            <a:avLst/>
          </a:prstGeom>
          <a:ln w="31750" cap="sq">
            <a:solidFill>
              <a:schemeClr val="accent3">
                <a:lumMod val="75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6" name="Connector: Curved 56">
            <a:extLst>
              <a:ext uri="{FF2B5EF4-FFF2-40B4-BE49-F238E27FC236}">
                <a16:creationId xmlns:a16="http://schemas.microsoft.com/office/drawing/2014/main" xmlns="" id="{BE167D0B-15FA-4215-8A86-CD4A47854F26}"/>
              </a:ext>
            </a:extLst>
          </p:cNvPr>
          <p:cNvCxnSpPr>
            <a:cxnSpLocks/>
            <a:stCxn id="51" idx="7"/>
            <a:endCxn id="35" idx="2"/>
          </p:cNvCxnSpPr>
          <p:nvPr/>
        </p:nvCxnSpPr>
        <p:spPr>
          <a:xfrm rot="5400000" flipH="1" flipV="1">
            <a:off x="2423393" y="3347138"/>
            <a:ext cx="1359551" cy="992421"/>
          </a:xfrm>
          <a:prstGeom prst="curvedConnector2">
            <a:avLst/>
          </a:prstGeom>
          <a:ln w="31750" cap="sq">
            <a:solidFill>
              <a:schemeClr val="accent4"/>
            </a:solidFill>
            <a:prstDash val="lgDashDot"/>
            <a:tailEnd type="stealth" w="lg" len="lg"/>
          </a:ln>
        </p:spPr>
        <p:style>
          <a:lnRef idx="1">
            <a:schemeClr val="accent1"/>
          </a:lnRef>
          <a:fillRef idx="0">
            <a:schemeClr val="accent1"/>
          </a:fillRef>
          <a:effectRef idx="0">
            <a:schemeClr val="accent1"/>
          </a:effectRef>
          <a:fontRef idx="minor">
            <a:schemeClr val="tx1"/>
          </a:fontRef>
        </p:style>
      </p:cxnSp>
      <p:cxnSp>
        <p:nvCxnSpPr>
          <p:cNvPr id="58" name="Connector: Curved 58">
            <a:extLst>
              <a:ext uri="{FF2B5EF4-FFF2-40B4-BE49-F238E27FC236}">
                <a16:creationId xmlns:a16="http://schemas.microsoft.com/office/drawing/2014/main" xmlns="" id="{267D2097-8563-4D64-AA91-B6E1553571AE}"/>
              </a:ext>
            </a:extLst>
          </p:cNvPr>
          <p:cNvCxnSpPr>
            <a:stCxn id="51" idx="6"/>
            <a:endCxn id="41" idx="2"/>
          </p:cNvCxnSpPr>
          <p:nvPr/>
        </p:nvCxnSpPr>
        <p:spPr>
          <a:xfrm flipV="1">
            <a:off x="2941735" y="3933009"/>
            <a:ext cx="654477" cy="1398337"/>
          </a:xfrm>
          <a:prstGeom prst="curvedConnector3">
            <a:avLst/>
          </a:prstGeom>
          <a:ln w="31750" cap="sq">
            <a:solidFill>
              <a:schemeClr val="accent4"/>
            </a:solidFill>
            <a:prstDash val="lgDashDot"/>
            <a:tailEnd type="stealth" w="lg" len="lg"/>
          </a:ln>
        </p:spPr>
        <p:style>
          <a:lnRef idx="1">
            <a:schemeClr val="accent1"/>
          </a:lnRef>
          <a:fillRef idx="0">
            <a:schemeClr val="accent1"/>
          </a:fillRef>
          <a:effectRef idx="0">
            <a:schemeClr val="accent1"/>
          </a:effectRef>
          <a:fontRef idx="minor">
            <a:schemeClr val="tx1"/>
          </a:fontRef>
        </p:style>
      </p:cxnSp>
      <p:cxnSp>
        <p:nvCxnSpPr>
          <p:cNvPr id="60" name="Connector: Curved 60">
            <a:extLst>
              <a:ext uri="{FF2B5EF4-FFF2-40B4-BE49-F238E27FC236}">
                <a16:creationId xmlns:a16="http://schemas.microsoft.com/office/drawing/2014/main" xmlns="" id="{F0497B01-1E8C-4A75-B7C8-252AABB0E520}"/>
              </a:ext>
            </a:extLst>
          </p:cNvPr>
          <p:cNvCxnSpPr>
            <a:stCxn id="51" idx="5"/>
            <a:endCxn id="46" idx="2"/>
          </p:cNvCxnSpPr>
          <p:nvPr/>
        </p:nvCxnSpPr>
        <p:spPr>
          <a:xfrm rot="5400000" flipH="1" flipV="1">
            <a:off x="2359998" y="4903356"/>
            <a:ext cx="1483173" cy="989254"/>
          </a:xfrm>
          <a:prstGeom prst="curvedConnector4">
            <a:avLst>
              <a:gd name="adj1" fmla="val -15413"/>
              <a:gd name="adj2" fmla="val 66921"/>
            </a:avLst>
          </a:prstGeom>
          <a:ln w="31750" cap="sq">
            <a:solidFill>
              <a:schemeClr val="accent4"/>
            </a:solidFill>
            <a:prstDash val="lgDashDot"/>
            <a:tailEnd type="stealth" w="lg" len="lg"/>
          </a:ln>
        </p:spPr>
        <p:style>
          <a:lnRef idx="1">
            <a:schemeClr val="accent1"/>
          </a:lnRef>
          <a:fillRef idx="0">
            <a:schemeClr val="accent1"/>
          </a:fillRef>
          <a:effectRef idx="0">
            <a:schemeClr val="accent1"/>
          </a:effectRef>
          <a:fontRef idx="minor">
            <a:schemeClr val="tx1"/>
          </a:fontRef>
        </p:style>
      </p:cxnSp>
      <p:sp>
        <p:nvSpPr>
          <p:cNvPr id="62" name="Left Brace 61">
            <a:extLst>
              <a:ext uri="{FF2B5EF4-FFF2-40B4-BE49-F238E27FC236}">
                <a16:creationId xmlns:a16="http://schemas.microsoft.com/office/drawing/2014/main" xmlns="" id="{B4431F24-487D-4440-B924-F94EA8E8BADB}"/>
              </a:ext>
            </a:extLst>
          </p:cNvPr>
          <p:cNvSpPr/>
          <p:nvPr/>
        </p:nvSpPr>
        <p:spPr>
          <a:xfrm>
            <a:off x="6371922" y="2832097"/>
            <a:ext cx="292079" cy="1625529"/>
          </a:xfrm>
          <a:prstGeom prst="leftBrace">
            <a:avLst/>
          </a:prstGeom>
          <a:ln w="12700" cap="sq">
            <a:solidFill>
              <a:schemeClr val="tx2">
                <a:lumMod val="95000"/>
                <a:lumOff val="5000"/>
              </a:schemeClr>
            </a:solidFill>
            <a:beve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3" name="Connector: Elbow 15">
            <a:extLst>
              <a:ext uri="{FF2B5EF4-FFF2-40B4-BE49-F238E27FC236}">
                <a16:creationId xmlns:a16="http://schemas.microsoft.com/office/drawing/2014/main" xmlns="" id="{D0FD812A-A4AF-4F05-B456-508ABD472246}"/>
              </a:ext>
            </a:extLst>
          </p:cNvPr>
          <p:cNvCxnSpPr>
            <a:cxnSpLocks/>
            <a:stCxn id="41" idx="4"/>
            <a:endCxn id="62" idx="1"/>
          </p:cNvCxnSpPr>
          <p:nvPr/>
        </p:nvCxnSpPr>
        <p:spPr>
          <a:xfrm flipV="1">
            <a:off x="6009524" y="3644862"/>
            <a:ext cx="362398" cy="288147"/>
          </a:xfrm>
          <a:prstGeom prst="bentConnector3">
            <a:avLst>
              <a:gd name="adj1" fmla="val 50000"/>
            </a:avLst>
          </a:prstGeom>
          <a:ln w="12700" cap="sq" cmpd="sng">
            <a:solidFill>
              <a:schemeClr val="tx2">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64" name="Group 63">
            <a:extLst>
              <a:ext uri="{FF2B5EF4-FFF2-40B4-BE49-F238E27FC236}">
                <a16:creationId xmlns:a16="http://schemas.microsoft.com/office/drawing/2014/main" xmlns="" id="{9E459DB5-AD30-4EA3-9945-9A1E37F5FD27}"/>
              </a:ext>
            </a:extLst>
          </p:cNvPr>
          <p:cNvGrpSpPr/>
          <p:nvPr/>
        </p:nvGrpSpPr>
        <p:grpSpPr>
          <a:xfrm>
            <a:off x="6677937" y="3419248"/>
            <a:ext cx="2626965" cy="1370893"/>
            <a:chOff x="0" y="632534"/>
            <a:chExt cx="1249825" cy="609451"/>
          </a:xfrm>
        </p:grpSpPr>
        <p:sp>
          <p:nvSpPr>
            <p:cNvPr id="65" name="Rectangle: Rounded Corners 42">
              <a:extLst>
                <a:ext uri="{FF2B5EF4-FFF2-40B4-BE49-F238E27FC236}">
                  <a16:creationId xmlns:a16="http://schemas.microsoft.com/office/drawing/2014/main" xmlns="" id="{C3CEB0C7-44BB-4F10-B334-D45004A05B28}"/>
                </a:ext>
              </a:extLst>
            </p:cNvPr>
            <p:cNvSpPr/>
            <p:nvPr/>
          </p:nvSpPr>
          <p:spPr>
            <a:xfrm>
              <a:off x="0" y="632534"/>
              <a:ext cx="1218902" cy="609451"/>
            </a:xfrm>
            <a:prstGeom prst="roundRect">
              <a:avLst>
                <a:gd name="adj" fmla="val 10000"/>
              </a:avLst>
            </a:prstGeom>
            <a:solidFill>
              <a:schemeClr val="accent3">
                <a:lumMod val="75000"/>
              </a:schemeClr>
            </a:solidFill>
          </p:spPr>
          <p:style>
            <a:lnRef idx="3">
              <a:schemeClr val="lt1"/>
            </a:lnRef>
            <a:fillRef idx="1">
              <a:schemeClr val="accent2"/>
            </a:fillRef>
            <a:effectRef idx="1">
              <a:schemeClr val="accent2"/>
            </a:effectRef>
            <a:fontRef idx="minor">
              <a:schemeClr val="lt1"/>
            </a:fontRef>
          </p:style>
        </p:sp>
        <p:sp>
          <p:nvSpPr>
            <p:cNvPr id="66" name="Rectangle: Rounded Corners 4">
              <a:extLst>
                <a:ext uri="{FF2B5EF4-FFF2-40B4-BE49-F238E27FC236}">
                  <a16:creationId xmlns:a16="http://schemas.microsoft.com/office/drawing/2014/main" xmlns="" id="{0589B5E1-B59E-4011-BB47-7266DF41444E}"/>
                </a:ext>
              </a:extLst>
            </p:cNvPr>
            <p:cNvSpPr txBox="1"/>
            <p:nvPr/>
          </p:nvSpPr>
          <p:spPr>
            <a:xfrm>
              <a:off x="30923" y="650384"/>
              <a:ext cx="1218902" cy="57375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kern="1200" dirty="0"/>
                <a:t>Pedestrian Detector Installation</a:t>
              </a:r>
            </a:p>
          </p:txBody>
        </p:sp>
      </p:grpSp>
      <p:graphicFrame>
        <p:nvGraphicFramePr>
          <p:cNvPr id="67" name="Diagram 66">
            <a:extLst>
              <a:ext uri="{FF2B5EF4-FFF2-40B4-BE49-F238E27FC236}">
                <a16:creationId xmlns:a16="http://schemas.microsoft.com/office/drawing/2014/main" xmlns="" id="{D3EB9CBC-BEE4-4FFB-AA1C-885D98231C92}"/>
              </a:ext>
            </a:extLst>
          </p:cNvPr>
          <p:cNvGraphicFramePr/>
          <p:nvPr>
            <p:extLst>
              <p:ext uri="{D42A27DB-BD31-4B8C-83A1-F6EECF244321}">
                <p14:modId xmlns:p14="http://schemas.microsoft.com/office/powerpoint/2010/main" val="2429075759"/>
              </p:ext>
            </p:extLst>
          </p:nvPr>
        </p:nvGraphicFramePr>
        <p:xfrm>
          <a:off x="6570629" y="2041784"/>
          <a:ext cx="2647767" cy="133731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8" name="Rectangle: Rounded Corners 49">
            <a:extLst>
              <a:ext uri="{FF2B5EF4-FFF2-40B4-BE49-F238E27FC236}">
                <a16:creationId xmlns:a16="http://schemas.microsoft.com/office/drawing/2014/main" xmlns="" id="{E15A1DA7-C976-4445-A4D0-95EEF8A8A1E4}"/>
              </a:ext>
            </a:extLst>
          </p:cNvPr>
          <p:cNvSpPr/>
          <p:nvPr/>
        </p:nvSpPr>
        <p:spPr>
          <a:xfrm>
            <a:off x="9398862" y="2041784"/>
            <a:ext cx="2197091" cy="2708206"/>
          </a:xfrm>
          <a:prstGeom prst="roundRect">
            <a:avLst>
              <a:gd name="adj" fmla="val 10000"/>
            </a:avLst>
          </a:prstGeom>
          <a:gradFill>
            <a:gsLst>
              <a:gs pos="100000">
                <a:schemeClr val="accent4"/>
              </a:gs>
              <a:gs pos="50000">
                <a:schemeClr val="accent3">
                  <a:lumMod val="50000"/>
                </a:schemeClr>
              </a:gs>
              <a:gs pos="50000">
                <a:schemeClr val="accent4"/>
              </a:gs>
              <a:gs pos="100000">
                <a:schemeClr val="accent4"/>
              </a:gs>
              <a:gs pos="0">
                <a:schemeClr val="accent3">
                  <a:lumMod val="75000"/>
                </a:schemeClr>
              </a:gs>
            </a:gsLst>
            <a:lin ang="10800000" scaled="0"/>
          </a:gradFill>
        </p:spPr>
        <p:style>
          <a:lnRef idx="3">
            <a:schemeClr val="lt1"/>
          </a:lnRef>
          <a:fillRef idx="1">
            <a:schemeClr val="accent2"/>
          </a:fillRef>
          <a:effectRef idx="1">
            <a:schemeClr val="accent2"/>
          </a:effectRef>
          <a:fontRef idx="minor">
            <a:schemeClr val="lt1"/>
          </a:fontRef>
        </p:style>
        <p:txBody>
          <a:bodyPr anchor="ctr" anchorCtr="0"/>
          <a:lstStyle/>
          <a:p>
            <a:pPr algn="ctr"/>
            <a:r>
              <a:rPr lang="en-US" dirty="0"/>
              <a:t>ITS Cabinet Modification</a:t>
            </a:r>
          </a:p>
        </p:txBody>
      </p:sp>
    </p:spTree>
    <p:extLst>
      <p:ext uri="{BB962C8B-B14F-4D97-AF65-F5344CB8AC3E}">
        <p14:creationId xmlns:p14="http://schemas.microsoft.com/office/powerpoint/2010/main" val="58813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5659" y="-7011"/>
            <a:ext cx="9980682" cy="1096962"/>
          </a:xfrm>
        </p:spPr>
        <p:txBody>
          <a:bodyPr/>
          <a:lstStyle/>
          <a:p>
            <a:r>
              <a:rPr lang="en-US" b="1" dirty="0">
                <a:solidFill>
                  <a:schemeClr val="tx2"/>
                </a:solidFill>
              </a:rPr>
              <a:t>Cost Estimation</a:t>
            </a:r>
          </a:p>
        </p:txBody>
      </p:sp>
      <p:graphicFrame>
        <p:nvGraphicFramePr>
          <p:cNvPr id="23" name="Diagram 22">
            <a:extLst>
              <a:ext uri="{FF2B5EF4-FFF2-40B4-BE49-F238E27FC236}">
                <a16:creationId xmlns:a16="http://schemas.microsoft.com/office/drawing/2014/main" xmlns="" id="{120A4DC4-9445-4C1C-9E92-30C89C2ABBE8}"/>
              </a:ext>
            </a:extLst>
          </p:cNvPr>
          <p:cNvGraphicFramePr/>
          <p:nvPr/>
        </p:nvGraphicFramePr>
        <p:xfrm>
          <a:off x="427135" y="1173162"/>
          <a:ext cx="2743200" cy="365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0" name="Flowchart: Connector 29">
            <a:extLst>
              <a:ext uri="{FF2B5EF4-FFF2-40B4-BE49-F238E27FC236}">
                <a16:creationId xmlns:a16="http://schemas.microsoft.com/office/drawing/2014/main" xmlns="" id="{7E5062F3-94F7-4B7D-96A6-3A9752141B02}"/>
              </a:ext>
            </a:extLst>
          </p:cNvPr>
          <p:cNvSpPr/>
          <p:nvPr/>
        </p:nvSpPr>
        <p:spPr>
          <a:xfrm>
            <a:off x="420319" y="1715519"/>
            <a:ext cx="2286000" cy="2286000"/>
          </a:xfrm>
          <a:prstGeom prst="flowChartConnector">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Automated Pedestrian Detection Sensors </a:t>
            </a:r>
          </a:p>
        </p:txBody>
      </p:sp>
      <p:grpSp>
        <p:nvGrpSpPr>
          <p:cNvPr id="36" name="Group 35">
            <a:extLst>
              <a:ext uri="{FF2B5EF4-FFF2-40B4-BE49-F238E27FC236}">
                <a16:creationId xmlns:a16="http://schemas.microsoft.com/office/drawing/2014/main" xmlns="" id="{C8382CBA-9C76-44F3-B92D-BAB40CE7CA76}"/>
              </a:ext>
            </a:extLst>
          </p:cNvPr>
          <p:cNvGrpSpPr/>
          <p:nvPr/>
        </p:nvGrpSpPr>
        <p:grpSpPr>
          <a:xfrm>
            <a:off x="3596212" y="2638955"/>
            <a:ext cx="2416479" cy="2511682"/>
            <a:chOff x="5213498" y="2192061"/>
            <a:chExt cx="1765800" cy="1563510"/>
          </a:xfrm>
          <a:gradFill>
            <a:gsLst>
              <a:gs pos="0">
                <a:schemeClr val="accent1">
                  <a:hueOff val="0"/>
                  <a:satOff val="0"/>
                  <a:lumOff val="0"/>
                  <a:alphaOff val="0"/>
                  <a:shade val="100000"/>
                  <a:satMod val="137000"/>
                </a:schemeClr>
              </a:gs>
              <a:gs pos="0">
                <a:schemeClr val="accent1">
                  <a:hueOff val="0"/>
                  <a:satOff val="0"/>
                  <a:lumOff val="0"/>
                  <a:alphaOff val="0"/>
                  <a:shade val="98000"/>
                  <a:satMod val="137000"/>
                </a:schemeClr>
              </a:gs>
              <a:gs pos="0">
                <a:schemeClr val="accent1">
                  <a:hueOff val="0"/>
                  <a:satOff val="0"/>
                  <a:lumOff val="0"/>
                  <a:shade val="75000"/>
                  <a:satMod val="137000"/>
                  <a:alpha val="54000"/>
                </a:schemeClr>
              </a:gs>
            </a:gsLst>
            <a:path path="rect">
              <a:fillToRect l="50000" t="50000" r="50000" b="50000"/>
            </a:path>
          </a:gradFill>
        </p:grpSpPr>
        <p:sp>
          <p:nvSpPr>
            <p:cNvPr id="32" name="Flowchart: Magnetic Disk 31">
              <a:extLst>
                <a:ext uri="{FF2B5EF4-FFF2-40B4-BE49-F238E27FC236}">
                  <a16:creationId xmlns:a16="http://schemas.microsoft.com/office/drawing/2014/main" xmlns="" id="{21DE59E6-B00E-4FCE-A5DD-AAE9AC114D7C}"/>
                </a:ext>
              </a:extLst>
            </p:cNvPr>
            <p:cNvSpPr/>
            <p:nvPr/>
          </p:nvSpPr>
          <p:spPr>
            <a:xfrm>
              <a:off x="5215812" y="2192061"/>
              <a:ext cx="1763486" cy="653143"/>
            </a:xfrm>
            <a:prstGeom prst="flowChartMagneticDisk">
              <a:avLst/>
            </a:prstGeom>
            <a:gradFill flip="none" rotWithShape="1">
              <a:gsLst>
                <a:gs pos="50000">
                  <a:schemeClr val="accent4"/>
                </a:gs>
                <a:gs pos="0">
                  <a:schemeClr val="accent4"/>
                </a:gs>
                <a:gs pos="50000">
                  <a:schemeClr val="accent3">
                    <a:lumMod val="75000"/>
                  </a:schemeClr>
                </a:gs>
                <a:gs pos="100000">
                  <a:schemeClr val="accent3">
                    <a:lumMod val="75000"/>
                  </a:schemeClr>
                </a:gs>
              </a:gsLst>
              <a:lin ang="0" scaled="0"/>
              <a:tileRect/>
            </a:gradFill>
            <a:ln>
              <a:solidFill>
                <a:schemeClr val="tx2">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Magnetic Disk 32">
              <a:extLst>
                <a:ext uri="{FF2B5EF4-FFF2-40B4-BE49-F238E27FC236}">
                  <a16:creationId xmlns:a16="http://schemas.microsoft.com/office/drawing/2014/main" xmlns="" id="{B7D49F19-0E0A-482D-8991-5B2DD77648BB}"/>
                </a:ext>
              </a:extLst>
            </p:cNvPr>
            <p:cNvSpPr/>
            <p:nvPr/>
          </p:nvSpPr>
          <p:spPr>
            <a:xfrm>
              <a:off x="5213498" y="2671032"/>
              <a:ext cx="1763486" cy="653143"/>
            </a:xfrm>
            <a:prstGeom prst="flowChartMagneticDisk">
              <a:avLst/>
            </a:prstGeom>
            <a:gradFill flip="none" rotWithShape="0">
              <a:gsLst>
                <a:gs pos="100000">
                  <a:schemeClr val="accent4"/>
                </a:gs>
                <a:gs pos="50000">
                  <a:schemeClr val="accent3">
                    <a:lumMod val="50000"/>
                  </a:schemeClr>
                </a:gs>
                <a:gs pos="50000">
                  <a:schemeClr val="accent4"/>
                </a:gs>
                <a:gs pos="100000">
                  <a:schemeClr val="accent4"/>
                </a:gs>
                <a:gs pos="0">
                  <a:schemeClr val="accent3">
                    <a:lumMod val="75000"/>
                  </a:schemeClr>
                </a:gs>
              </a:gsLst>
              <a:lin ang="0" scaled="0"/>
              <a:tileRect/>
            </a:gradFill>
            <a:ln>
              <a:solidFill>
                <a:schemeClr val="tx2">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Magnetic Disk 33">
              <a:extLst>
                <a:ext uri="{FF2B5EF4-FFF2-40B4-BE49-F238E27FC236}">
                  <a16:creationId xmlns:a16="http://schemas.microsoft.com/office/drawing/2014/main" xmlns="" id="{9DF1FC39-16DD-4358-96D2-DF2538E88D54}"/>
                </a:ext>
              </a:extLst>
            </p:cNvPr>
            <p:cNvSpPr/>
            <p:nvPr/>
          </p:nvSpPr>
          <p:spPr>
            <a:xfrm>
              <a:off x="5213498" y="3140246"/>
              <a:ext cx="1763486" cy="615325"/>
            </a:xfrm>
            <a:prstGeom prst="flowChartMagneticDisk">
              <a:avLst/>
            </a:prstGeom>
            <a:gradFill flip="none" rotWithShape="1">
              <a:gsLst>
                <a:gs pos="100000">
                  <a:schemeClr val="accent4"/>
                </a:gs>
                <a:gs pos="100000">
                  <a:schemeClr val="accent2">
                    <a:lumMod val="95000"/>
                    <a:lumOff val="5000"/>
                  </a:schemeClr>
                </a:gs>
                <a:gs pos="100000">
                  <a:schemeClr val="accent2">
                    <a:lumMod val="60000"/>
                  </a:schemeClr>
                </a:gs>
              </a:gsLst>
              <a:path path="circle">
                <a:fillToRect l="50000" t="130000" r="50000" b="-30000"/>
              </a:path>
              <a:tileRect/>
            </a:gradFill>
            <a:ln>
              <a:solidFill>
                <a:schemeClr val="tx2">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TextBox 36">
            <a:extLst>
              <a:ext uri="{FF2B5EF4-FFF2-40B4-BE49-F238E27FC236}">
                <a16:creationId xmlns:a16="http://schemas.microsoft.com/office/drawing/2014/main" xmlns="" id="{562499C8-C471-49D8-B062-AA32E4BAC417}"/>
              </a:ext>
            </a:extLst>
          </p:cNvPr>
          <p:cNvSpPr txBox="1"/>
          <p:nvPr/>
        </p:nvSpPr>
        <p:spPr>
          <a:xfrm>
            <a:off x="3890956" y="3076642"/>
            <a:ext cx="1716832" cy="369332"/>
          </a:xfrm>
          <a:prstGeom prst="rect">
            <a:avLst/>
          </a:prstGeom>
          <a:noFill/>
        </p:spPr>
        <p:txBody>
          <a:bodyPr wrap="square" rtlCol="0">
            <a:spAutoFit/>
          </a:bodyPr>
          <a:lstStyle/>
          <a:p>
            <a:pPr algn="ctr"/>
            <a:r>
              <a:rPr lang="en-US" dirty="0">
                <a:solidFill>
                  <a:schemeClr val="bg1"/>
                </a:solidFill>
              </a:rPr>
              <a:t>Material</a:t>
            </a:r>
          </a:p>
        </p:txBody>
      </p:sp>
      <p:sp>
        <p:nvSpPr>
          <p:cNvPr id="38" name="TextBox 37">
            <a:extLst>
              <a:ext uri="{FF2B5EF4-FFF2-40B4-BE49-F238E27FC236}">
                <a16:creationId xmlns:a16="http://schemas.microsoft.com/office/drawing/2014/main" xmlns="" id="{65C42F70-1C64-462D-B8E9-36359BA6D882}"/>
              </a:ext>
            </a:extLst>
          </p:cNvPr>
          <p:cNvSpPr txBox="1"/>
          <p:nvPr/>
        </p:nvSpPr>
        <p:spPr>
          <a:xfrm>
            <a:off x="3930989" y="3822855"/>
            <a:ext cx="1716832" cy="369332"/>
          </a:xfrm>
          <a:prstGeom prst="rect">
            <a:avLst/>
          </a:prstGeom>
          <a:noFill/>
        </p:spPr>
        <p:txBody>
          <a:bodyPr wrap="square" rtlCol="0">
            <a:spAutoFit/>
          </a:bodyPr>
          <a:lstStyle/>
          <a:p>
            <a:pPr algn="ctr"/>
            <a:r>
              <a:rPr lang="en-US" dirty="0">
                <a:solidFill>
                  <a:schemeClr val="bg1"/>
                </a:solidFill>
              </a:rPr>
              <a:t>Labor</a:t>
            </a:r>
          </a:p>
        </p:txBody>
      </p:sp>
      <p:sp>
        <p:nvSpPr>
          <p:cNvPr id="39" name="TextBox 38">
            <a:extLst>
              <a:ext uri="{FF2B5EF4-FFF2-40B4-BE49-F238E27FC236}">
                <a16:creationId xmlns:a16="http://schemas.microsoft.com/office/drawing/2014/main" xmlns="" id="{F4EF5799-246B-455A-A0CA-589201E9A9B3}"/>
              </a:ext>
            </a:extLst>
          </p:cNvPr>
          <p:cNvSpPr txBox="1"/>
          <p:nvPr/>
        </p:nvSpPr>
        <p:spPr>
          <a:xfrm>
            <a:off x="3934301" y="4653315"/>
            <a:ext cx="1716832" cy="369332"/>
          </a:xfrm>
          <a:prstGeom prst="rect">
            <a:avLst/>
          </a:prstGeom>
          <a:noFill/>
        </p:spPr>
        <p:txBody>
          <a:bodyPr wrap="square" rtlCol="0">
            <a:spAutoFit/>
          </a:bodyPr>
          <a:lstStyle/>
          <a:p>
            <a:pPr algn="ctr"/>
            <a:r>
              <a:rPr lang="en-US" dirty="0">
                <a:solidFill>
                  <a:schemeClr val="bg1"/>
                </a:solidFill>
              </a:rPr>
              <a:t>Road Closure</a:t>
            </a:r>
          </a:p>
        </p:txBody>
      </p:sp>
      <p:sp>
        <p:nvSpPr>
          <p:cNvPr id="40" name="Flowchart: Connector 39">
            <a:extLst>
              <a:ext uri="{FF2B5EF4-FFF2-40B4-BE49-F238E27FC236}">
                <a16:creationId xmlns:a16="http://schemas.microsoft.com/office/drawing/2014/main" xmlns="" id="{068EC06A-205F-434C-84EC-6D4D0EE98ED5}"/>
              </a:ext>
            </a:extLst>
          </p:cNvPr>
          <p:cNvSpPr/>
          <p:nvPr/>
        </p:nvSpPr>
        <p:spPr>
          <a:xfrm>
            <a:off x="336257" y="4291033"/>
            <a:ext cx="2286000" cy="2286000"/>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Internally Illuminated Bi-Colored In-Pavement Marker (IPM)</a:t>
            </a:r>
          </a:p>
        </p:txBody>
      </p:sp>
      <p:cxnSp>
        <p:nvCxnSpPr>
          <p:cNvPr id="53" name="Connector: Curved 52">
            <a:extLst>
              <a:ext uri="{FF2B5EF4-FFF2-40B4-BE49-F238E27FC236}">
                <a16:creationId xmlns:a16="http://schemas.microsoft.com/office/drawing/2014/main" xmlns="" id="{D83E6A38-6760-4954-AC85-66BA5D6D2E71}"/>
              </a:ext>
            </a:extLst>
          </p:cNvPr>
          <p:cNvCxnSpPr>
            <a:cxnSpLocks/>
            <a:stCxn id="30" idx="7"/>
            <a:endCxn id="32" idx="2"/>
          </p:cNvCxnSpPr>
          <p:nvPr/>
        </p:nvCxnSpPr>
        <p:spPr>
          <a:xfrm rot="16200000" flipH="1">
            <a:off x="2428822" y="1993016"/>
            <a:ext cx="1113276" cy="1227837"/>
          </a:xfrm>
          <a:prstGeom prst="curvedConnector4">
            <a:avLst>
              <a:gd name="adj1" fmla="val -20534"/>
              <a:gd name="adj2" fmla="val 63633"/>
            </a:avLst>
          </a:prstGeom>
          <a:ln w="31750" cap="sq">
            <a:solidFill>
              <a:schemeClr val="accent3">
                <a:lumMod val="75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5" name="Connector: Curved 54">
            <a:extLst>
              <a:ext uri="{FF2B5EF4-FFF2-40B4-BE49-F238E27FC236}">
                <a16:creationId xmlns:a16="http://schemas.microsoft.com/office/drawing/2014/main" xmlns="" id="{45F3D8B3-8081-41E3-B8D5-8DF75554A266}"/>
              </a:ext>
            </a:extLst>
          </p:cNvPr>
          <p:cNvCxnSpPr>
            <a:stCxn id="30" idx="6"/>
            <a:endCxn id="33" idx="2"/>
          </p:cNvCxnSpPr>
          <p:nvPr/>
        </p:nvCxnSpPr>
        <p:spPr>
          <a:xfrm>
            <a:off x="2706319" y="2858519"/>
            <a:ext cx="889893" cy="1074490"/>
          </a:xfrm>
          <a:prstGeom prst="curvedConnector3">
            <a:avLst/>
          </a:prstGeom>
          <a:ln w="31750" cap="sq">
            <a:solidFill>
              <a:schemeClr val="accent3">
                <a:lumMod val="75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7" name="Connector: Curved 56">
            <a:extLst>
              <a:ext uri="{FF2B5EF4-FFF2-40B4-BE49-F238E27FC236}">
                <a16:creationId xmlns:a16="http://schemas.microsoft.com/office/drawing/2014/main" xmlns="" id="{BE167D0B-15FA-4215-8A86-CD4A47854F26}"/>
              </a:ext>
            </a:extLst>
          </p:cNvPr>
          <p:cNvCxnSpPr>
            <a:cxnSpLocks/>
            <a:stCxn id="40" idx="7"/>
            <a:endCxn id="32" idx="2"/>
          </p:cNvCxnSpPr>
          <p:nvPr/>
        </p:nvCxnSpPr>
        <p:spPr>
          <a:xfrm rot="5400000" flipH="1" flipV="1">
            <a:off x="2212310" y="3238742"/>
            <a:ext cx="1462238" cy="1311899"/>
          </a:xfrm>
          <a:prstGeom prst="curvedConnector2">
            <a:avLst/>
          </a:prstGeom>
          <a:ln w="31750" cap="sq">
            <a:solidFill>
              <a:schemeClr val="accent4"/>
            </a:solidFill>
            <a:prstDash val="lgDashDot"/>
            <a:tailEnd type="stealth" w="lg" len="lg"/>
          </a:ln>
        </p:spPr>
        <p:style>
          <a:lnRef idx="1">
            <a:schemeClr val="accent1"/>
          </a:lnRef>
          <a:fillRef idx="0">
            <a:schemeClr val="accent1"/>
          </a:fillRef>
          <a:effectRef idx="0">
            <a:schemeClr val="accent1"/>
          </a:effectRef>
          <a:fontRef idx="minor">
            <a:schemeClr val="tx1"/>
          </a:fontRef>
        </p:style>
      </p:cxnSp>
      <p:cxnSp>
        <p:nvCxnSpPr>
          <p:cNvPr id="59" name="Connector: Curved 58">
            <a:extLst>
              <a:ext uri="{FF2B5EF4-FFF2-40B4-BE49-F238E27FC236}">
                <a16:creationId xmlns:a16="http://schemas.microsoft.com/office/drawing/2014/main" xmlns="" id="{267D2097-8563-4D64-AA91-B6E1553571AE}"/>
              </a:ext>
            </a:extLst>
          </p:cNvPr>
          <p:cNvCxnSpPr>
            <a:stCxn id="40" idx="6"/>
            <a:endCxn id="33" idx="2"/>
          </p:cNvCxnSpPr>
          <p:nvPr/>
        </p:nvCxnSpPr>
        <p:spPr>
          <a:xfrm flipV="1">
            <a:off x="2622257" y="3933009"/>
            <a:ext cx="973955" cy="1501024"/>
          </a:xfrm>
          <a:prstGeom prst="curvedConnector3">
            <a:avLst/>
          </a:prstGeom>
          <a:ln w="31750" cap="sq">
            <a:solidFill>
              <a:schemeClr val="accent4"/>
            </a:solidFill>
            <a:prstDash val="lgDashDot"/>
            <a:tailEnd type="stealth" w="lg" len="lg"/>
          </a:ln>
        </p:spPr>
        <p:style>
          <a:lnRef idx="1">
            <a:schemeClr val="accent1"/>
          </a:lnRef>
          <a:fillRef idx="0">
            <a:schemeClr val="accent1"/>
          </a:fillRef>
          <a:effectRef idx="0">
            <a:schemeClr val="accent1"/>
          </a:effectRef>
          <a:fontRef idx="minor">
            <a:schemeClr val="tx1"/>
          </a:fontRef>
        </p:style>
      </p:cxnSp>
      <p:cxnSp>
        <p:nvCxnSpPr>
          <p:cNvPr id="61" name="Connector: Curved 60">
            <a:extLst>
              <a:ext uri="{FF2B5EF4-FFF2-40B4-BE49-F238E27FC236}">
                <a16:creationId xmlns:a16="http://schemas.microsoft.com/office/drawing/2014/main" xmlns="" id="{F0497B01-1E8C-4A75-B7C8-252AABB0E520}"/>
              </a:ext>
            </a:extLst>
          </p:cNvPr>
          <p:cNvCxnSpPr>
            <a:stCxn id="40" idx="5"/>
            <a:endCxn id="34" idx="2"/>
          </p:cNvCxnSpPr>
          <p:nvPr/>
        </p:nvCxnSpPr>
        <p:spPr>
          <a:xfrm rot="5400000" flipH="1" flipV="1">
            <a:off x="2148916" y="4794960"/>
            <a:ext cx="1585860" cy="1308732"/>
          </a:xfrm>
          <a:prstGeom prst="curvedConnector4">
            <a:avLst>
              <a:gd name="adj1" fmla="val -14415"/>
              <a:gd name="adj2" fmla="val 62790"/>
            </a:avLst>
          </a:prstGeom>
          <a:ln w="31750" cap="sq">
            <a:solidFill>
              <a:schemeClr val="accent4"/>
            </a:solidFill>
            <a:prstDash val="lgDashDot"/>
            <a:tailEnd type="stealth" w="lg" len="lg"/>
          </a:ln>
        </p:spPr>
        <p:style>
          <a:lnRef idx="1">
            <a:schemeClr val="accent1"/>
          </a:lnRef>
          <a:fillRef idx="0">
            <a:schemeClr val="accent1"/>
          </a:fillRef>
          <a:effectRef idx="0">
            <a:schemeClr val="accent1"/>
          </a:effectRef>
          <a:fontRef idx="minor">
            <a:schemeClr val="tx1"/>
          </a:fontRef>
        </p:style>
      </p:cxnSp>
      <p:sp>
        <p:nvSpPr>
          <p:cNvPr id="14" name="Left Brace 13">
            <a:extLst>
              <a:ext uri="{FF2B5EF4-FFF2-40B4-BE49-F238E27FC236}">
                <a16:creationId xmlns:a16="http://schemas.microsoft.com/office/drawing/2014/main" xmlns="" id="{B4431F24-487D-4440-B924-F94EA8E8BADB}"/>
              </a:ext>
            </a:extLst>
          </p:cNvPr>
          <p:cNvSpPr/>
          <p:nvPr/>
        </p:nvSpPr>
        <p:spPr>
          <a:xfrm>
            <a:off x="6480357" y="2945241"/>
            <a:ext cx="401736" cy="987768"/>
          </a:xfrm>
          <a:prstGeom prst="leftBrace">
            <a:avLst/>
          </a:prstGeom>
          <a:ln w="12700" cap="sq">
            <a:solidFill>
              <a:schemeClr val="tx2">
                <a:lumMod val="95000"/>
                <a:lumOff val="5000"/>
              </a:schemeClr>
            </a:solidFill>
            <a:beve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6" name="Connector: Elbow 15">
            <a:extLst>
              <a:ext uri="{FF2B5EF4-FFF2-40B4-BE49-F238E27FC236}">
                <a16:creationId xmlns:a16="http://schemas.microsoft.com/office/drawing/2014/main" xmlns="" id="{D0FD812A-A4AF-4F05-B456-508ABD472246}"/>
              </a:ext>
            </a:extLst>
          </p:cNvPr>
          <p:cNvCxnSpPr>
            <a:cxnSpLocks/>
            <a:stCxn id="34" idx="4"/>
            <a:endCxn id="14" idx="1"/>
          </p:cNvCxnSpPr>
          <p:nvPr/>
        </p:nvCxnSpPr>
        <p:spPr>
          <a:xfrm flipV="1">
            <a:off x="6009524" y="3439125"/>
            <a:ext cx="470833" cy="1217271"/>
          </a:xfrm>
          <a:prstGeom prst="bentConnector3">
            <a:avLst>
              <a:gd name="adj1" fmla="val 50000"/>
            </a:avLst>
          </a:prstGeom>
          <a:ln w="12700" cap="sq" cmpd="sng">
            <a:solidFill>
              <a:schemeClr val="tx2">
                <a:lumMod val="95000"/>
                <a:lumOff val="5000"/>
              </a:schemeClr>
            </a:solidFill>
          </a:ln>
        </p:spPr>
        <p:style>
          <a:lnRef idx="1">
            <a:schemeClr val="accent1"/>
          </a:lnRef>
          <a:fillRef idx="0">
            <a:schemeClr val="accent1"/>
          </a:fillRef>
          <a:effectRef idx="0">
            <a:schemeClr val="accent1"/>
          </a:effectRef>
          <a:fontRef idx="minor">
            <a:schemeClr val="tx1"/>
          </a:fontRef>
        </p:style>
      </p:cxnSp>
      <p:graphicFrame>
        <p:nvGraphicFramePr>
          <p:cNvPr id="45" name="Diagram 44">
            <a:extLst>
              <a:ext uri="{FF2B5EF4-FFF2-40B4-BE49-F238E27FC236}">
                <a16:creationId xmlns:a16="http://schemas.microsoft.com/office/drawing/2014/main" xmlns="" id="{D3EB9CBC-BEE4-4FFB-AA1C-885D98231C92}"/>
              </a:ext>
            </a:extLst>
          </p:cNvPr>
          <p:cNvGraphicFramePr/>
          <p:nvPr>
            <p:extLst>
              <p:ext uri="{D42A27DB-BD31-4B8C-83A1-F6EECF244321}">
                <p14:modId xmlns:p14="http://schemas.microsoft.com/office/powerpoint/2010/main" val="259770145"/>
              </p:ext>
            </p:extLst>
          </p:nvPr>
        </p:nvGraphicFramePr>
        <p:xfrm>
          <a:off x="6885260" y="2219090"/>
          <a:ext cx="4651005" cy="237860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Slide Number Placeholder 2">
            <a:extLst>
              <a:ext uri="{FF2B5EF4-FFF2-40B4-BE49-F238E27FC236}">
                <a16:creationId xmlns:a16="http://schemas.microsoft.com/office/drawing/2014/main" xmlns="" id="{6550FB5B-2FA8-47A9-BE73-2A666D1DFDB4}"/>
              </a:ext>
            </a:extLst>
          </p:cNvPr>
          <p:cNvSpPr>
            <a:spLocks noGrp="1"/>
          </p:cNvSpPr>
          <p:nvPr>
            <p:ph type="sldNum" sz="quarter" idx="12"/>
          </p:nvPr>
        </p:nvSpPr>
        <p:spPr>
          <a:xfrm>
            <a:off x="11252200" y="6394470"/>
            <a:ext cx="430282" cy="365125"/>
          </a:xfrm>
        </p:spPr>
        <p:txBody>
          <a:bodyPr/>
          <a:lstStyle/>
          <a:p>
            <a:r>
              <a:rPr lang="en-US" dirty="0">
                <a:solidFill>
                  <a:schemeClr val="tx2"/>
                </a:solidFill>
              </a:rPr>
              <a:t>12</a:t>
            </a:r>
          </a:p>
        </p:txBody>
      </p:sp>
    </p:spTree>
    <p:extLst>
      <p:ext uri="{BB962C8B-B14F-4D97-AF65-F5344CB8AC3E}">
        <p14:creationId xmlns:p14="http://schemas.microsoft.com/office/powerpoint/2010/main" val="2507986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5659" y="-7011"/>
            <a:ext cx="9980682" cy="1096962"/>
          </a:xfrm>
        </p:spPr>
        <p:txBody>
          <a:bodyPr/>
          <a:lstStyle/>
          <a:p>
            <a:r>
              <a:rPr lang="en-US" b="1" dirty="0">
                <a:solidFill>
                  <a:schemeClr val="tx2"/>
                </a:solidFill>
              </a:rPr>
              <a:t>Cost Estimation</a:t>
            </a:r>
          </a:p>
        </p:txBody>
      </p:sp>
      <p:sp>
        <p:nvSpPr>
          <p:cNvPr id="3" name="Slide Number Placeholder 2">
            <a:extLst>
              <a:ext uri="{FF2B5EF4-FFF2-40B4-BE49-F238E27FC236}">
                <a16:creationId xmlns:a16="http://schemas.microsoft.com/office/drawing/2014/main" xmlns="" id="{E68B9C85-0C9E-4CE9-89F2-C69E552A9D6E}"/>
              </a:ext>
            </a:extLst>
          </p:cNvPr>
          <p:cNvSpPr>
            <a:spLocks noGrp="1"/>
          </p:cNvSpPr>
          <p:nvPr>
            <p:ph type="sldNum" sz="quarter" idx="12"/>
          </p:nvPr>
        </p:nvSpPr>
        <p:spPr>
          <a:xfrm>
            <a:off x="11342775" y="6376715"/>
            <a:ext cx="620782" cy="365125"/>
          </a:xfrm>
        </p:spPr>
        <p:txBody>
          <a:bodyPr/>
          <a:lstStyle/>
          <a:p>
            <a:r>
              <a:rPr lang="en-US" dirty="0">
                <a:solidFill>
                  <a:schemeClr val="tx2"/>
                </a:solidFill>
              </a:rPr>
              <a:t>13</a:t>
            </a:r>
          </a:p>
        </p:txBody>
      </p:sp>
      <p:graphicFrame>
        <p:nvGraphicFramePr>
          <p:cNvPr id="41" name="Diagram 40">
            <a:extLst>
              <a:ext uri="{FF2B5EF4-FFF2-40B4-BE49-F238E27FC236}">
                <a16:creationId xmlns:a16="http://schemas.microsoft.com/office/drawing/2014/main" xmlns="" id="{B94C01A3-C93B-4BCB-A8A9-9403B7F40570}"/>
              </a:ext>
            </a:extLst>
          </p:cNvPr>
          <p:cNvGraphicFramePr/>
          <p:nvPr>
            <p:extLst>
              <p:ext uri="{D42A27DB-BD31-4B8C-83A1-F6EECF244321}">
                <p14:modId xmlns:p14="http://schemas.microsoft.com/office/powerpoint/2010/main" val="2501395990"/>
              </p:ext>
            </p:extLst>
          </p:nvPr>
        </p:nvGraphicFramePr>
        <p:xfrm>
          <a:off x="5882212" y="1173162"/>
          <a:ext cx="8128000" cy="53732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2" name="Arrow: Chevron 50">
            <a:extLst>
              <a:ext uri="{FF2B5EF4-FFF2-40B4-BE49-F238E27FC236}">
                <a16:creationId xmlns:a16="http://schemas.microsoft.com/office/drawing/2014/main" xmlns="" id="{9A2C4E3C-BAE0-4D7E-B975-F70345E18665}"/>
              </a:ext>
            </a:extLst>
          </p:cNvPr>
          <p:cNvSpPr/>
          <p:nvPr/>
        </p:nvSpPr>
        <p:spPr>
          <a:xfrm>
            <a:off x="6353090" y="1652660"/>
            <a:ext cx="2636913" cy="423586"/>
          </a:xfrm>
          <a:prstGeom prst="chevr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43" name="Diagram 42">
            <a:extLst>
              <a:ext uri="{FF2B5EF4-FFF2-40B4-BE49-F238E27FC236}">
                <a16:creationId xmlns:a16="http://schemas.microsoft.com/office/drawing/2014/main" xmlns="" id="{120A4DC4-9445-4C1C-9E92-30C89C2ABBE8}"/>
              </a:ext>
            </a:extLst>
          </p:cNvPr>
          <p:cNvGraphicFramePr/>
          <p:nvPr/>
        </p:nvGraphicFramePr>
        <p:xfrm>
          <a:off x="427135" y="1173162"/>
          <a:ext cx="2743200" cy="36576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4" name="Flowchart: Connector 43">
            <a:extLst>
              <a:ext uri="{FF2B5EF4-FFF2-40B4-BE49-F238E27FC236}">
                <a16:creationId xmlns:a16="http://schemas.microsoft.com/office/drawing/2014/main" xmlns="" id="{7E5062F3-94F7-4B7D-96A6-3A9752141B02}"/>
              </a:ext>
            </a:extLst>
          </p:cNvPr>
          <p:cNvSpPr/>
          <p:nvPr/>
        </p:nvSpPr>
        <p:spPr>
          <a:xfrm>
            <a:off x="655735" y="1858962"/>
            <a:ext cx="2286000" cy="2286000"/>
          </a:xfrm>
          <a:prstGeom prst="flowChartConnector">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Automated Pedestrian Detection Sensors </a:t>
            </a:r>
          </a:p>
        </p:txBody>
      </p:sp>
      <p:grpSp>
        <p:nvGrpSpPr>
          <p:cNvPr id="45" name="Group 44">
            <a:extLst>
              <a:ext uri="{FF2B5EF4-FFF2-40B4-BE49-F238E27FC236}">
                <a16:creationId xmlns:a16="http://schemas.microsoft.com/office/drawing/2014/main" xmlns="" id="{C8382CBA-9C76-44F3-B92D-BAB40CE7CA76}"/>
              </a:ext>
            </a:extLst>
          </p:cNvPr>
          <p:cNvGrpSpPr/>
          <p:nvPr/>
        </p:nvGrpSpPr>
        <p:grpSpPr>
          <a:xfrm>
            <a:off x="3596212" y="2638955"/>
            <a:ext cx="2416479" cy="2511682"/>
            <a:chOff x="5213498" y="2192061"/>
            <a:chExt cx="1765800" cy="1563510"/>
          </a:xfrm>
          <a:gradFill>
            <a:gsLst>
              <a:gs pos="0">
                <a:schemeClr val="accent1">
                  <a:hueOff val="0"/>
                  <a:satOff val="0"/>
                  <a:lumOff val="0"/>
                  <a:alphaOff val="0"/>
                  <a:shade val="100000"/>
                  <a:satMod val="137000"/>
                </a:schemeClr>
              </a:gs>
              <a:gs pos="0">
                <a:schemeClr val="accent1">
                  <a:hueOff val="0"/>
                  <a:satOff val="0"/>
                  <a:lumOff val="0"/>
                  <a:alphaOff val="0"/>
                  <a:shade val="98000"/>
                  <a:satMod val="137000"/>
                </a:schemeClr>
              </a:gs>
              <a:gs pos="0">
                <a:schemeClr val="accent1">
                  <a:hueOff val="0"/>
                  <a:satOff val="0"/>
                  <a:lumOff val="0"/>
                  <a:shade val="75000"/>
                  <a:satMod val="137000"/>
                  <a:alpha val="54000"/>
                </a:schemeClr>
              </a:gs>
            </a:gsLst>
            <a:path path="rect">
              <a:fillToRect l="50000" t="50000" r="50000" b="50000"/>
            </a:path>
          </a:gradFill>
        </p:grpSpPr>
        <p:sp>
          <p:nvSpPr>
            <p:cNvPr id="46" name="Flowchart: Magnetic Disk 45">
              <a:extLst>
                <a:ext uri="{FF2B5EF4-FFF2-40B4-BE49-F238E27FC236}">
                  <a16:creationId xmlns:a16="http://schemas.microsoft.com/office/drawing/2014/main" xmlns="" id="{21DE59E6-B00E-4FCE-A5DD-AAE9AC114D7C}"/>
                </a:ext>
              </a:extLst>
            </p:cNvPr>
            <p:cNvSpPr/>
            <p:nvPr/>
          </p:nvSpPr>
          <p:spPr>
            <a:xfrm>
              <a:off x="5215812" y="2192061"/>
              <a:ext cx="1763486" cy="653143"/>
            </a:xfrm>
            <a:prstGeom prst="flowChartMagneticDisk">
              <a:avLst/>
            </a:prstGeom>
            <a:gradFill flip="none" rotWithShape="1">
              <a:gsLst>
                <a:gs pos="50000">
                  <a:schemeClr val="accent4"/>
                </a:gs>
                <a:gs pos="0">
                  <a:schemeClr val="accent4"/>
                </a:gs>
                <a:gs pos="50000">
                  <a:schemeClr val="accent3">
                    <a:lumMod val="75000"/>
                  </a:schemeClr>
                </a:gs>
                <a:gs pos="100000">
                  <a:schemeClr val="accent3">
                    <a:lumMod val="75000"/>
                  </a:schemeClr>
                </a:gs>
              </a:gsLst>
              <a:lin ang="0" scaled="0"/>
              <a:tileRect/>
            </a:gradFill>
            <a:ln>
              <a:solidFill>
                <a:schemeClr val="tx2">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Magnetic Disk 46">
              <a:extLst>
                <a:ext uri="{FF2B5EF4-FFF2-40B4-BE49-F238E27FC236}">
                  <a16:creationId xmlns:a16="http://schemas.microsoft.com/office/drawing/2014/main" xmlns="" id="{B7D49F19-0E0A-482D-8991-5B2DD77648BB}"/>
                </a:ext>
              </a:extLst>
            </p:cNvPr>
            <p:cNvSpPr/>
            <p:nvPr/>
          </p:nvSpPr>
          <p:spPr>
            <a:xfrm>
              <a:off x="5213498" y="2671032"/>
              <a:ext cx="1763486" cy="653143"/>
            </a:xfrm>
            <a:prstGeom prst="flowChartMagneticDisk">
              <a:avLst/>
            </a:prstGeom>
            <a:gradFill flip="none" rotWithShape="0">
              <a:gsLst>
                <a:gs pos="100000">
                  <a:schemeClr val="accent4"/>
                </a:gs>
                <a:gs pos="50000">
                  <a:schemeClr val="accent3">
                    <a:lumMod val="50000"/>
                  </a:schemeClr>
                </a:gs>
                <a:gs pos="50000">
                  <a:schemeClr val="accent4"/>
                </a:gs>
                <a:gs pos="100000">
                  <a:schemeClr val="accent4"/>
                </a:gs>
                <a:gs pos="0">
                  <a:schemeClr val="accent3">
                    <a:lumMod val="75000"/>
                  </a:schemeClr>
                </a:gs>
              </a:gsLst>
              <a:lin ang="0" scaled="0"/>
              <a:tileRect/>
            </a:gradFill>
            <a:ln>
              <a:solidFill>
                <a:schemeClr val="tx2">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lowchart: Magnetic Disk 47">
              <a:extLst>
                <a:ext uri="{FF2B5EF4-FFF2-40B4-BE49-F238E27FC236}">
                  <a16:creationId xmlns:a16="http://schemas.microsoft.com/office/drawing/2014/main" xmlns="" id="{9DF1FC39-16DD-4358-96D2-DF2538E88D54}"/>
                </a:ext>
              </a:extLst>
            </p:cNvPr>
            <p:cNvSpPr/>
            <p:nvPr/>
          </p:nvSpPr>
          <p:spPr>
            <a:xfrm>
              <a:off x="5213498" y="3140246"/>
              <a:ext cx="1763486" cy="615325"/>
            </a:xfrm>
            <a:prstGeom prst="flowChartMagneticDisk">
              <a:avLst/>
            </a:prstGeom>
            <a:gradFill flip="none" rotWithShape="1">
              <a:gsLst>
                <a:gs pos="100000">
                  <a:schemeClr val="accent4"/>
                </a:gs>
                <a:gs pos="100000">
                  <a:schemeClr val="accent2">
                    <a:lumMod val="95000"/>
                    <a:lumOff val="5000"/>
                  </a:schemeClr>
                </a:gs>
                <a:gs pos="100000">
                  <a:schemeClr val="accent2">
                    <a:lumMod val="60000"/>
                  </a:schemeClr>
                </a:gs>
              </a:gsLst>
              <a:path path="circle">
                <a:fillToRect l="50000" t="130000" r="50000" b="-30000"/>
              </a:path>
              <a:tileRect/>
            </a:gradFill>
            <a:ln>
              <a:solidFill>
                <a:schemeClr val="tx2">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TextBox 48">
            <a:extLst>
              <a:ext uri="{FF2B5EF4-FFF2-40B4-BE49-F238E27FC236}">
                <a16:creationId xmlns:a16="http://schemas.microsoft.com/office/drawing/2014/main" xmlns="" id="{562499C8-C471-49D8-B062-AA32E4BAC417}"/>
              </a:ext>
            </a:extLst>
          </p:cNvPr>
          <p:cNvSpPr txBox="1"/>
          <p:nvPr/>
        </p:nvSpPr>
        <p:spPr>
          <a:xfrm>
            <a:off x="3890956" y="3076642"/>
            <a:ext cx="1716832" cy="369332"/>
          </a:xfrm>
          <a:prstGeom prst="rect">
            <a:avLst/>
          </a:prstGeom>
          <a:noFill/>
        </p:spPr>
        <p:txBody>
          <a:bodyPr wrap="square" rtlCol="0">
            <a:spAutoFit/>
          </a:bodyPr>
          <a:lstStyle/>
          <a:p>
            <a:pPr algn="ctr"/>
            <a:r>
              <a:rPr lang="en-US" dirty="0">
                <a:solidFill>
                  <a:schemeClr val="bg1"/>
                </a:solidFill>
              </a:rPr>
              <a:t>Material</a:t>
            </a:r>
          </a:p>
        </p:txBody>
      </p:sp>
      <p:sp>
        <p:nvSpPr>
          <p:cNvPr id="52" name="TextBox 51">
            <a:extLst>
              <a:ext uri="{FF2B5EF4-FFF2-40B4-BE49-F238E27FC236}">
                <a16:creationId xmlns:a16="http://schemas.microsoft.com/office/drawing/2014/main" xmlns="" id="{65C42F70-1C64-462D-B8E9-36359BA6D882}"/>
              </a:ext>
            </a:extLst>
          </p:cNvPr>
          <p:cNvSpPr txBox="1"/>
          <p:nvPr/>
        </p:nvSpPr>
        <p:spPr>
          <a:xfrm>
            <a:off x="3930989" y="3822855"/>
            <a:ext cx="1716832" cy="369332"/>
          </a:xfrm>
          <a:prstGeom prst="rect">
            <a:avLst/>
          </a:prstGeom>
          <a:noFill/>
        </p:spPr>
        <p:txBody>
          <a:bodyPr wrap="square" rtlCol="0">
            <a:spAutoFit/>
          </a:bodyPr>
          <a:lstStyle/>
          <a:p>
            <a:pPr algn="ctr"/>
            <a:r>
              <a:rPr lang="en-US" dirty="0">
                <a:solidFill>
                  <a:schemeClr val="bg1"/>
                </a:solidFill>
              </a:rPr>
              <a:t>Labor</a:t>
            </a:r>
          </a:p>
        </p:txBody>
      </p:sp>
      <p:sp>
        <p:nvSpPr>
          <p:cNvPr id="54" name="TextBox 53">
            <a:extLst>
              <a:ext uri="{FF2B5EF4-FFF2-40B4-BE49-F238E27FC236}">
                <a16:creationId xmlns:a16="http://schemas.microsoft.com/office/drawing/2014/main" xmlns="" id="{F4EF5799-246B-455A-A0CA-589201E9A9B3}"/>
              </a:ext>
            </a:extLst>
          </p:cNvPr>
          <p:cNvSpPr txBox="1"/>
          <p:nvPr/>
        </p:nvSpPr>
        <p:spPr>
          <a:xfrm>
            <a:off x="3934301" y="4653315"/>
            <a:ext cx="1716832" cy="369332"/>
          </a:xfrm>
          <a:prstGeom prst="rect">
            <a:avLst/>
          </a:prstGeom>
          <a:noFill/>
        </p:spPr>
        <p:txBody>
          <a:bodyPr wrap="square" rtlCol="0">
            <a:spAutoFit/>
          </a:bodyPr>
          <a:lstStyle/>
          <a:p>
            <a:pPr algn="ctr"/>
            <a:r>
              <a:rPr lang="en-US" dirty="0">
                <a:solidFill>
                  <a:schemeClr val="bg1"/>
                </a:solidFill>
              </a:rPr>
              <a:t>Road Closure</a:t>
            </a:r>
          </a:p>
        </p:txBody>
      </p:sp>
      <p:sp>
        <p:nvSpPr>
          <p:cNvPr id="62" name="Flowchart: Connector 61">
            <a:extLst>
              <a:ext uri="{FF2B5EF4-FFF2-40B4-BE49-F238E27FC236}">
                <a16:creationId xmlns:a16="http://schemas.microsoft.com/office/drawing/2014/main" xmlns="" id="{068EC06A-205F-434C-84EC-6D4D0EE98ED5}"/>
              </a:ext>
            </a:extLst>
          </p:cNvPr>
          <p:cNvSpPr/>
          <p:nvPr/>
        </p:nvSpPr>
        <p:spPr>
          <a:xfrm>
            <a:off x="655735" y="4188346"/>
            <a:ext cx="2286000" cy="2286000"/>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Internally Illuminated Bi-Colored In-Pavement Marker (IPM)</a:t>
            </a:r>
          </a:p>
        </p:txBody>
      </p:sp>
      <p:cxnSp>
        <p:nvCxnSpPr>
          <p:cNvPr id="65" name="Connector: Curved 52">
            <a:extLst>
              <a:ext uri="{FF2B5EF4-FFF2-40B4-BE49-F238E27FC236}">
                <a16:creationId xmlns:a16="http://schemas.microsoft.com/office/drawing/2014/main" xmlns="" id="{D83E6A38-6760-4954-AC85-66BA5D6D2E71}"/>
              </a:ext>
            </a:extLst>
          </p:cNvPr>
          <p:cNvCxnSpPr>
            <a:cxnSpLocks/>
            <a:stCxn id="44" idx="7"/>
            <a:endCxn id="46" idx="2"/>
          </p:cNvCxnSpPr>
          <p:nvPr/>
        </p:nvCxnSpPr>
        <p:spPr>
          <a:xfrm rot="16200000" flipH="1">
            <a:off x="2618251" y="2182445"/>
            <a:ext cx="969833" cy="992421"/>
          </a:xfrm>
          <a:prstGeom prst="curvedConnector4">
            <a:avLst>
              <a:gd name="adj1" fmla="val -23571"/>
              <a:gd name="adj2" fmla="val 66867"/>
            </a:avLst>
          </a:prstGeom>
          <a:ln w="31750" cap="sq">
            <a:solidFill>
              <a:schemeClr val="accent3">
                <a:lumMod val="75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66" name="Connector: Curved 54">
            <a:extLst>
              <a:ext uri="{FF2B5EF4-FFF2-40B4-BE49-F238E27FC236}">
                <a16:creationId xmlns:a16="http://schemas.microsoft.com/office/drawing/2014/main" xmlns="" id="{45F3D8B3-8081-41E3-B8D5-8DF75554A266}"/>
              </a:ext>
            </a:extLst>
          </p:cNvPr>
          <p:cNvCxnSpPr>
            <a:stCxn id="44" idx="6"/>
            <a:endCxn id="47" idx="2"/>
          </p:cNvCxnSpPr>
          <p:nvPr/>
        </p:nvCxnSpPr>
        <p:spPr>
          <a:xfrm>
            <a:off x="2941735" y="3001962"/>
            <a:ext cx="654477" cy="931047"/>
          </a:xfrm>
          <a:prstGeom prst="curvedConnector3">
            <a:avLst/>
          </a:prstGeom>
          <a:ln w="31750" cap="sq">
            <a:solidFill>
              <a:schemeClr val="accent3">
                <a:lumMod val="75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67" name="Connector: Curved 56">
            <a:extLst>
              <a:ext uri="{FF2B5EF4-FFF2-40B4-BE49-F238E27FC236}">
                <a16:creationId xmlns:a16="http://schemas.microsoft.com/office/drawing/2014/main" xmlns="" id="{BE167D0B-15FA-4215-8A86-CD4A47854F26}"/>
              </a:ext>
            </a:extLst>
          </p:cNvPr>
          <p:cNvCxnSpPr>
            <a:cxnSpLocks/>
            <a:stCxn id="62" idx="7"/>
            <a:endCxn id="46" idx="2"/>
          </p:cNvCxnSpPr>
          <p:nvPr/>
        </p:nvCxnSpPr>
        <p:spPr>
          <a:xfrm rot="5400000" flipH="1" flipV="1">
            <a:off x="2423393" y="3347138"/>
            <a:ext cx="1359551" cy="992421"/>
          </a:xfrm>
          <a:prstGeom prst="curvedConnector2">
            <a:avLst/>
          </a:prstGeom>
          <a:ln w="31750" cap="sq">
            <a:solidFill>
              <a:schemeClr val="accent4"/>
            </a:solidFill>
            <a:prstDash val="lgDashDot"/>
            <a:tailEnd type="stealth" w="lg" len="lg"/>
          </a:ln>
        </p:spPr>
        <p:style>
          <a:lnRef idx="1">
            <a:schemeClr val="accent1"/>
          </a:lnRef>
          <a:fillRef idx="0">
            <a:schemeClr val="accent1"/>
          </a:fillRef>
          <a:effectRef idx="0">
            <a:schemeClr val="accent1"/>
          </a:effectRef>
          <a:fontRef idx="minor">
            <a:schemeClr val="tx1"/>
          </a:fontRef>
        </p:style>
      </p:cxnSp>
      <p:cxnSp>
        <p:nvCxnSpPr>
          <p:cNvPr id="69" name="Connector: Curved 58">
            <a:extLst>
              <a:ext uri="{FF2B5EF4-FFF2-40B4-BE49-F238E27FC236}">
                <a16:creationId xmlns:a16="http://schemas.microsoft.com/office/drawing/2014/main" xmlns="" id="{267D2097-8563-4D64-AA91-B6E1553571AE}"/>
              </a:ext>
            </a:extLst>
          </p:cNvPr>
          <p:cNvCxnSpPr>
            <a:stCxn id="62" idx="6"/>
            <a:endCxn id="47" idx="2"/>
          </p:cNvCxnSpPr>
          <p:nvPr/>
        </p:nvCxnSpPr>
        <p:spPr>
          <a:xfrm flipV="1">
            <a:off x="2941735" y="3933009"/>
            <a:ext cx="654477" cy="1398337"/>
          </a:xfrm>
          <a:prstGeom prst="curvedConnector3">
            <a:avLst/>
          </a:prstGeom>
          <a:ln w="31750" cap="sq">
            <a:solidFill>
              <a:schemeClr val="accent4"/>
            </a:solidFill>
            <a:prstDash val="lgDashDot"/>
            <a:tailEnd type="stealth" w="lg" len="lg"/>
          </a:ln>
        </p:spPr>
        <p:style>
          <a:lnRef idx="1">
            <a:schemeClr val="accent1"/>
          </a:lnRef>
          <a:fillRef idx="0">
            <a:schemeClr val="accent1"/>
          </a:fillRef>
          <a:effectRef idx="0">
            <a:schemeClr val="accent1"/>
          </a:effectRef>
          <a:fontRef idx="minor">
            <a:schemeClr val="tx1"/>
          </a:fontRef>
        </p:style>
      </p:cxnSp>
      <p:cxnSp>
        <p:nvCxnSpPr>
          <p:cNvPr id="70" name="Connector: Curved 60">
            <a:extLst>
              <a:ext uri="{FF2B5EF4-FFF2-40B4-BE49-F238E27FC236}">
                <a16:creationId xmlns:a16="http://schemas.microsoft.com/office/drawing/2014/main" xmlns="" id="{F0497B01-1E8C-4A75-B7C8-252AABB0E520}"/>
              </a:ext>
            </a:extLst>
          </p:cNvPr>
          <p:cNvCxnSpPr>
            <a:stCxn id="62" idx="5"/>
            <a:endCxn id="48" idx="2"/>
          </p:cNvCxnSpPr>
          <p:nvPr/>
        </p:nvCxnSpPr>
        <p:spPr>
          <a:xfrm rot="5400000" flipH="1" flipV="1">
            <a:off x="2359998" y="4903356"/>
            <a:ext cx="1483173" cy="989254"/>
          </a:xfrm>
          <a:prstGeom prst="curvedConnector4">
            <a:avLst>
              <a:gd name="adj1" fmla="val -15413"/>
              <a:gd name="adj2" fmla="val 66921"/>
            </a:avLst>
          </a:prstGeom>
          <a:ln w="31750" cap="sq">
            <a:solidFill>
              <a:schemeClr val="accent4"/>
            </a:solidFill>
            <a:prstDash val="lgDashDot"/>
            <a:tailEnd type="stealth" w="lg" len="lg"/>
          </a:ln>
        </p:spPr>
        <p:style>
          <a:lnRef idx="1">
            <a:schemeClr val="accent1"/>
          </a:lnRef>
          <a:fillRef idx="0">
            <a:schemeClr val="accent1"/>
          </a:fillRef>
          <a:effectRef idx="0">
            <a:schemeClr val="accent1"/>
          </a:effectRef>
          <a:fontRef idx="minor">
            <a:schemeClr val="tx1"/>
          </a:fontRef>
        </p:style>
      </p:cxnSp>
      <p:sp>
        <p:nvSpPr>
          <p:cNvPr id="71" name="Flowchart: Magnetic Disk 70">
            <a:extLst>
              <a:ext uri="{FF2B5EF4-FFF2-40B4-BE49-F238E27FC236}">
                <a16:creationId xmlns:a16="http://schemas.microsoft.com/office/drawing/2014/main" xmlns="" id="{FC98E960-2A67-47F7-9CAA-E41A794EA370}"/>
              </a:ext>
            </a:extLst>
          </p:cNvPr>
          <p:cNvSpPr/>
          <p:nvPr/>
        </p:nvSpPr>
        <p:spPr>
          <a:xfrm>
            <a:off x="6122755" y="5644878"/>
            <a:ext cx="3198891" cy="1096962"/>
          </a:xfrm>
          <a:prstGeom prst="flowChartMagneticDisk">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Estimated Total Cost:</a:t>
            </a:r>
          </a:p>
          <a:p>
            <a:pPr algn="ctr"/>
            <a:r>
              <a:rPr lang="en-US" dirty="0"/>
              <a:t>$76,000-$102,000</a:t>
            </a:r>
          </a:p>
        </p:txBody>
      </p:sp>
      <p:grpSp>
        <p:nvGrpSpPr>
          <p:cNvPr id="72" name="Group 71">
            <a:extLst>
              <a:ext uri="{FF2B5EF4-FFF2-40B4-BE49-F238E27FC236}">
                <a16:creationId xmlns:a16="http://schemas.microsoft.com/office/drawing/2014/main" xmlns="" id="{18CCBB1D-B55B-4CA4-BB32-8C39830C07BF}"/>
              </a:ext>
            </a:extLst>
          </p:cNvPr>
          <p:cNvGrpSpPr/>
          <p:nvPr/>
        </p:nvGrpSpPr>
        <p:grpSpPr>
          <a:xfrm>
            <a:off x="6518116" y="2662450"/>
            <a:ext cx="2416479" cy="2511682"/>
            <a:chOff x="5213498" y="2192061"/>
            <a:chExt cx="1765800" cy="1563510"/>
          </a:xfrm>
          <a:gradFill>
            <a:gsLst>
              <a:gs pos="0">
                <a:schemeClr val="accent1">
                  <a:hueOff val="0"/>
                  <a:satOff val="0"/>
                  <a:lumOff val="0"/>
                  <a:alphaOff val="0"/>
                  <a:shade val="100000"/>
                  <a:satMod val="137000"/>
                </a:schemeClr>
              </a:gs>
              <a:gs pos="0">
                <a:schemeClr val="accent1">
                  <a:hueOff val="0"/>
                  <a:satOff val="0"/>
                  <a:lumOff val="0"/>
                  <a:alphaOff val="0"/>
                  <a:shade val="98000"/>
                  <a:satMod val="137000"/>
                </a:schemeClr>
              </a:gs>
              <a:gs pos="0">
                <a:schemeClr val="accent1">
                  <a:hueOff val="0"/>
                  <a:satOff val="0"/>
                  <a:lumOff val="0"/>
                  <a:shade val="75000"/>
                  <a:satMod val="137000"/>
                  <a:alpha val="54000"/>
                </a:schemeClr>
              </a:gs>
            </a:gsLst>
            <a:path path="rect">
              <a:fillToRect l="50000" t="50000" r="50000" b="50000"/>
            </a:path>
          </a:gradFill>
        </p:grpSpPr>
        <p:sp>
          <p:nvSpPr>
            <p:cNvPr id="73" name="Flowchart: Magnetic Disk 72">
              <a:extLst>
                <a:ext uri="{FF2B5EF4-FFF2-40B4-BE49-F238E27FC236}">
                  <a16:creationId xmlns:a16="http://schemas.microsoft.com/office/drawing/2014/main" xmlns="" id="{2B6DB938-F4D3-4365-8AE4-A6E966802552}"/>
                </a:ext>
              </a:extLst>
            </p:cNvPr>
            <p:cNvSpPr/>
            <p:nvPr/>
          </p:nvSpPr>
          <p:spPr>
            <a:xfrm>
              <a:off x="5215812" y="2192061"/>
              <a:ext cx="1763486" cy="653143"/>
            </a:xfrm>
            <a:prstGeom prst="flowChartMagneticDisk">
              <a:avLst/>
            </a:prstGeom>
            <a:solidFill>
              <a:srgbClr val="00B050"/>
            </a:solidFill>
            <a:ln>
              <a:solidFill>
                <a:schemeClr val="tx2">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lowchart: Magnetic Disk 73">
              <a:extLst>
                <a:ext uri="{FF2B5EF4-FFF2-40B4-BE49-F238E27FC236}">
                  <a16:creationId xmlns:a16="http://schemas.microsoft.com/office/drawing/2014/main" xmlns="" id="{00E9E04F-0C58-4B94-A77D-857F459B84F1}"/>
                </a:ext>
              </a:extLst>
            </p:cNvPr>
            <p:cNvSpPr/>
            <p:nvPr/>
          </p:nvSpPr>
          <p:spPr>
            <a:xfrm>
              <a:off x="5213498" y="2671032"/>
              <a:ext cx="1763486" cy="653143"/>
            </a:xfrm>
            <a:prstGeom prst="flowChartMagneticDisk">
              <a:avLst/>
            </a:prstGeom>
            <a:solidFill>
              <a:srgbClr val="00B050"/>
            </a:solidFill>
            <a:ln>
              <a:solidFill>
                <a:schemeClr val="tx2">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lowchart: Magnetic Disk 74">
              <a:extLst>
                <a:ext uri="{FF2B5EF4-FFF2-40B4-BE49-F238E27FC236}">
                  <a16:creationId xmlns:a16="http://schemas.microsoft.com/office/drawing/2014/main" xmlns="" id="{5B8F3A86-83C5-40F8-891D-3713C8D58C14}"/>
                </a:ext>
              </a:extLst>
            </p:cNvPr>
            <p:cNvSpPr/>
            <p:nvPr/>
          </p:nvSpPr>
          <p:spPr>
            <a:xfrm>
              <a:off x="5213498" y="3140246"/>
              <a:ext cx="1763486" cy="615325"/>
            </a:xfrm>
            <a:prstGeom prst="flowChartMagneticDisk">
              <a:avLst/>
            </a:prstGeom>
            <a:solidFill>
              <a:srgbClr val="00B050"/>
            </a:solidFill>
            <a:ln>
              <a:solidFill>
                <a:schemeClr val="tx2">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6" name="Straight Arrow Connector 75">
            <a:extLst>
              <a:ext uri="{FF2B5EF4-FFF2-40B4-BE49-F238E27FC236}">
                <a16:creationId xmlns:a16="http://schemas.microsoft.com/office/drawing/2014/main" xmlns="" id="{D4823DCF-6E9D-4BA1-B811-7AF13694F341}"/>
              </a:ext>
            </a:extLst>
          </p:cNvPr>
          <p:cNvCxnSpPr>
            <a:stCxn id="46" idx="4"/>
            <a:endCxn id="73" idx="2"/>
          </p:cNvCxnSpPr>
          <p:nvPr/>
        </p:nvCxnSpPr>
        <p:spPr>
          <a:xfrm>
            <a:off x="6012691" y="3163572"/>
            <a:ext cx="508592" cy="23495"/>
          </a:xfrm>
          <a:prstGeom prst="straightConnector1">
            <a:avLst/>
          </a:prstGeom>
          <a:ln w="69850">
            <a:gradFill flip="none" rotWithShape="1">
              <a:gsLst>
                <a:gs pos="0">
                  <a:schemeClr val="accent3">
                    <a:lumMod val="89000"/>
                  </a:schemeClr>
                </a:gs>
                <a:gs pos="46000">
                  <a:schemeClr val="accent4"/>
                </a:gs>
                <a:gs pos="30000">
                  <a:schemeClr val="accent4"/>
                </a:gs>
                <a:gs pos="24000">
                  <a:schemeClr val="accent3">
                    <a:lumMod val="89000"/>
                  </a:schemeClr>
                </a:gs>
                <a:gs pos="53000">
                  <a:srgbClr val="41915B"/>
                </a:gs>
                <a:gs pos="100000">
                  <a:srgbClr val="00B050"/>
                </a:gs>
              </a:gsLst>
              <a:lin ang="0" scaled="0"/>
              <a:tileRect/>
            </a:gra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xmlns="" id="{CDB0A7B0-7823-4C5E-9E54-FF281802CA12}"/>
              </a:ext>
            </a:extLst>
          </p:cNvPr>
          <p:cNvCxnSpPr>
            <a:stCxn id="47" idx="4"/>
            <a:endCxn id="74" idx="2"/>
          </p:cNvCxnSpPr>
          <p:nvPr/>
        </p:nvCxnSpPr>
        <p:spPr>
          <a:xfrm>
            <a:off x="6009524" y="3933009"/>
            <a:ext cx="508592" cy="23495"/>
          </a:xfrm>
          <a:prstGeom prst="straightConnector1">
            <a:avLst/>
          </a:prstGeom>
          <a:ln w="69850">
            <a:gradFill flip="none" rotWithShape="1">
              <a:gsLst>
                <a:gs pos="49000">
                  <a:schemeClr val="accent3">
                    <a:lumMod val="100000"/>
                  </a:schemeClr>
                </a:gs>
                <a:gs pos="29000">
                  <a:schemeClr val="accent3">
                    <a:lumMod val="75000"/>
                  </a:schemeClr>
                </a:gs>
                <a:gs pos="24000">
                  <a:schemeClr val="accent4"/>
                </a:gs>
                <a:gs pos="0">
                  <a:schemeClr val="accent4"/>
                </a:gs>
                <a:gs pos="54000">
                  <a:srgbClr val="358B5C"/>
                </a:gs>
                <a:gs pos="100000">
                  <a:srgbClr val="00B050"/>
                </a:gs>
              </a:gsLst>
              <a:lin ang="0" scaled="0"/>
              <a:tileRect/>
            </a:gra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xmlns="" id="{2A3A33CD-68B0-4EF1-9ADB-4AA9559553C2}"/>
              </a:ext>
            </a:extLst>
          </p:cNvPr>
          <p:cNvCxnSpPr>
            <a:stCxn id="48" idx="4"/>
            <a:endCxn id="75" idx="2"/>
          </p:cNvCxnSpPr>
          <p:nvPr/>
        </p:nvCxnSpPr>
        <p:spPr>
          <a:xfrm>
            <a:off x="6009524" y="4656396"/>
            <a:ext cx="508592" cy="23495"/>
          </a:xfrm>
          <a:prstGeom prst="straightConnector1">
            <a:avLst/>
          </a:prstGeom>
          <a:ln w="69850">
            <a:gradFill flip="none" rotWithShape="1">
              <a:gsLst>
                <a:gs pos="0">
                  <a:schemeClr val="accent4">
                    <a:lumMod val="89000"/>
                  </a:schemeClr>
                </a:gs>
                <a:gs pos="36000">
                  <a:schemeClr val="accent4">
                    <a:lumMod val="89000"/>
                  </a:schemeClr>
                </a:gs>
                <a:gs pos="39000">
                  <a:srgbClr val="31834F"/>
                </a:gs>
                <a:gs pos="100000">
                  <a:srgbClr val="00B050"/>
                </a:gs>
              </a:gsLst>
              <a:lin ang="0" scaled="0"/>
              <a:tileRect/>
            </a:gradFill>
            <a:tailEnd type="triangle"/>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xmlns="" id="{33348DB4-63A8-4438-A2F6-9C475F46A367}"/>
              </a:ext>
            </a:extLst>
          </p:cNvPr>
          <p:cNvSpPr txBox="1"/>
          <p:nvPr/>
        </p:nvSpPr>
        <p:spPr>
          <a:xfrm>
            <a:off x="6684734" y="1659048"/>
            <a:ext cx="2636912" cy="369332"/>
          </a:xfrm>
          <a:prstGeom prst="rect">
            <a:avLst/>
          </a:prstGeom>
          <a:noFill/>
        </p:spPr>
        <p:txBody>
          <a:bodyPr wrap="square" rtlCol="0">
            <a:spAutoFit/>
          </a:bodyPr>
          <a:lstStyle/>
          <a:p>
            <a:r>
              <a:rPr lang="en-US" dirty="0">
                <a:solidFill>
                  <a:schemeClr val="tx2">
                    <a:lumMod val="95000"/>
                    <a:lumOff val="5000"/>
                  </a:schemeClr>
                </a:solidFill>
              </a:rPr>
              <a:t>Estimated Timeline:</a:t>
            </a:r>
          </a:p>
        </p:txBody>
      </p:sp>
      <p:sp>
        <p:nvSpPr>
          <p:cNvPr id="80" name="Arrow: Chevron 49">
            <a:extLst>
              <a:ext uri="{FF2B5EF4-FFF2-40B4-BE49-F238E27FC236}">
                <a16:creationId xmlns:a16="http://schemas.microsoft.com/office/drawing/2014/main" xmlns="" id="{F1DAA126-6AF8-45B7-94B2-66FBC109AFFA}"/>
              </a:ext>
            </a:extLst>
          </p:cNvPr>
          <p:cNvSpPr/>
          <p:nvPr/>
        </p:nvSpPr>
        <p:spPr>
          <a:xfrm rot="5400000">
            <a:off x="10553395" y="5593602"/>
            <a:ext cx="1288071" cy="1091935"/>
          </a:xfrm>
          <a:prstGeom prst="chevron">
            <a:avLst>
              <a:gd name="adj" fmla="val 4098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1" name="TextBox 80">
            <a:extLst>
              <a:ext uri="{FF2B5EF4-FFF2-40B4-BE49-F238E27FC236}">
                <a16:creationId xmlns:a16="http://schemas.microsoft.com/office/drawing/2014/main" xmlns="" id="{EDA47611-0E80-4422-A5F1-2070E3AFC559}"/>
              </a:ext>
            </a:extLst>
          </p:cNvPr>
          <p:cNvSpPr txBox="1"/>
          <p:nvPr/>
        </p:nvSpPr>
        <p:spPr>
          <a:xfrm>
            <a:off x="10576944" y="5870193"/>
            <a:ext cx="1240971" cy="646331"/>
          </a:xfrm>
          <a:prstGeom prst="rect">
            <a:avLst/>
          </a:prstGeom>
          <a:noFill/>
        </p:spPr>
        <p:txBody>
          <a:bodyPr wrap="square" rtlCol="0">
            <a:spAutoFit/>
          </a:bodyPr>
          <a:lstStyle/>
          <a:p>
            <a:pPr algn="ctr"/>
            <a:r>
              <a:rPr lang="en-US" dirty="0">
                <a:solidFill>
                  <a:schemeClr val="tx2">
                    <a:lumMod val="95000"/>
                    <a:lumOff val="5000"/>
                  </a:schemeClr>
                </a:solidFill>
              </a:rPr>
              <a:t>2 to 4 Weeks</a:t>
            </a:r>
          </a:p>
        </p:txBody>
      </p:sp>
      <p:sp>
        <p:nvSpPr>
          <p:cNvPr id="82" name="TextBox 81">
            <a:extLst>
              <a:ext uri="{FF2B5EF4-FFF2-40B4-BE49-F238E27FC236}">
                <a16:creationId xmlns:a16="http://schemas.microsoft.com/office/drawing/2014/main" xmlns="" id="{ADDA3B53-7B41-4705-B7FC-73AE8B85DA8E}"/>
              </a:ext>
            </a:extLst>
          </p:cNvPr>
          <p:cNvSpPr txBox="1"/>
          <p:nvPr/>
        </p:nvSpPr>
        <p:spPr>
          <a:xfrm>
            <a:off x="6779623" y="3070501"/>
            <a:ext cx="1895954" cy="369332"/>
          </a:xfrm>
          <a:prstGeom prst="rect">
            <a:avLst/>
          </a:prstGeom>
          <a:noFill/>
        </p:spPr>
        <p:txBody>
          <a:bodyPr wrap="square" rtlCol="0">
            <a:spAutoFit/>
          </a:bodyPr>
          <a:lstStyle/>
          <a:p>
            <a:pPr algn="ctr"/>
            <a:r>
              <a:rPr lang="en-US" dirty="0">
                <a:solidFill>
                  <a:schemeClr val="bg1"/>
                </a:solidFill>
              </a:rPr>
              <a:t>$27,000</a:t>
            </a:r>
          </a:p>
        </p:txBody>
      </p:sp>
      <p:sp>
        <p:nvSpPr>
          <p:cNvPr id="83" name="TextBox 82">
            <a:extLst>
              <a:ext uri="{FF2B5EF4-FFF2-40B4-BE49-F238E27FC236}">
                <a16:creationId xmlns:a16="http://schemas.microsoft.com/office/drawing/2014/main" xmlns="" id="{04029D98-815E-4532-89F2-616648DB97C6}"/>
              </a:ext>
            </a:extLst>
          </p:cNvPr>
          <p:cNvSpPr txBox="1"/>
          <p:nvPr/>
        </p:nvSpPr>
        <p:spPr>
          <a:xfrm>
            <a:off x="6723570" y="3837045"/>
            <a:ext cx="1895954" cy="369332"/>
          </a:xfrm>
          <a:prstGeom prst="rect">
            <a:avLst/>
          </a:prstGeom>
          <a:noFill/>
        </p:spPr>
        <p:txBody>
          <a:bodyPr wrap="square" rtlCol="0">
            <a:spAutoFit/>
          </a:bodyPr>
          <a:lstStyle/>
          <a:p>
            <a:pPr algn="ctr"/>
            <a:r>
              <a:rPr lang="en-US" dirty="0">
                <a:solidFill>
                  <a:schemeClr val="bg1"/>
                </a:solidFill>
              </a:rPr>
              <a:t>$23,000</a:t>
            </a:r>
          </a:p>
        </p:txBody>
      </p:sp>
      <p:sp>
        <p:nvSpPr>
          <p:cNvPr id="84" name="TextBox 83">
            <a:extLst>
              <a:ext uri="{FF2B5EF4-FFF2-40B4-BE49-F238E27FC236}">
                <a16:creationId xmlns:a16="http://schemas.microsoft.com/office/drawing/2014/main" xmlns="" id="{2BB90AFE-157B-4398-B950-C5FC003A0C9A}"/>
              </a:ext>
            </a:extLst>
          </p:cNvPr>
          <p:cNvSpPr txBox="1"/>
          <p:nvPr/>
        </p:nvSpPr>
        <p:spPr>
          <a:xfrm>
            <a:off x="6603515" y="4564332"/>
            <a:ext cx="2136060" cy="369332"/>
          </a:xfrm>
          <a:prstGeom prst="rect">
            <a:avLst/>
          </a:prstGeom>
          <a:noFill/>
        </p:spPr>
        <p:txBody>
          <a:bodyPr wrap="square" rtlCol="0">
            <a:spAutoFit/>
          </a:bodyPr>
          <a:lstStyle/>
          <a:p>
            <a:pPr algn="ctr"/>
            <a:r>
              <a:rPr lang="en-US" dirty="0">
                <a:solidFill>
                  <a:schemeClr val="bg1"/>
                </a:solidFill>
              </a:rPr>
              <a:t>$26,000-$52,000</a:t>
            </a:r>
          </a:p>
        </p:txBody>
      </p:sp>
      <p:sp>
        <p:nvSpPr>
          <p:cNvPr id="85" name="Arrow: Bent-Up 59">
            <a:extLst>
              <a:ext uri="{FF2B5EF4-FFF2-40B4-BE49-F238E27FC236}">
                <a16:creationId xmlns:a16="http://schemas.microsoft.com/office/drawing/2014/main" xmlns="" id="{D3F7CEB8-22CB-4883-A395-55535317C028}"/>
              </a:ext>
            </a:extLst>
          </p:cNvPr>
          <p:cNvSpPr/>
          <p:nvPr/>
        </p:nvSpPr>
        <p:spPr>
          <a:xfrm rot="16200000" flipV="1">
            <a:off x="5216254" y="1180081"/>
            <a:ext cx="827424" cy="1776300"/>
          </a:xfrm>
          <a:prstGeom prst="ben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row: Down 67">
            <a:extLst>
              <a:ext uri="{FF2B5EF4-FFF2-40B4-BE49-F238E27FC236}">
                <a16:creationId xmlns:a16="http://schemas.microsoft.com/office/drawing/2014/main" xmlns="" id="{3FAC739C-442B-4D40-892E-B7C1D9098A8A}"/>
              </a:ext>
            </a:extLst>
          </p:cNvPr>
          <p:cNvSpPr/>
          <p:nvPr/>
        </p:nvSpPr>
        <p:spPr>
          <a:xfrm>
            <a:off x="7468616" y="5274402"/>
            <a:ext cx="405859" cy="496669"/>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3292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4302696-65DF-4CA4-B148-3CE6A2B5BAA2}"/>
              </a:ext>
            </a:extLst>
          </p:cNvPr>
          <p:cNvPicPr>
            <a:picLocks noChangeAspect="1"/>
          </p:cNvPicPr>
          <p:nvPr/>
        </p:nvPicPr>
        <p:blipFill>
          <a:blip r:embed="rId3"/>
          <a:stretch>
            <a:fillRect/>
          </a:stretch>
        </p:blipFill>
        <p:spPr>
          <a:xfrm>
            <a:off x="7418094" y="1475176"/>
            <a:ext cx="4413471" cy="4486697"/>
          </a:xfrm>
          <a:prstGeom prst="rect">
            <a:avLst/>
          </a:prstGeom>
        </p:spPr>
      </p:pic>
      <p:sp>
        <p:nvSpPr>
          <p:cNvPr id="7" name="TextBox 6"/>
          <p:cNvSpPr txBox="1"/>
          <p:nvPr/>
        </p:nvSpPr>
        <p:spPr>
          <a:xfrm>
            <a:off x="3401424" y="5761818"/>
            <a:ext cx="1103892" cy="400110"/>
          </a:xfrm>
          <a:prstGeom prst="rect">
            <a:avLst/>
          </a:prstGeom>
          <a:noFill/>
        </p:spPr>
        <p:txBody>
          <a:bodyPr wrap="none" rtlCol="0">
            <a:spAutoFit/>
          </a:bodyPr>
          <a:lstStyle/>
          <a:p>
            <a:r>
              <a:rPr lang="en-US" sz="2000" b="1" dirty="0">
                <a:solidFill>
                  <a:schemeClr val="tx2">
                    <a:lumMod val="95000"/>
                    <a:lumOff val="5000"/>
                  </a:schemeClr>
                </a:solidFill>
                <a:latin typeface="Calibri" panose="020F0502020204030204" pitchFamily="34" charset="0"/>
              </a:rPr>
              <a:t>FLORIDA</a:t>
            </a:r>
          </a:p>
        </p:txBody>
      </p:sp>
      <p:pic>
        <p:nvPicPr>
          <p:cNvPr id="8" name="Picture 7"/>
          <p:cNvPicPr>
            <a:picLocks noChangeAspect="1"/>
          </p:cNvPicPr>
          <p:nvPr/>
        </p:nvPicPr>
        <p:blipFill>
          <a:blip r:embed="rId4"/>
          <a:stretch>
            <a:fillRect/>
          </a:stretch>
        </p:blipFill>
        <p:spPr>
          <a:xfrm>
            <a:off x="1096544" y="1514525"/>
            <a:ext cx="5713653" cy="727031"/>
          </a:xfrm>
          <a:prstGeom prst="rect">
            <a:avLst/>
          </a:prstGeom>
        </p:spPr>
      </p:pic>
      <p:pic>
        <p:nvPicPr>
          <p:cNvPr id="9" name="Picture 8"/>
          <p:cNvPicPr>
            <a:picLocks noChangeAspect="1"/>
          </p:cNvPicPr>
          <p:nvPr/>
        </p:nvPicPr>
        <p:blipFill>
          <a:blip r:embed="rId5"/>
          <a:stretch>
            <a:fillRect/>
          </a:stretch>
        </p:blipFill>
        <p:spPr>
          <a:xfrm>
            <a:off x="2067419" y="2371721"/>
            <a:ext cx="3771901" cy="3130208"/>
          </a:xfrm>
          <a:prstGeom prst="rect">
            <a:avLst/>
          </a:prstGeom>
        </p:spPr>
      </p:pic>
      <p:sp>
        <p:nvSpPr>
          <p:cNvPr id="10" name="Rectangle 9"/>
          <p:cNvSpPr/>
          <p:nvPr/>
        </p:nvSpPr>
        <p:spPr>
          <a:xfrm>
            <a:off x="2109150" y="5515597"/>
            <a:ext cx="3103735" cy="246221"/>
          </a:xfrm>
          <a:prstGeom prst="rect">
            <a:avLst/>
          </a:prstGeom>
        </p:spPr>
        <p:txBody>
          <a:bodyPr wrap="none">
            <a:spAutoFit/>
          </a:bodyPr>
          <a:lstStyle/>
          <a:p>
            <a:r>
              <a:rPr lang="en-US" sz="1000" i="1" dirty="0">
                <a:solidFill>
                  <a:schemeClr val="tx2"/>
                </a:solidFill>
                <a:latin typeface="Calibri" panose="020F0502020204030204" pitchFamily="34" charset="0"/>
              </a:rPr>
              <a:t>Source: National Center for Injury Prevention and Control</a:t>
            </a:r>
            <a:endParaRPr lang="en-US" sz="1000" dirty="0">
              <a:solidFill>
                <a:schemeClr val="tx2"/>
              </a:solidFill>
            </a:endParaRPr>
          </a:p>
        </p:txBody>
      </p:sp>
      <p:sp>
        <p:nvSpPr>
          <p:cNvPr id="11" name="Rectangle 10"/>
          <p:cNvSpPr/>
          <p:nvPr/>
        </p:nvSpPr>
        <p:spPr>
          <a:xfrm>
            <a:off x="7418094" y="5961873"/>
            <a:ext cx="4252536" cy="430887"/>
          </a:xfrm>
          <a:prstGeom prst="rect">
            <a:avLst/>
          </a:prstGeom>
        </p:spPr>
        <p:txBody>
          <a:bodyPr wrap="square">
            <a:spAutoFit/>
          </a:bodyPr>
          <a:lstStyle/>
          <a:p>
            <a:r>
              <a:rPr lang="en-US" sz="1100" dirty="0">
                <a:solidFill>
                  <a:schemeClr val="tx2"/>
                </a:solidFill>
                <a:latin typeface="Calibri" panose="020F0502020204030204" pitchFamily="34" charset="0"/>
              </a:rPr>
              <a:t>“Evaluation of Lighted Pavement Marker Stop bars ….” Johnathan </a:t>
            </a:r>
            <a:r>
              <a:rPr lang="en-US" sz="1100" dirty="0" err="1">
                <a:solidFill>
                  <a:schemeClr val="tx2"/>
                </a:solidFill>
                <a:latin typeface="Calibri" panose="020F0502020204030204" pitchFamily="34" charset="0"/>
              </a:rPr>
              <a:t>Tydlacka</a:t>
            </a:r>
            <a:r>
              <a:rPr lang="en-US" sz="1100" dirty="0">
                <a:solidFill>
                  <a:schemeClr val="tx2"/>
                </a:solidFill>
                <a:latin typeface="Calibri" panose="020F0502020204030204" pitchFamily="34" charset="0"/>
              </a:rPr>
              <a:t> TTI , Case study in Texas…</a:t>
            </a:r>
          </a:p>
        </p:txBody>
      </p:sp>
      <p:sp>
        <p:nvSpPr>
          <p:cNvPr id="12" name="Title 11"/>
          <p:cNvSpPr>
            <a:spLocks noGrp="1"/>
          </p:cNvSpPr>
          <p:nvPr>
            <p:ph type="title"/>
          </p:nvPr>
        </p:nvSpPr>
        <p:spPr/>
        <p:txBody>
          <a:bodyPr/>
          <a:lstStyle/>
          <a:p>
            <a:r>
              <a:rPr lang="en-US" b="1" dirty="0">
                <a:solidFill>
                  <a:schemeClr val="tx2"/>
                </a:solidFill>
              </a:rPr>
              <a:t>Economic Impact</a:t>
            </a:r>
          </a:p>
        </p:txBody>
      </p:sp>
      <p:sp>
        <p:nvSpPr>
          <p:cNvPr id="2" name="Slide Number Placeholder 1">
            <a:extLst>
              <a:ext uri="{FF2B5EF4-FFF2-40B4-BE49-F238E27FC236}">
                <a16:creationId xmlns:a16="http://schemas.microsoft.com/office/drawing/2014/main" xmlns="" id="{C95E9E49-33A7-4AD0-B9EA-68235824082A}"/>
              </a:ext>
            </a:extLst>
          </p:cNvPr>
          <p:cNvSpPr>
            <a:spLocks noGrp="1"/>
          </p:cNvSpPr>
          <p:nvPr>
            <p:ph type="sldNum" sz="quarter" idx="12"/>
          </p:nvPr>
        </p:nvSpPr>
        <p:spPr>
          <a:xfrm>
            <a:off x="11436439" y="6407641"/>
            <a:ext cx="468382" cy="365125"/>
          </a:xfrm>
        </p:spPr>
        <p:txBody>
          <a:bodyPr/>
          <a:lstStyle/>
          <a:p>
            <a:r>
              <a:rPr lang="en-US" dirty="0">
                <a:solidFill>
                  <a:schemeClr val="tx2"/>
                </a:solidFill>
              </a:rPr>
              <a:t>14</a:t>
            </a:r>
          </a:p>
        </p:txBody>
      </p:sp>
      <p:sp>
        <p:nvSpPr>
          <p:cNvPr id="13" name="TextBox 12">
            <a:extLst>
              <a:ext uri="{FF2B5EF4-FFF2-40B4-BE49-F238E27FC236}">
                <a16:creationId xmlns:a16="http://schemas.microsoft.com/office/drawing/2014/main" xmlns="" id="{9460E8A0-BE29-44A2-8850-2D345D212FB2}"/>
              </a:ext>
            </a:extLst>
          </p:cNvPr>
          <p:cNvSpPr txBox="1"/>
          <p:nvPr/>
        </p:nvSpPr>
        <p:spPr>
          <a:xfrm>
            <a:off x="9624829" y="6318711"/>
            <a:ext cx="854721" cy="400110"/>
          </a:xfrm>
          <a:prstGeom prst="rect">
            <a:avLst/>
          </a:prstGeom>
          <a:noFill/>
        </p:spPr>
        <p:txBody>
          <a:bodyPr wrap="none" rtlCol="0">
            <a:spAutoFit/>
          </a:bodyPr>
          <a:lstStyle/>
          <a:p>
            <a:r>
              <a:rPr lang="en-US" sz="2000" b="1" dirty="0">
                <a:solidFill>
                  <a:schemeClr val="tx2">
                    <a:lumMod val="95000"/>
                    <a:lumOff val="5000"/>
                  </a:schemeClr>
                </a:solidFill>
                <a:latin typeface="Calibri" panose="020F0502020204030204" pitchFamily="34" charset="0"/>
              </a:rPr>
              <a:t>TEXAS</a:t>
            </a:r>
          </a:p>
        </p:txBody>
      </p:sp>
    </p:spTree>
    <p:extLst>
      <p:ext uri="{BB962C8B-B14F-4D97-AF65-F5344CB8AC3E}">
        <p14:creationId xmlns:p14="http://schemas.microsoft.com/office/powerpoint/2010/main" val="2694479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solidFill>
                  <a:schemeClr val="tx2"/>
                </a:solidFill>
              </a:rPr>
              <a:t>Future Work </a:t>
            </a:r>
          </a:p>
        </p:txBody>
      </p:sp>
      <p:grpSp>
        <p:nvGrpSpPr>
          <p:cNvPr id="5" name="Group 4">
            <a:extLst>
              <a:ext uri="{FF2B5EF4-FFF2-40B4-BE49-F238E27FC236}">
                <a16:creationId xmlns:a16="http://schemas.microsoft.com/office/drawing/2014/main" xmlns="" id="{AAD07C5B-A92F-4647-A90D-A509D2556C15}"/>
              </a:ext>
            </a:extLst>
          </p:cNvPr>
          <p:cNvGrpSpPr/>
          <p:nvPr/>
        </p:nvGrpSpPr>
        <p:grpSpPr>
          <a:xfrm>
            <a:off x="1591693" y="1686618"/>
            <a:ext cx="4147117" cy="3874789"/>
            <a:chOff x="3258568" y="1696143"/>
            <a:chExt cx="4147117" cy="3874789"/>
          </a:xfrm>
        </p:grpSpPr>
        <p:sp>
          <p:nvSpPr>
            <p:cNvPr id="6" name="Rectangle 5">
              <a:extLst>
                <a:ext uri="{FF2B5EF4-FFF2-40B4-BE49-F238E27FC236}">
                  <a16:creationId xmlns:a16="http://schemas.microsoft.com/office/drawing/2014/main" xmlns="" id="{E2AE9EE6-58F6-4E0F-B7BA-033379442424}"/>
                </a:ext>
              </a:extLst>
            </p:cNvPr>
            <p:cNvSpPr/>
            <p:nvPr/>
          </p:nvSpPr>
          <p:spPr>
            <a:xfrm>
              <a:off x="3301431" y="1696143"/>
              <a:ext cx="1914524" cy="914400"/>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32335369-08B1-4DBB-9D8D-01EFF4E03BEE}"/>
                </a:ext>
              </a:extLst>
            </p:cNvPr>
            <p:cNvSpPr txBox="1"/>
            <p:nvPr/>
          </p:nvSpPr>
          <p:spPr>
            <a:xfrm>
              <a:off x="3258568" y="1696143"/>
              <a:ext cx="2000249" cy="1169551"/>
            </a:xfrm>
            <a:prstGeom prst="rect">
              <a:avLst/>
            </a:prstGeom>
            <a:noFill/>
          </p:spPr>
          <p:txBody>
            <a:bodyPr wrap="square" rtlCol="0">
              <a:spAutoFit/>
            </a:bodyPr>
            <a:lstStyle/>
            <a:p>
              <a:pPr algn="ctr"/>
              <a:r>
                <a:rPr lang="en-US" sz="1400" dirty="0">
                  <a:latin typeface="Calibri" panose="020F0502020204030204" pitchFamily="34" charset="0"/>
                </a:rPr>
                <a:t>Dedicated Short Range Communications (DSRC)</a:t>
              </a:r>
            </a:p>
            <a:p>
              <a:pPr algn="ctr"/>
              <a:r>
                <a:rPr lang="en-US" sz="1400" dirty="0">
                  <a:latin typeface="Calibri" panose="020F0502020204030204" pitchFamily="34" charset="0"/>
                </a:rPr>
                <a:t>and/or</a:t>
              </a:r>
            </a:p>
            <a:p>
              <a:pPr algn="ctr"/>
              <a:r>
                <a:rPr lang="en-US" sz="1400" dirty="0">
                  <a:latin typeface="Calibri" panose="020F0502020204030204" pitchFamily="34" charset="0"/>
                </a:rPr>
                <a:t>5G Connection</a:t>
              </a:r>
            </a:p>
            <a:p>
              <a:pPr algn="ctr"/>
              <a:endParaRPr lang="en-US" sz="1400" dirty="0">
                <a:latin typeface="Calibri" panose="020F0502020204030204" pitchFamily="34" charset="0"/>
              </a:endParaRPr>
            </a:p>
          </p:txBody>
        </p:sp>
        <p:sp>
          <p:nvSpPr>
            <p:cNvPr id="10" name="Rectangle 9">
              <a:extLst>
                <a:ext uri="{FF2B5EF4-FFF2-40B4-BE49-F238E27FC236}">
                  <a16:creationId xmlns:a16="http://schemas.microsoft.com/office/drawing/2014/main" xmlns="" id="{D309788A-6B76-4A9C-99D9-D6553420CA3D}"/>
                </a:ext>
              </a:extLst>
            </p:cNvPr>
            <p:cNvSpPr/>
            <p:nvPr/>
          </p:nvSpPr>
          <p:spPr>
            <a:xfrm>
              <a:off x="5491161" y="1696143"/>
              <a:ext cx="1914524" cy="914400"/>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FAAF14E2-7765-406D-81CE-090B25287AF2}"/>
                </a:ext>
              </a:extLst>
            </p:cNvPr>
            <p:cNvSpPr txBox="1"/>
            <p:nvPr/>
          </p:nvSpPr>
          <p:spPr>
            <a:xfrm>
              <a:off x="5405436" y="1834103"/>
              <a:ext cx="2000249" cy="523220"/>
            </a:xfrm>
            <a:prstGeom prst="rect">
              <a:avLst/>
            </a:prstGeom>
            <a:noFill/>
          </p:spPr>
          <p:txBody>
            <a:bodyPr wrap="square" rtlCol="0">
              <a:spAutoFit/>
            </a:bodyPr>
            <a:lstStyle/>
            <a:p>
              <a:pPr algn="ctr"/>
              <a:r>
                <a:rPr lang="en-US" sz="1400" dirty="0">
                  <a:latin typeface="Calibri" panose="020F0502020204030204" pitchFamily="34" charset="0"/>
                </a:rPr>
                <a:t>Automated Pedestrian </a:t>
              </a:r>
            </a:p>
            <a:p>
              <a:pPr algn="ctr"/>
              <a:r>
                <a:rPr lang="en-US" sz="1400" dirty="0">
                  <a:latin typeface="Calibri" panose="020F0502020204030204" pitchFamily="34" charset="0"/>
                </a:rPr>
                <a:t>Detection</a:t>
              </a:r>
            </a:p>
          </p:txBody>
        </p:sp>
        <p:sp>
          <p:nvSpPr>
            <p:cNvPr id="12" name="Rectangle 11">
              <a:extLst>
                <a:ext uri="{FF2B5EF4-FFF2-40B4-BE49-F238E27FC236}">
                  <a16:creationId xmlns:a16="http://schemas.microsoft.com/office/drawing/2014/main" xmlns="" id="{00E4CF50-D60D-4605-8CE2-3BC35CCFC75C}"/>
                </a:ext>
              </a:extLst>
            </p:cNvPr>
            <p:cNvSpPr/>
            <p:nvPr/>
          </p:nvSpPr>
          <p:spPr>
            <a:xfrm>
              <a:off x="4452935" y="3229182"/>
              <a:ext cx="1914524" cy="797733"/>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1787C1EE-C2D6-4309-972A-AD128D06266B}"/>
                </a:ext>
              </a:extLst>
            </p:cNvPr>
            <p:cNvSpPr txBox="1"/>
            <p:nvPr/>
          </p:nvSpPr>
          <p:spPr>
            <a:xfrm>
              <a:off x="4382517" y="3367142"/>
              <a:ext cx="2000249" cy="523220"/>
            </a:xfrm>
            <a:prstGeom prst="rect">
              <a:avLst/>
            </a:prstGeom>
            <a:noFill/>
          </p:spPr>
          <p:txBody>
            <a:bodyPr wrap="square" rtlCol="0">
              <a:spAutoFit/>
            </a:bodyPr>
            <a:lstStyle/>
            <a:p>
              <a:pPr algn="ctr"/>
              <a:r>
                <a:rPr lang="en-US" sz="1400" dirty="0">
                  <a:latin typeface="Calibri" panose="020F0502020204030204" pitchFamily="34" charset="0"/>
                </a:rPr>
                <a:t>Traffic Signal </a:t>
              </a:r>
            </a:p>
            <a:p>
              <a:pPr algn="ctr"/>
              <a:r>
                <a:rPr lang="en-US" sz="1400" dirty="0">
                  <a:latin typeface="Calibri" panose="020F0502020204030204" pitchFamily="34" charset="0"/>
                </a:rPr>
                <a:t>Controller</a:t>
              </a:r>
            </a:p>
          </p:txBody>
        </p:sp>
        <p:sp>
          <p:nvSpPr>
            <p:cNvPr id="14" name="Rectangle 13">
              <a:extLst>
                <a:ext uri="{FF2B5EF4-FFF2-40B4-BE49-F238E27FC236}">
                  <a16:creationId xmlns:a16="http://schemas.microsoft.com/office/drawing/2014/main" xmlns="" id="{8D57CEB6-F8EE-48AD-9CB5-0168E1726AD4}"/>
                </a:ext>
              </a:extLst>
            </p:cNvPr>
            <p:cNvSpPr/>
            <p:nvPr/>
          </p:nvSpPr>
          <p:spPr>
            <a:xfrm>
              <a:off x="3301431" y="4656532"/>
              <a:ext cx="1914524" cy="914400"/>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xmlns="" id="{24EF6D0D-6C32-4C9F-95B8-FE054F0A632A}"/>
                </a:ext>
              </a:extLst>
            </p:cNvPr>
            <p:cNvSpPr txBox="1"/>
            <p:nvPr/>
          </p:nvSpPr>
          <p:spPr>
            <a:xfrm>
              <a:off x="3301432" y="4736716"/>
              <a:ext cx="1914524" cy="738664"/>
            </a:xfrm>
            <a:prstGeom prst="rect">
              <a:avLst/>
            </a:prstGeom>
            <a:noFill/>
          </p:spPr>
          <p:txBody>
            <a:bodyPr wrap="square" rtlCol="0">
              <a:spAutoFit/>
            </a:bodyPr>
            <a:lstStyle/>
            <a:p>
              <a:pPr algn="ctr"/>
              <a:r>
                <a:rPr lang="en-US" sz="1400" dirty="0">
                  <a:latin typeface="Calibri" panose="020F0502020204030204" pitchFamily="34" charset="0"/>
                </a:rPr>
                <a:t>DSRC/5G</a:t>
              </a:r>
            </a:p>
            <a:p>
              <a:pPr algn="ctr"/>
              <a:r>
                <a:rPr lang="en-US" sz="1400" dirty="0">
                  <a:latin typeface="Calibri" panose="020F0502020204030204" pitchFamily="34" charset="0"/>
                </a:rPr>
                <a:t>Visual/Audio warning in Connected Vehicle </a:t>
              </a:r>
            </a:p>
          </p:txBody>
        </p:sp>
        <p:sp>
          <p:nvSpPr>
            <p:cNvPr id="16" name="Rectangle 15">
              <a:extLst>
                <a:ext uri="{FF2B5EF4-FFF2-40B4-BE49-F238E27FC236}">
                  <a16:creationId xmlns:a16="http://schemas.microsoft.com/office/drawing/2014/main" xmlns="" id="{01EFF8DB-E375-46DD-981B-4BDF3B6D3809}"/>
                </a:ext>
              </a:extLst>
            </p:cNvPr>
            <p:cNvSpPr/>
            <p:nvPr/>
          </p:nvSpPr>
          <p:spPr>
            <a:xfrm>
              <a:off x="5491161" y="4656532"/>
              <a:ext cx="1914524" cy="914400"/>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xmlns="" id="{83B0217D-DE6E-452E-8FFD-E2D0CDCEADBF}"/>
                </a:ext>
              </a:extLst>
            </p:cNvPr>
            <p:cNvSpPr txBox="1"/>
            <p:nvPr/>
          </p:nvSpPr>
          <p:spPr>
            <a:xfrm>
              <a:off x="5382642" y="4886455"/>
              <a:ext cx="2000249" cy="523220"/>
            </a:xfrm>
            <a:prstGeom prst="rect">
              <a:avLst/>
            </a:prstGeom>
            <a:noFill/>
          </p:spPr>
          <p:txBody>
            <a:bodyPr wrap="square" rtlCol="0">
              <a:spAutoFit/>
            </a:bodyPr>
            <a:lstStyle/>
            <a:p>
              <a:pPr algn="ctr"/>
              <a:r>
                <a:rPr lang="en-US" sz="1400" dirty="0">
                  <a:latin typeface="Calibri" panose="020F0502020204030204" pitchFamily="34" charset="0"/>
                </a:rPr>
                <a:t>In-pavement markers activated </a:t>
              </a:r>
            </a:p>
          </p:txBody>
        </p:sp>
        <p:cxnSp>
          <p:nvCxnSpPr>
            <p:cNvPr id="18" name="Straight Connector 17">
              <a:extLst>
                <a:ext uri="{FF2B5EF4-FFF2-40B4-BE49-F238E27FC236}">
                  <a16:creationId xmlns:a16="http://schemas.microsoft.com/office/drawing/2014/main" xmlns="" id="{83375561-0DDA-45B7-88CF-8F36EE731D4F}"/>
                </a:ext>
              </a:extLst>
            </p:cNvPr>
            <p:cNvCxnSpPr/>
            <p:nvPr/>
          </p:nvCxnSpPr>
          <p:spPr>
            <a:xfrm flipH="1">
              <a:off x="4148643" y="2600440"/>
              <a:ext cx="1" cy="29805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3DD9526E-8F45-4882-9199-21600B4DA0F2}"/>
                </a:ext>
              </a:extLst>
            </p:cNvPr>
            <p:cNvCxnSpPr/>
            <p:nvPr/>
          </p:nvCxnSpPr>
          <p:spPr>
            <a:xfrm flipH="1">
              <a:off x="6478753" y="2610543"/>
              <a:ext cx="1" cy="29805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D3934F6E-5BBD-4E6A-A44C-0DB6EACD446C}"/>
                </a:ext>
              </a:extLst>
            </p:cNvPr>
            <p:cNvCxnSpPr/>
            <p:nvPr/>
          </p:nvCxnSpPr>
          <p:spPr>
            <a:xfrm flipH="1" flipV="1">
              <a:off x="4148643" y="2898492"/>
              <a:ext cx="2330111" cy="1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xmlns="" id="{014139D0-3248-4181-9F73-9ED2CA701FE4}"/>
                </a:ext>
              </a:extLst>
            </p:cNvPr>
            <p:cNvCxnSpPr>
              <a:endCxn id="12" idx="0"/>
            </p:cNvCxnSpPr>
            <p:nvPr/>
          </p:nvCxnSpPr>
          <p:spPr>
            <a:xfrm>
              <a:off x="5410197" y="2886909"/>
              <a:ext cx="0" cy="342273"/>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524ACDFD-E8AF-492F-913B-38516F42E851}"/>
                </a:ext>
              </a:extLst>
            </p:cNvPr>
            <p:cNvCxnSpPr/>
            <p:nvPr/>
          </p:nvCxnSpPr>
          <p:spPr>
            <a:xfrm flipH="1">
              <a:off x="4258693" y="4357071"/>
              <a:ext cx="2277608" cy="1151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xmlns="" id="{42BA777E-4A77-4937-B232-55E52C49BDC1}"/>
                </a:ext>
              </a:extLst>
            </p:cNvPr>
            <p:cNvCxnSpPr/>
            <p:nvPr/>
          </p:nvCxnSpPr>
          <p:spPr>
            <a:xfrm>
              <a:off x="4258693" y="4368583"/>
              <a:ext cx="1" cy="292284"/>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xmlns="" id="{334AF6FF-61E2-41A0-BBCE-F01F64C0A8DD}"/>
                </a:ext>
              </a:extLst>
            </p:cNvPr>
            <p:cNvCxnSpPr/>
            <p:nvPr/>
          </p:nvCxnSpPr>
          <p:spPr>
            <a:xfrm>
              <a:off x="6536301" y="4342123"/>
              <a:ext cx="2289" cy="304213"/>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CFDBEDC1-A72C-47CA-8E07-ADAFB7D0BBBE}"/>
                </a:ext>
              </a:extLst>
            </p:cNvPr>
            <p:cNvCxnSpPr>
              <a:stCxn id="12" idx="2"/>
            </p:cNvCxnSpPr>
            <p:nvPr/>
          </p:nvCxnSpPr>
          <p:spPr>
            <a:xfrm>
              <a:off x="5410197" y="4026915"/>
              <a:ext cx="0" cy="34227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7" name="Rectangle 26">
            <a:extLst>
              <a:ext uri="{FF2B5EF4-FFF2-40B4-BE49-F238E27FC236}">
                <a16:creationId xmlns:a16="http://schemas.microsoft.com/office/drawing/2014/main" xmlns="" id="{AAEE1B7E-7C61-4D25-8142-C3D353EC01CD}"/>
              </a:ext>
            </a:extLst>
          </p:cNvPr>
          <p:cNvSpPr/>
          <p:nvPr/>
        </p:nvSpPr>
        <p:spPr>
          <a:xfrm>
            <a:off x="1548831" y="5680099"/>
            <a:ext cx="2925609" cy="307777"/>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Calibri" panose="020F0502020204030204" pitchFamily="34" charset="0"/>
              </a:rPr>
              <a:t>Future Connected Vehicle Framework</a:t>
            </a:r>
          </a:p>
        </p:txBody>
      </p:sp>
      <p:sp>
        <p:nvSpPr>
          <p:cNvPr id="3" name="Slide Number Placeholder 2">
            <a:extLst>
              <a:ext uri="{FF2B5EF4-FFF2-40B4-BE49-F238E27FC236}">
                <a16:creationId xmlns:a16="http://schemas.microsoft.com/office/drawing/2014/main" xmlns="" id="{E49475E8-A404-4E25-B424-2950DB1B6D84}"/>
              </a:ext>
            </a:extLst>
          </p:cNvPr>
          <p:cNvSpPr>
            <a:spLocks noGrp="1"/>
          </p:cNvSpPr>
          <p:nvPr>
            <p:ph type="sldNum" sz="quarter" idx="12"/>
          </p:nvPr>
        </p:nvSpPr>
        <p:spPr/>
        <p:txBody>
          <a:bodyPr/>
          <a:lstStyle/>
          <a:p>
            <a:r>
              <a:rPr lang="en-US" dirty="0">
                <a:solidFill>
                  <a:schemeClr val="tx2"/>
                </a:solidFill>
              </a:rPr>
              <a:t>15</a:t>
            </a:r>
          </a:p>
        </p:txBody>
      </p:sp>
      <p:pic>
        <p:nvPicPr>
          <p:cNvPr id="1026" name="Picture 2" descr="C:\Users\RAKESH\Desktop\Downloads\IMG-084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0067" y="1686618"/>
            <a:ext cx="5602262" cy="4201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3544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noGrp="1"/>
          </p:cNvSpPr>
          <p:nvPr>
            <p:ph type="title"/>
          </p:nvPr>
        </p:nvSpPr>
        <p:spPr>
          <a:xfrm>
            <a:off x="1104899" y="76199"/>
            <a:ext cx="9980684" cy="1096964"/>
          </a:xfrm>
          <a:prstGeom prst="rect">
            <a:avLst/>
          </a:prstGeom>
        </p:spPr>
        <p:txBody>
          <a:bodyPr/>
          <a:lstStyle>
            <a:lvl1pPr>
              <a:defRPr sz="2800"/>
            </a:lvl1pPr>
          </a:lstStyle>
          <a:p>
            <a:r>
              <a:rPr b="1" dirty="0">
                <a:solidFill>
                  <a:schemeClr val="tx2"/>
                </a:solidFill>
              </a:rPr>
              <a:t>Conclusion</a:t>
            </a:r>
          </a:p>
        </p:txBody>
      </p:sp>
      <p:sp>
        <p:nvSpPr>
          <p:cNvPr id="6" name="Rectangle 2"/>
          <p:cNvSpPr txBox="1"/>
          <p:nvPr/>
        </p:nvSpPr>
        <p:spPr>
          <a:xfrm>
            <a:off x="1152167" y="1102895"/>
            <a:ext cx="10709631" cy="47089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1600">
                <a:solidFill>
                  <a:srgbClr val="000000"/>
                </a:solidFill>
                <a:latin typeface="Calibri"/>
                <a:ea typeface="Calibri"/>
                <a:cs typeface="Calibri"/>
                <a:sym typeface="Calibri"/>
              </a:defRPr>
            </a:pPr>
            <a:endParaRPr sz="2000" dirty="0">
              <a:solidFill>
                <a:schemeClr val="tx2"/>
              </a:solidFill>
            </a:endParaRPr>
          </a:p>
          <a:p>
            <a:pPr marL="285750" indent="-285750">
              <a:buSzPct val="100000"/>
              <a:buFont typeface="Arial"/>
              <a:buChar char="•"/>
              <a:defRPr sz="1600">
                <a:solidFill>
                  <a:srgbClr val="000000"/>
                </a:solidFill>
                <a:latin typeface="Calibri"/>
                <a:ea typeface="Calibri"/>
                <a:cs typeface="Calibri"/>
                <a:sym typeface="Calibri"/>
              </a:defRPr>
            </a:pPr>
            <a:r>
              <a:rPr lang="en-US" sz="2000" dirty="0">
                <a:solidFill>
                  <a:schemeClr val="tx2"/>
                </a:solidFill>
              </a:rPr>
              <a:t> </a:t>
            </a:r>
            <a:r>
              <a:rPr lang="en-US" sz="2000" dirty="0" smtClean="0">
                <a:solidFill>
                  <a:schemeClr val="tx2"/>
                </a:solidFill>
              </a:rPr>
              <a:t>Driver’s failure to yield to pedestrians at signalized intersection/ react on time is a major problem</a:t>
            </a:r>
          </a:p>
          <a:p>
            <a:pPr>
              <a:buSzPct val="100000"/>
              <a:defRPr sz="1600">
                <a:solidFill>
                  <a:srgbClr val="000000"/>
                </a:solidFill>
                <a:latin typeface="Calibri"/>
                <a:ea typeface="Calibri"/>
                <a:cs typeface="Calibri"/>
                <a:sym typeface="Calibri"/>
              </a:defRPr>
            </a:pPr>
            <a:endParaRPr lang="en-US" sz="2000" dirty="0" smtClean="0">
              <a:solidFill>
                <a:schemeClr val="tx2"/>
              </a:solidFill>
            </a:endParaRPr>
          </a:p>
          <a:p>
            <a:pPr marL="342900" indent="-342900">
              <a:buSzPct val="100000"/>
              <a:buFont typeface="Arial" panose="020B0604020202020204" pitchFamily="34" charset="0"/>
              <a:buChar char="•"/>
              <a:defRPr sz="1600">
                <a:solidFill>
                  <a:srgbClr val="000000"/>
                </a:solidFill>
                <a:latin typeface="Calibri"/>
                <a:ea typeface="Calibri"/>
                <a:cs typeface="Calibri"/>
                <a:sym typeface="Calibri"/>
              </a:defRPr>
            </a:pPr>
            <a:r>
              <a:rPr lang="en-US" sz="2000" dirty="0" smtClean="0">
                <a:solidFill>
                  <a:schemeClr val="tx2"/>
                </a:solidFill>
              </a:rPr>
              <a:t>Our proposed solution</a:t>
            </a:r>
            <a:r>
              <a:rPr lang="en-US" sz="2000" dirty="0">
                <a:solidFill>
                  <a:schemeClr val="tx2"/>
                </a:solidFill>
              </a:rPr>
              <a:t> </a:t>
            </a:r>
            <a:r>
              <a:rPr lang="en-US" sz="2000" dirty="0" smtClean="0">
                <a:solidFill>
                  <a:schemeClr val="tx2"/>
                </a:solidFill>
              </a:rPr>
              <a:t>is to use </a:t>
            </a:r>
            <a:r>
              <a:rPr sz="2000" dirty="0" smtClean="0">
                <a:solidFill>
                  <a:schemeClr val="tx2"/>
                </a:solidFill>
              </a:rPr>
              <a:t>Automated </a:t>
            </a:r>
            <a:r>
              <a:rPr sz="2000" dirty="0">
                <a:solidFill>
                  <a:schemeClr val="tx2"/>
                </a:solidFill>
              </a:rPr>
              <a:t>pedestrian detection system + </a:t>
            </a:r>
            <a:r>
              <a:rPr sz="2000" dirty="0" smtClean="0">
                <a:solidFill>
                  <a:schemeClr val="tx2"/>
                </a:solidFill>
              </a:rPr>
              <a:t>IPM </a:t>
            </a:r>
            <a:r>
              <a:rPr lang="en-US" sz="2000" dirty="0">
                <a:solidFill>
                  <a:schemeClr val="tx2"/>
                </a:solidFill>
              </a:rPr>
              <a:t>-</a:t>
            </a:r>
            <a:r>
              <a:rPr sz="2000" dirty="0">
                <a:solidFill>
                  <a:schemeClr val="tx2"/>
                </a:solidFill>
              </a:rPr>
              <a:t>  </a:t>
            </a:r>
            <a:r>
              <a:rPr sz="2000" b="1" dirty="0">
                <a:solidFill>
                  <a:schemeClr val="tx2"/>
                </a:solidFill>
              </a:rPr>
              <a:t>Decrease pedestrian-motor vehicle incidents</a:t>
            </a:r>
          </a:p>
          <a:p>
            <a:pPr marL="285750" indent="-285750">
              <a:buSzPct val="100000"/>
              <a:buFont typeface="Arial"/>
              <a:buChar char="•"/>
              <a:defRPr sz="1600">
                <a:solidFill>
                  <a:srgbClr val="000000"/>
                </a:solidFill>
                <a:latin typeface="Calibri"/>
                <a:ea typeface="Calibri"/>
                <a:cs typeface="Calibri"/>
                <a:sym typeface="Calibri"/>
              </a:defRPr>
            </a:pPr>
            <a:endParaRPr sz="2000" dirty="0">
              <a:solidFill>
                <a:schemeClr val="tx2"/>
              </a:solidFill>
            </a:endParaRPr>
          </a:p>
          <a:p>
            <a:pPr marL="285750" indent="-285750">
              <a:buSzPct val="100000"/>
              <a:buFont typeface="Arial"/>
              <a:buChar char="•"/>
              <a:defRPr sz="1600">
                <a:solidFill>
                  <a:srgbClr val="000000"/>
                </a:solidFill>
                <a:latin typeface="Calibri"/>
                <a:ea typeface="Calibri"/>
                <a:cs typeface="Calibri"/>
                <a:sym typeface="Calibri"/>
              </a:defRPr>
            </a:pPr>
            <a:r>
              <a:rPr lang="en-US" sz="2000" dirty="0">
                <a:solidFill>
                  <a:schemeClr val="tx2"/>
                </a:solidFill>
              </a:rPr>
              <a:t> </a:t>
            </a:r>
            <a:r>
              <a:rPr sz="2000" b="1" dirty="0">
                <a:solidFill>
                  <a:schemeClr val="tx2"/>
                </a:solidFill>
              </a:rPr>
              <a:t>Easy installation </a:t>
            </a:r>
            <a:r>
              <a:rPr sz="2000" dirty="0">
                <a:solidFill>
                  <a:schemeClr val="tx2"/>
                </a:solidFill>
              </a:rPr>
              <a:t>- Automated pedestrian detection system + IIPM - wider area ( extending beyond places with high crash rates).</a:t>
            </a:r>
          </a:p>
          <a:p>
            <a:pPr>
              <a:defRPr sz="1600">
                <a:solidFill>
                  <a:srgbClr val="000000"/>
                </a:solidFill>
                <a:latin typeface="Calibri"/>
                <a:ea typeface="Calibri"/>
                <a:cs typeface="Calibri"/>
                <a:sym typeface="Calibri"/>
              </a:defRPr>
            </a:pPr>
            <a:endParaRPr sz="2000" dirty="0">
              <a:solidFill>
                <a:schemeClr val="tx2"/>
              </a:solidFill>
            </a:endParaRPr>
          </a:p>
          <a:p>
            <a:pPr marL="285750" indent="-285750">
              <a:buSzPct val="100000"/>
              <a:buFont typeface="Arial"/>
              <a:buChar char="•"/>
              <a:defRPr sz="1600">
                <a:solidFill>
                  <a:srgbClr val="000000"/>
                </a:solidFill>
                <a:latin typeface="Calibri"/>
                <a:ea typeface="Calibri"/>
                <a:cs typeface="Calibri"/>
                <a:sym typeface="Calibri"/>
              </a:defRPr>
            </a:pPr>
            <a:r>
              <a:rPr lang="en-US" sz="2000" dirty="0">
                <a:solidFill>
                  <a:schemeClr val="tx2"/>
                </a:solidFill>
              </a:rPr>
              <a:t> </a:t>
            </a:r>
            <a:r>
              <a:rPr sz="2000" b="1" dirty="0">
                <a:solidFill>
                  <a:schemeClr val="tx2"/>
                </a:solidFill>
              </a:rPr>
              <a:t>Advantages</a:t>
            </a:r>
            <a:r>
              <a:rPr sz="2000" dirty="0">
                <a:solidFill>
                  <a:schemeClr val="tx2"/>
                </a:solidFill>
              </a:rPr>
              <a:t> - limited environmental impact</a:t>
            </a:r>
          </a:p>
          <a:p>
            <a:pPr>
              <a:defRPr sz="1600">
                <a:solidFill>
                  <a:srgbClr val="000000"/>
                </a:solidFill>
                <a:latin typeface="Calibri"/>
                <a:ea typeface="Calibri"/>
                <a:cs typeface="Calibri"/>
                <a:sym typeface="Calibri"/>
              </a:defRPr>
            </a:pPr>
            <a:r>
              <a:rPr sz="2000" dirty="0">
                <a:solidFill>
                  <a:schemeClr val="tx2"/>
                </a:solidFill>
              </a:rPr>
              <a:t>                      </a:t>
            </a:r>
            <a:r>
              <a:rPr lang="en-US" sz="2000" dirty="0">
                <a:solidFill>
                  <a:schemeClr val="tx2"/>
                </a:solidFill>
              </a:rPr>
              <a:t>      </a:t>
            </a:r>
            <a:r>
              <a:rPr sz="2000" dirty="0">
                <a:solidFill>
                  <a:schemeClr val="tx2"/>
                </a:solidFill>
              </a:rPr>
              <a:t>- devices are strong and easy to produce</a:t>
            </a:r>
          </a:p>
          <a:p>
            <a:pPr>
              <a:defRPr sz="1600">
                <a:solidFill>
                  <a:srgbClr val="000000"/>
                </a:solidFill>
                <a:latin typeface="Calibri"/>
                <a:ea typeface="Calibri"/>
                <a:cs typeface="Calibri"/>
                <a:sym typeface="Calibri"/>
              </a:defRPr>
            </a:pPr>
            <a:r>
              <a:rPr sz="2000" dirty="0">
                <a:solidFill>
                  <a:schemeClr val="tx2"/>
                </a:solidFill>
              </a:rPr>
              <a:t>                     </a:t>
            </a:r>
            <a:r>
              <a:rPr lang="en-US" sz="2000" dirty="0">
                <a:solidFill>
                  <a:schemeClr val="tx2"/>
                </a:solidFill>
              </a:rPr>
              <a:t>       </a:t>
            </a:r>
            <a:r>
              <a:rPr sz="2000" dirty="0">
                <a:solidFill>
                  <a:schemeClr val="tx2"/>
                </a:solidFill>
              </a:rPr>
              <a:t>- </a:t>
            </a:r>
            <a:r>
              <a:rPr lang="en-US" sz="2000" dirty="0" smtClean="0">
                <a:solidFill>
                  <a:schemeClr val="tx2"/>
                </a:solidFill>
              </a:rPr>
              <a:t>large benefits cost ratio (at severe pedestrian crash locations) </a:t>
            </a:r>
            <a:endParaRPr sz="2000" dirty="0">
              <a:solidFill>
                <a:schemeClr val="tx2"/>
              </a:solidFill>
            </a:endParaRPr>
          </a:p>
          <a:p>
            <a:pPr>
              <a:defRPr sz="1600">
                <a:solidFill>
                  <a:srgbClr val="000000"/>
                </a:solidFill>
                <a:latin typeface="Calibri"/>
                <a:ea typeface="Calibri"/>
                <a:cs typeface="Calibri"/>
                <a:sym typeface="Calibri"/>
              </a:defRPr>
            </a:pPr>
            <a:r>
              <a:rPr sz="2000" dirty="0">
                <a:solidFill>
                  <a:schemeClr val="tx2"/>
                </a:solidFill>
              </a:rPr>
              <a:t>                     </a:t>
            </a:r>
            <a:r>
              <a:rPr lang="en-US" sz="2000" dirty="0">
                <a:solidFill>
                  <a:schemeClr val="tx2"/>
                </a:solidFill>
              </a:rPr>
              <a:t>      </a:t>
            </a:r>
            <a:r>
              <a:rPr sz="2000" dirty="0">
                <a:solidFill>
                  <a:schemeClr val="tx2"/>
                </a:solidFill>
              </a:rPr>
              <a:t> - parts can be recycled for new </a:t>
            </a:r>
            <a:r>
              <a:rPr sz="2000" dirty="0" smtClean="0">
                <a:solidFill>
                  <a:schemeClr val="tx2"/>
                </a:solidFill>
              </a:rPr>
              <a:t>systems</a:t>
            </a:r>
            <a:endParaRPr lang="en-US" sz="2000" dirty="0" smtClean="0">
              <a:solidFill>
                <a:schemeClr val="tx2"/>
              </a:solidFill>
            </a:endParaRPr>
          </a:p>
          <a:p>
            <a:pPr>
              <a:defRPr sz="1600">
                <a:solidFill>
                  <a:srgbClr val="000000"/>
                </a:solidFill>
                <a:latin typeface="Calibri"/>
                <a:ea typeface="Calibri"/>
                <a:cs typeface="Calibri"/>
                <a:sym typeface="Calibri"/>
              </a:defRPr>
            </a:pPr>
            <a:endParaRPr sz="2000" dirty="0">
              <a:solidFill>
                <a:schemeClr val="tx2"/>
              </a:solidFill>
            </a:endParaRPr>
          </a:p>
          <a:p>
            <a:pPr marL="285750" indent="-285750">
              <a:buSzPct val="100000"/>
              <a:buFont typeface="Arial"/>
              <a:buChar char="•"/>
              <a:defRPr sz="1600">
                <a:solidFill>
                  <a:srgbClr val="000000"/>
                </a:solidFill>
                <a:latin typeface="Calibri"/>
                <a:ea typeface="Calibri"/>
                <a:cs typeface="Calibri"/>
                <a:sym typeface="Calibri"/>
              </a:defRPr>
            </a:pPr>
            <a:r>
              <a:rPr lang="en-US" sz="2000" dirty="0">
                <a:solidFill>
                  <a:schemeClr val="tx2"/>
                </a:solidFill>
              </a:rPr>
              <a:t> </a:t>
            </a:r>
            <a:r>
              <a:rPr lang="en-US" sz="2000" b="1" dirty="0">
                <a:solidFill>
                  <a:schemeClr val="tx2"/>
                </a:solidFill>
              </a:rPr>
              <a:t>I</a:t>
            </a:r>
            <a:r>
              <a:rPr lang="en-US" sz="2000" b="1" dirty="0" smtClean="0">
                <a:solidFill>
                  <a:schemeClr val="tx2"/>
                </a:solidFill>
              </a:rPr>
              <a:t>mplementation of our proposed idea can  reduce  pedestrian crashes at signalized intersection.</a:t>
            </a:r>
            <a:endParaRPr sz="2000" dirty="0">
              <a:solidFill>
                <a:schemeClr val="tx2"/>
              </a:solidFill>
            </a:endParaRPr>
          </a:p>
        </p:txBody>
      </p:sp>
      <p:sp>
        <p:nvSpPr>
          <p:cNvPr id="2" name="Slide Number Placeholder 1">
            <a:extLst>
              <a:ext uri="{FF2B5EF4-FFF2-40B4-BE49-F238E27FC236}">
                <a16:creationId xmlns:a16="http://schemas.microsoft.com/office/drawing/2014/main" xmlns="" id="{763F0C4C-30E1-4EC5-B26E-D8C9A2DB9CDE}"/>
              </a:ext>
            </a:extLst>
          </p:cNvPr>
          <p:cNvSpPr>
            <a:spLocks noGrp="1"/>
          </p:cNvSpPr>
          <p:nvPr>
            <p:ph type="sldNum" sz="quarter" idx="12"/>
          </p:nvPr>
        </p:nvSpPr>
        <p:spPr/>
        <p:txBody>
          <a:bodyPr/>
          <a:lstStyle/>
          <a:p>
            <a:r>
              <a:rPr lang="en-US" dirty="0">
                <a:solidFill>
                  <a:schemeClr val="tx2"/>
                </a:solidFill>
              </a:rPr>
              <a:t>16</a:t>
            </a:r>
          </a:p>
        </p:txBody>
      </p:sp>
    </p:spTree>
    <p:extLst>
      <p:ext uri="{BB962C8B-B14F-4D97-AF65-F5344CB8AC3E}">
        <p14:creationId xmlns:p14="http://schemas.microsoft.com/office/powerpoint/2010/main" val="4204426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References</a:t>
            </a:r>
          </a:p>
        </p:txBody>
      </p:sp>
      <p:sp>
        <p:nvSpPr>
          <p:cNvPr id="3" name="Rectangle 2"/>
          <p:cNvSpPr/>
          <p:nvPr/>
        </p:nvSpPr>
        <p:spPr>
          <a:xfrm>
            <a:off x="1104899" y="1423101"/>
            <a:ext cx="10886803" cy="4616648"/>
          </a:xfrm>
          <a:prstGeom prst="rect">
            <a:avLst/>
          </a:prstGeom>
        </p:spPr>
        <p:txBody>
          <a:bodyPr wrap="square">
            <a:spAutoFit/>
          </a:bodyPr>
          <a:lstStyle/>
          <a:p>
            <a:pPr marL="342900" marR="0" lvl="0" indent="-342900" algn="just" fontAlgn="base">
              <a:spcBef>
                <a:spcPts val="0"/>
              </a:spcBef>
              <a:spcAft>
                <a:spcPts val="0"/>
              </a:spcAft>
              <a:buFont typeface="+mj-lt"/>
              <a:buAutoNum type="arabicPeriod"/>
            </a:pPr>
            <a:r>
              <a:rPr lang="en-US" sz="1400" kern="0" dirty="0">
                <a:solidFill>
                  <a:schemeClr val="tx2"/>
                </a:solidFill>
                <a:latin typeface="Times New Roman" panose="02020603050405020304" pitchFamily="18" charset="0"/>
                <a:ea typeface="Arial Unicode MS" panose="020B0604020202020204" pitchFamily="34" charset="-128"/>
                <a:cs typeface="Arial Unicode MS" panose="020B0604020202020204" pitchFamily="34" charset="-128"/>
              </a:rPr>
              <a:t>Smart Growth America. Dangerous By Design 2019. https://smartgrowthamerica.org/dangerousby-design/ </a:t>
            </a:r>
            <a:endParaRPr lang="en-US" sz="1400" kern="0" dirty="0">
              <a:solidFill>
                <a:schemeClr val="tx2"/>
              </a:solidFill>
              <a:latin typeface="Helvetica Neue"/>
              <a:ea typeface="Arial Unicode MS" panose="020B0604020202020204" pitchFamily="34" charset="-128"/>
              <a:cs typeface="Arial Unicode MS" panose="020B0604020202020204" pitchFamily="34" charset="-128"/>
            </a:endParaRPr>
          </a:p>
          <a:p>
            <a:pPr marL="342900" marR="0" lvl="0" indent="-342900" algn="just" fontAlgn="base">
              <a:spcBef>
                <a:spcPts val="0"/>
              </a:spcBef>
              <a:spcAft>
                <a:spcPts val="0"/>
              </a:spcAft>
              <a:buFont typeface="+mj-lt"/>
              <a:buAutoNum type="arabicPeriod"/>
            </a:pPr>
            <a:r>
              <a:rPr lang="en-US" sz="1400" kern="0" dirty="0">
                <a:solidFill>
                  <a:schemeClr val="tx2"/>
                </a:solidFill>
                <a:latin typeface="Times New Roman" panose="02020603050405020304" pitchFamily="18" charset="0"/>
                <a:ea typeface="Arial Unicode MS" panose="020B0604020202020204" pitchFamily="34" charset="-128"/>
                <a:cs typeface="Arial Unicode MS" panose="020B0604020202020204" pitchFamily="34" charset="-128"/>
              </a:rPr>
              <a:t>Florida DOT. Florida Strategic Highway Safety Plan, 2016. https:// fdotwww.blob.core.windows.net/</a:t>
            </a:r>
            <a:r>
              <a:rPr lang="en-US" sz="1400" kern="0" dirty="0" err="1">
                <a:solidFill>
                  <a:schemeClr val="tx2"/>
                </a:solidFill>
                <a:latin typeface="Times New Roman" panose="02020603050405020304" pitchFamily="18" charset="0"/>
                <a:ea typeface="Arial Unicode MS" panose="020B0604020202020204" pitchFamily="34" charset="-128"/>
                <a:cs typeface="Arial Unicode MS" panose="020B0604020202020204" pitchFamily="34" charset="-128"/>
              </a:rPr>
              <a:t>sitefinity</a:t>
            </a:r>
            <a:r>
              <a:rPr lang="en-US" sz="1400" kern="0" dirty="0">
                <a:solidFill>
                  <a:schemeClr val="tx2"/>
                </a:solidFill>
                <a:latin typeface="Times New Roman" panose="02020603050405020304" pitchFamily="18" charset="0"/>
                <a:ea typeface="Arial Unicode MS" panose="020B0604020202020204" pitchFamily="34" charset="-128"/>
                <a:cs typeface="Arial Unicode MS" panose="020B0604020202020204" pitchFamily="34" charset="-128"/>
              </a:rPr>
              <a:t>/docs/default-source/safety/safety/shsp2016/ fdot_2016shsp_final.pdf?sfvrsn=3c118f35_0</a:t>
            </a:r>
            <a:endParaRPr lang="en-US" sz="1400" kern="0" dirty="0">
              <a:solidFill>
                <a:schemeClr val="tx2"/>
              </a:solidFill>
              <a:latin typeface="Helvetica Neue"/>
              <a:ea typeface="Arial Unicode MS" panose="020B0604020202020204" pitchFamily="34" charset="-128"/>
              <a:cs typeface="Arial Unicode MS" panose="020B0604020202020204" pitchFamily="34" charset="-128"/>
            </a:endParaRPr>
          </a:p>
          <a:p>
            <a:pPr marL="342900" marR="0" lvl="0" indent="-342900" algn="just" fontAlgn="base">
              <a:spcBef>
                <a:spcPts val="0"/>
              </a:spcBef>
              <a:spcAft>
                <a:spcPts val="0"/>
              </a:spcAft>
              <a:buFont typeface="+mj-lt"/>
              <a:buAutoNum type="arabicPeriod"/>
            </a:pPr>
            <a:r>
              <a:rPr lang="en-US" sz="1400" kern="0" dirty="0">
                <a:solidFill>
                  <a:schemeClr val="tx2"/>
                </a:solidFill>
                <a:latin typeface="Times New Roman" panose="02020603050405020304" pitchFamily="18" charset="0"/>
                <a:ea typeface="Arial Unicode MS" panose="020B0604020202020204" pitchFamily="34" charset="-128"/>
                <a:cs typeface="Arial Unicode MS" panose="020B0604020202020204" pitchFamily="34" charset="-128"/>
              </a:rPr>
              <a:t>The Florida Department of Highway Safety and Motor Vehicles (DHSWV) Traffic Crash Facts Annual Report 2017. </a:t>
            </a:r>
            <a:r>
              <a:rPr lang="en-US" sz="1400" u="sng" kern="0" dirty="0">
                <a:solidFill>
                  <a:schemeClr val="tx2"/>
                </a:solidFill>
                <a:uFill>
                  <a:solidFill>
                    <a:srgbClr val="1155CC"/>
                  </a:solidFill>
                </a:uFill>
                <a:latin typeface="Times New Roman" panose="02020603050405020304" pitchFamily="18" charset="0"/>
                <a:ea typeface="Arial Unicode MS" panose="020B0604020202020204" pitchFamily="34" charset="-128"/>
                <a:cs typeface="Arial Unicode MS" panose="020B0604020202020204" pitchFamily="34" charset="-128"/>
                <a:hlinkClick r:id="rId3"/>
              </a:rPr>
              <a:t>https://firesportal.com/Pages/Public/DHSMVDocuments.aspx</a:t>
            </a:r>
            <a:endParaRPr lang="en-US" sz="1400" kern="0" dirty="0">
              <a:solidFill>
                <a:schemeClr val="tx2"/>
              </a:solidFill>
              <a:latin typeface="Helvetica Neue"/>
              <a:ea typeface="Arial Unicode MS" panose="020B0604020202020204" pitchFamily="34" charset="-128"/>
              <a:cs typeface="Arial Unicode MS" panose="020B0604020202020204" pitchFamily="34" charset="-128"/>
            </a:endParaRPr>
          </a:p>
          <a:p>
            <a:pPr marL="342900" marR="0" lvl="0" indent="-342900" algn="just" fontAlgn="base">
              <a:spcBef>
                <a:spcPts val="0"/>
              </a:spcBef>
              <a:spcAft>
                <a:spcPts val="0"/>
              </a:spcAft>
              <a:buFont typeface="+mj-lt"/>
              <a:buAutoNum type="arabicPeriod"/>
            </a:pPr>
            <a:r>
              <a:rPr lang="en-US" sz="1400" kern="0" dirty="0">
                <a:solidFill>
                  <a:schemeClr val="tx2"/>
                </a:solidFill>
                <a:latin typeface="Times New Roman" panose="02020603050405020304" pitchFamily="18" charset="0"/>
                <a:ea typeface="Arial Unicode MS" panose="020B0604020202020204" pitchFamily="34" charset="-128"/>
                <a:cs typeface="Arial Unicode MS" panose="020B0604020202020204" pitchFamily="34" charset="-128"/>
              </a:rPr>
              <a:t>National Highway Traffic Safety Administration (NHTSA). Traffic Safety Facts 2016 Data. DOT HS 812 493.</a:t>
            </a:r>
            <a:endParaRPr lang="en-US" sz="1400" kern="0" dirty="0">
              <a:solidFill>
                <a:schemeClr val="tx2"/>
              </a:solidFill>
              <a:latin typeface="Helvetica Neue"/>
              <a:ea typeface="Arial Unicode MS" panose="020B0604020202020204" pitchFamily="34" charset="-128"/>
              <a:cs typeface="Arial Unicode MS" panose="020B0604020202020204" pitchFamily="34" charset="-128"/>
            </a:endParaRPr>
          </a:p>
          <a:p>
            <a:pPr marL="342900" marR="0" lvl="0" indent="-342900" algn="just" fontAlgn="base">
              <a:spcBef>
                <a:spcPts val="0"/>
              </a:spcBef>
              <a:spcAft>
                <a:spcPts val="0"/>
              </a:spcAft>
              <a:buFont typeface="+mj-lt"/>
              <a:buAutoNum type="arabicPeriod"/>
            </a:pPr>
            <a:r>
              <a:rPr lang="en-US" sz="1400" kern="0" dirty="0">
                <a:solidFill>
                  <a:schemeClr val="tx2"/>
                </a:solidFill>
                <a:latin typeface="Times New Roman" panose="02020603050405020304" pitchFamily="18" charset="0"/>
                <a:ea typeface="Arial Unicode MS" panose="020B0604020202020204" pitchFamily="34" charset="-128"/>
                <a:cs typeface="Arial Unicode MS" panose="020B0604020202020204" pitchFamily="34" charset="-128"/>
              </a:rPr>
              <a:t>National Cooperative Highway Research Program (NCHRP S-380). “</a:t>
            </a:r>
            <a:r>
              <a:rPr lang="en-US" sz="1400" i="1" kern="0" dirty="0">
                <a:solidFill>
                  <a:schemeClr val="tx2"/>
                </a:solidFill>
                <a:latin typeface="Times New Roman" panose="02020603050405020304" pitchFamily="18" charset="0"/>
                <a:ea typeface="Arial Unicode MS" panose="020B0604020202020204" pitchFamily="34" charset="-128"/>
                <a:cs typeface="Arial Unicode MS" panose="020B0604020202020204" pitchFamily="34" charset="-128"/>
              </a:rPr>
              <a:t>Applications of Illuminated, Active, In-Pavement Marker Systems.” </a:t>
            </a:r>
            <a:r>
              <a:rPr lang="en-US" sz="1400" kern="0" dirty="0">
                <a:solidFill>
                  <a:schemeClr val="tx2"/>
                </a:solidFill>
                <a:latin typeface="Times New Roman" panose="02020603050405020304" pitchFamily="18" charset="0"/>
                <a:ea typeface="Arial Unicode MS" panose="020B0604020202020204" pitchFamily="34" charset="-128"/>
                <a:cs typeface="Arial Unicode MS" panose="020B0604020202020204" pitchFamily="34" charset="-128"/>
              </a:rPr>
              <a:t>NCHRP Synthesis 380. https://www.lightguardsystems.com/wp-content/uploads/2013/02/NCRH-ApplicationsOfIlluminatedActiveIPMSystems1.pdf</a:t>
            </a:r>
            <a:endParaRPr lang="en-US" sz="1400" kern="0" dirty="0">
              <a:solidFill>
                <a:schemeClr val="tx2"/>
              </a:solidFill>
              <a:latin typeface="Helvetica Neue"/>
              <a:ea typeface="Arial Unicode MS" panose="020B0604020202020204" pitchFamily="34" charset="-128"/>
              <a:cs typeface="Arial Unicode MS" panose="020B0604020202020204" pitchFamily="34" charset="-128"/>
            </a:endParaRPr>
          </a:p>
          <a:p>
            <a:pPr marL="342900" marR="0" lvl="0" indent="-342900" algn="just" fontAlgn="base">
              <a:spcBef>
                <a:spcPts val="0"/>
              </a:spcBef>
              <a:spcAft>
                <a:spcPts val="0"/>
              </a:spcAft>
              <a:buFont typeface="+mj-lt"/>
              <a:buAutoNum type="arabicPeriod"/>
            </a:pPr>
            <a:r>
              <a:rPr lang="en-US" sz="1400" kern="0" dirty="0">
                <a:solidFill>
                  <a:schemeClr val="tx2"/>
                </a:solidFill>
                <a:latin typeface="Times New Roman" panose="02020603050405020304" pitchFamily="18" charset="0"/>
                <a:ea typeface="Arial Unicode MS" panose="020B0604020202020204" pitchFamily="34" charset="-128"/>
                <a:cs typeface="Arial Unicode MS" panose="020B0604020202020204" pitchFamily="34" charset="-128"/>
              </a:rPr>
              <a:t>Wage Determinations OnLine.gov (WDOL) “Selecting DBA Wage Decisions”. https://www.wdol.gov/dba.aspx</a:t>
            </a:r>
            <a:endParaRPr lang="en-US" sz="1400" kern="0" dirty="0">
              <a:solidFill>
                <a:schemeClr val="tx2"/>
              </a:solidFill>
              <a:latin typeface="Helvetica Neue"/>
              <a:ea typeface="Arial Unicode MS" panose="020B0604020202020204" pitchFamily="34" charset="-128"/>
              <a:cs typeface="Arial Unicode MS" panose="020B0604020202020204" pitchFamily="34" charset="-128"/>
            </a:endParaRPr>
          </a:p>
          <a:p>
            <a:pPr marL="342900" marR="0" lvl="0" indent="-342900" algn="just" fontAlgn="base">
              <a:spcBef>
                <a:spcPts val="0"/>
              </a:spcBef>
              <a:spcAft>
                <a:spcPts val="0"/>
              </a:spcAft>
              <a:buFont typeface="+mj-lt"/>
              <a:buAutoNum type="arabicPeriod"/>
            </a:pPr>
            <a:r>
              <a:rPr lang="en-US" sz="1400" kern="0" dirty="0" err="1">
                <a:solidFill>
                  <a:schemeClr val="tx2"/>
                </a:solidFill>
                <a:latin typeface="Times New Roman" panose="02020603050405020304" pitchFamily="18" charset="0"/>
                <a:ea typeface="Arial Unicode MS" panose="020B0604020202020204" pitchFamily="34" charset="-128"/>
                <a:cs typeface="Arial Unicode MS" panose="020B0604020202020204" pitchFamily="34" charset="-128"/>
              </a:rPr>
              <a:t>Nambisan</a:t>
            </a:r>
            <a:r>
              <a:rPr lang="en-US" sz="1400" kern="0" dirty="0">
                <a:solidFill>
                  <a:schemeClr val="tx2"/>
                </a:solidFill>
                <a:latin typeface="Times New Roman" panose="02020603050405020304" pitchFamily="18" charset="0"/>
                <a:ea typeface="Arial Unicode MS" panose="020B0604020202020204" pitchFamily="34" charset="-128"/>
                <a:cs typeface="Arial Unicode MS" panose="020B0604020202020204" pitchFamily="34" charset="-128"/>
              </a:rPr>
              <a:t>, S. S., </a:t>
            </a:r>
            <a:r>
              <a:rPr lang="en-US" sz="1400" kern="0" dirty="0" err="1">
                <a:solidFill>
                  <a:schemeClr val="tx2"/>
                </a:solidFill>
                <a:latin typeface="Times New Roman" panose="02020603050405020304" pitchFamily="18" charset="0"/>
                <a:ea typeface="Arial Unicode MS" panose="020B0604020202020204" pitchFamily="34" charset="-128"/>
                <a:cs typeface="Arial Unicode MS" panose="020B0604020202020204" pitchFamily="34" charset="-128"/>
              </a:rPr>
              <a:t>Pulugurtha</a:t>
            </a:r>
            <a:r>
              <a:rPr lang="en-US" sz="1400" kern="0" dirty="0">
                <a:solidFill>
                  <a:schemeClr val="tx2"/>
                </a:solidFill>
                <a:latin typeface="Times New Roman" panose="02020603050405020304" pitchFamily="18" charset="0"/>
                <a:ea typeface="Arial Unicode MS" panose="020B0604020202020204" pitchFamily="34" charset="-128"/>
                <a:cs typeface="Arial Unicode MS" panose="020B0604020202020204" pitchFamily="34" charset="-128"/>
              </a:rPr>
              <a:t>, S. S., &amp; </a:t>
            </a:r>
            <a:r>
              <a:rPr lang="en-US" sz="1400" kern="0" dirty="0" err="1">
                <a:solidFill>
                  <a:schemeClr val="tx2"/>
                </a:solidFill>
                <a:latin typeface="Times New Roman" panose="02020603050405020304" pitchFamily="18" charset="0"/>
                <a:ea typeface="Arial Unicode MS" panose="020B0604020202020204" pitchFamily="34" charset="-128"/>
                <a:cs typeface="Arial Unicode MS" panose="020B0604020202020204" pitchFamily="34" charset="-128"/>
              </a:rPr>
              <a:t>Karkee</a:t>
            </a:r>
            <a:r>
              <a:rPr lang="en-US" sz="1400" kern="0" dirty="0">
                <a:solidFill>
                  <a:schemeClr val="tx2"/>
                </a:solidFill>
                <a:latin typeface="Times New Roman" panose="02020603050405020304" pitchFamily="18" charset="0"/>
                <a:ea typeface="Arial Unicode MS" panose="020B0604020202020204" pitchFamily="34" charset="-128"/>
                <a:cs typeface="Arial Unicode MS" panose="020B0604020202020204" pitchFamily="34" charset="-128"/>
              </a:rPr>
              <a:t>, G. (2006). An evaluation of the effectiveness of an </a:t>
            </a:r>
            <a:r>
              <a:rPr lang="en-US" sz="1400" kern="0" dirty="0" err="1">
                <a:solidFill>
                  <a:schemeClr val="tx2"/>
                </a:solidFill>
                <a:latin typeface="Times New Roman" panose="02020603050405020304" pitchFamily="18" charset="0"/>
                <a:ea typeface="Arial Unicode MS" panose="020B0604020202020204" pitchFamily="34" charset="-128"/>
                <a:cs typeface="Arial Unicode MS" panose="020B0604020202020204" pitchFamily="34" charset="-128"/>
              </a:rPr>
              <a:t>inpavement</a:t>
            </a:r>
            <a:r>
              <a:rPr lang="en-US" sz="1400" kern="0" dirty="0">
                <a:solidFill>
                  <a:schemeClr val="tx2"/>
                </a:solidFill>
                <a:latin typeface="Times New Roman" panose="02020603050405020304" pitchFamily="18" charset="0"/>
                <a:ea typeface="Arial Unicode MS" panose="020B0604020202020204" pitchFamily="34" charset="-128"/>
                <a:cs typeface="Arial Unicode MS" panose="020B0604020202020204" pitchFamily="34" charset="-128"/>
              </a:rPr>
              <a:t> flashing light system. In Transportation Research Board 85th Annual Meeting (No. 06- 1972).</a:t>
            </a:r>
            <a:endParaRPr lang="en-US" sz="1400" kern="0" dirty="0">
              <a:solidFill>
                <a:schemeClr val="tx2"/>
              </a:solidFill>
              <a:latin typeface="Helvetica Neue"/>
              <a:ea typeface="Arial Unicode MS" panose="020B0604020202020204" pitchFamily="34" charset="-128"/>
              <a:cs typeface="Arial Unicode MS" panose="020B0604020202020204" pitchFamily="34" charset="-128"/>
            </a:endParaRPr>
          </a:p>
          <a:p>
            <a:pPr marL="342900" marR="0" lvl="0" indent="-342900" algn="just" fontAlgn="base">
              <a:spcBef>
                <a:spcPts val="0"/>
              </a:spcBef>
              <a:spcAft>
                <a:spcPts val="0"/>
              </a:spcAft>
              <a:buFont typeface="+mj-lt"/>
              <a:buAutoNum type="arabicPeriod"/>
            </a:pPr>
            <a:r>
              <a:rPr lang="en-US" sz="1400" kern="0" dirty="0">
                <a:solidFill>
                  <a:schemeClr val="tx2"/>
                </a:solidFill>
                <a:latin typeface="Times New Roman" panose="02020603050405020304" pitchFamily="18" charset="0"/>
                <a:ea typeface="Arial Unicode MS" panose="020B0604020202020204" pitchFamily="34" charset="-128"/>
                <a:cs typeface="Arial Unicode MS" panose="020B0604020202020204" pitchFamily="34" charset="-128"/>
              </a:rPr>
              <a:t>Hofer, J. </a:t>
            </a:r>
            <a:r>
              <a:rPr lang="en-US" sz="1400" kern="0" dirty="0" err="1">
                <a:solidFill>
                  <a:schemeClr val="tx2"/>
                </a:solidFill>
                <a:latin typeface="Times New Roman" panose="02020603050405020304" pitchFamily="18" charset="0"/>
                <a:ea typeface="Arial Unicode MS" panose="020B0604020202020204" pitchFamily="34" charset="-128"/>
                <a:cs typeface="Arial Unicode MS" panose="020B0604020202020204" pitchFamily="34" charset="-128"/>
              </a:rPr>
              <a:t>Yim</a:t>
            </a:r>
            <a:r>
              <a:rPr lang="en-US" sz="1400" kern="0" dirty="0">
                <a:solidFill>
                  <a:schemeClr val="tx2"/>
                </a:solidFill>
                <a:latin typeface="Times New Roman" panose="02020603050405020304" pitchFamily="18" charset="0"/>
                <a:ea typeface="Arial Unicode MS" panose="020B0604020202020204" pitchFamily="34" charset="-128"/>
                <a:cs typeface="Arial Unicode MS" panose="020B0604020202020204" pitchFamily="34" charset="-128"/>
              </a:rPr>
              <a:t>, L. (2018). Experiment 8(09)-8 (E). Los Angeles Metro. http://www.dot.ca.gov/trafficops/ctcdc/docs/Final-Report-IIRPM-Los-Angeles-091018.pdf</a:t>
            </a:r>
            <a:endParaRPr lang="en-US" sz="1400" kern="0" dirty="0">
              <a:solidFill>
                <a:schemeClr val="tx2"/>
              </a:solidFill>
              <a:latin typeface="Helvetica Neue"/>
              <a:ea typeface="Arial Unicode MS" panose="020B0604020202020204" pitchFamily="34" charset="-128"/>
              <a:cs typeface="Arial Unicode MS" panose="020B0604020202020204" pitchFamily="34" charset="-128"/>
            </a:endParaRPr>
          </a:p>
          <a:p>
            <a:pPr marL="342900" marR="0" lvl="0" indent="-342900" algn="just" fontAlgn="base">
              <a:spcBef>
                <a:spcPts val="0"/>
              </a:spcBef>
              <a:spcAft>
                <a:spcPts val="0"/>
              </a:spcAft>
              <a:buFont typeface="+mj-lt"/>
              <a:buAutoNum type="arabicPeriod"/>
            </a:pPr>
            <a:r>
              <a:rPr lang="en-US" sz="1400" kern="0" dirty="0">
                <a:solidFill>
                  <a:schemeClr val="tx2"/>
                </a:solidFill>
                <a:latin typeface="Times New Roman" panose="02020603050405020304" pitchFamily="18" charset="0"/>
                <a:ea typeface="Arial Unicode MS" panose="020B0604020202020204" pitchFamily="34" charset="-128"/>
                <a:cs typeface="Arial Unicode MS" panose="020B0604020202020204" pitchFamily="34" charset="-128"/>
              </a:rPr>
              <a:t>Baker, T. (2002). National Electrical Code Requirements for In-Roadway Lights. IMSA Article Form. IMSA Journal Article Aug 2002.</a:t>
            </a:r>
            <a:endParaRPr lang="en-US" sz="1400" kern="0" dirty="0">
              <a:solidFill>
                <a:schemeClr val="tx2"/>
              </a:solidFill>
              <a:latin typeface="Helvetica Neue"/>
              <a:ea typeface="Arial Unicode MS" panose="020B0604020202020204" pitchFamily="34" charset="-128"/>
              <a:cs typeface="Arial Unicode MS" panose="020B0604020202020204" pitchFamily="34" charset="-128"/>
            </a:endParaRPr>
          </a:p>
          <a:p>
            <a:pPr marL="342900" marR="0" lvl="0" indent="-342900" algn="just" fontAlgn="base">
              <a:spcBef>
                <a:spcPts val="0"/>
              </a:spcBef>
              <a:spcAft>
                <a:spcPts val="0"/>
              </a:spcAft>
              <a:buFont typeface="+mj-lt"/>
              <a:buAutoNum type="arabicPeriod"/>
            </a:pPr>
            <a:r>
              <a:rPr lang="en-US" sz="1400" kern="0" dirty="0" err="1">
                <a:solidFill>
                  <a:schemeClr val="tx2"/>
                </a:solidFill>
                <a:latin typeface="Times New Roman" panose="02020603050405020304" pitchFamily="18" charset="0"/>
                <a:ea typeface="Arial Unicode MS" panose="020B0604020202020204" pitchFamily="34" charset="-128"/>
                <a:cs typeface="Arial Unicode MS" panose="020B0604020202020204" pitchFamily="34" charset="-128"/>
              </a:rPr>
              <a:t>Hamood</a:t>
            </a:r>
            <a:r>
              <a:rPr lang="en-US" sz="1400" kern="0" dirty="0">
                <a:solidFill>
                  <a:schemeClr val="tx2"/>
                </a:solidFill>
                <a:latin typeface="Times New Roman" panose="02020603050405020304" pitchFamily="18" charset="0"/>
                <a:ea typeface="Arial Unicode MS" panose="020B0604020202020204" pitchFamily="34" charset="-128"/>
                <a:cs typeface="Arial Unicode MS" panose="020B0604020202020204" pitchFamily="34" charset="-128"/>
              </a:rPr>
              <a:t>, F., </a:t>
            </a:r>
            <a:r>
              <a:rPr lang="en-US" sz="1400" kern="0" dirty="0" err="1">
                <a:solidFill>
                  <a:schemeClr val="tx2"/>
                </a:solidFill>
                <a:latin typeface="Times New Roman" panose="02020603050405020304" pitchFamily="18" charset="0"/>
                <a:ea typeface="Arial Unicode MS" panose="020B0604020202020204" pitchFamily="34" charset="-128"/>
                <a:cs typeface="Arial Unicode MS" panose="020B0604020202020204" pitchFamily="34" charset="-128"/>
              </a:rPr>
              <a:t>Parentela</a:t>
            </a:r>
            <a:r>
              <a:rPr lang="en-US" sz="1400" kern="0" dirty="0">
                <a:solidFill>
                  <a:schemeClr val="tx2"/>
                </a:solidFill>
                <a:latin typeface="Times New Roman" panose="02020603050405020304" pitchFamily="18" charset="0"/>
                <a:ea typeface="Arial Unicode MS" panose="020B0604020202020204" pitchFamily="34" charset="-128"/>
                <a:cs typeface="Arial Unicode MS" panose="020B0604020202020204" pitchFamily="34" charset="-128"/>
              </a:rPr>
              <a:t>, E.M., Mustafa, Z., Killian, C. (2015). In-Road Warning Lights: Revisiting Pedestrian Crosswalk Application. https://www.westernite.org/annualmeetings/15_Las_Vegas/Papers/5A-Killian.pdf</a:t>
            </a:r>
            <a:endParaRPr lang="en-US" sz="1400" kern="0" dirty="0">
              <a:solidFill>
                <a:schemeClr val="tx2"/>
              </a:solidFill>
              <a:latin typeface="Helvetica Neue"/>
              <a:ea typeface="Arial Unicode MS" panose="020B0604020202020204" pitchFamily="34" charset="-128"/>
              <a:cs typeface="Arial Unicode MS" panose="020B0604020202020204" pitchFamily="34" charset="-128"/>
            </a:endParaRPr>
          </a:p>
          <a:p>
            <a:pPr marL="342900" marR="0" lvl="0" indent="-342900" algn="just" fontAlgn="base">
              <a:spcBef>
                <a:spcPts val="0"/>
              </a:spcBef>
              <a:spcAft>
                <a:spcPts val="0"/>
              </a:spcAft>
              <a:buFont typeface="+mj-lt"/>
              <a:buAutoNum type="arabicPeriod"/>
            </a:pPr>
            <a:r>
              <a:rPr lang="en-US" sz="1400" kern="0" dirty="0" err="1">
                <a:solidFill>
                  <a:schemeClr val="tx2"/>
                </a:solidFill>
                <a:latin typeface="Times New Roman" panose="02020603050405020304" pitchFamily="18" charset="0"/>
                <a:ea typeface="Arial Unicode MS" panose="020B0604020202020204" pitchFamily="34" charset="-128"/>
                <a:cs typeface="Arial Unicode MS" panose="020B0604020202020204" pitchFamily="34" charset="-128"/>
              </a:rPr>
              <a:t>Tydlacka</a:t>
            </a:r>
            <a:r>
              <a:rPr lang="en-US" sz="1400" kern="0" dirty="0">
                <a:solidFill>
                  <a:schemeClr val="tx2"/>
                </a:solidFill>
                <a:latin typeface="Times New Roman" panose="02020603050405020304" pitchFamily="18" charset="0"/>
                <a:ea typeface="Arial Unicode MS" panose="020B0604020202020204" pitchFamily="34" charset="-128"/>
                <a:cs typeface="Arial Unicode MS" panose="020B0604020202020204" pitchFamily="34" charset="-128"/>
              </a:rPr>
              <a:t>, J. (2010). Evaluation of Lighted Pavement Marker Stop Bard and LED Outline </a:t>
            </a:r>
            <a:r>
              <a:rPr lang="en-US" sz="1400" kern="0" dirty="0" err="1">
                <a:solidFill>
                  <a:schemeClr val="tx2"/>
                </a:solidFill>
                <a:latin typeface="Times New Roman" panose="02020603050405020304" pitchFamily="18" charset="0"/>
                <a:ea typeface="Arial Unicode MS" panose="020B0604020202020204" pitchFamily="34" charset="-128"/>
                <a:cs typeface="Arial Unicode MS" panose="020B0604020202020204" pitchFamily="34" charset="-128"/>
              </a:rPr>
              <a:t>Trarffic</a:t>
            </a:r>
            <a:r>
              <a:rPr lang="en-US" sz="1400" kern="0" dirty="0">
                <a:solidFill>
                  <a:schemeClr val="tx2"/>
                </a:solidFill>
                <a:latin typeface="Times New Roman" panose="02020603050405020304" pitchFamily="18" charset="0"/>
                <a:ea typeface="Arial Unicode MS" panose="020B0604020202020204" pitchFamily="34" charset="-128"/>
                <a:cs typeface="Arial Unicode MS" panose="020B0604020202020204" pitchFamily="34" charset="-128"/>
              </a:rPr>
              <a:t> Signal </a:t>
            </a:r>
            <a:r>
              <a:rPr lang="en-US" sz="1400" kern="0" dirty="0" err="1">
                <a:solidFill>
                  <a:schemeClr val="tx2"/>
                </a:solidFill>
                <a:latin typeface="Times New Roman" panose="02020603050405020304" pitchFamily="18" charset="0"/>
                <a:ea typeface="Arial Unicode MS" panose="020B0604020202020204" pitchFamily="34" charset="-128"/>
                <a:cs typeface="Arial Unicode MS" panose="020B0604020202020204" pitchFamily="34" charset="-128"/>
              </a:rPr>
              <a:t>Backplates</a:t>
            </a:r>
            <a:r>
              <a:rPr lang="en-US" sz="1400" kern="0" dirty="0">
                <a:solidFill>
                  <a:schemeClr val="tx2"/>
                </a:solidFill>
                <a:latin typeface="Times New Roman" panose="02020603050405020304" pitchFamily="18" charset="0"/>
                <a:ea typeface="Arial Unicode MS" panose="020B0604020202020204" pitchFamily="34" charset="-128"/>
                <a:cs typeface="Arial Unicode MS" panose="020B0604020202020204" pitchFamily="34" charset="-128"/>
              </a:rPr>
              <a:t>. Texas Transportation Institute. IMSA Journal. </a:t>
            </a:r>
            <a:endParaRPr lang="en-US" sz="1400" kern="0" dirty="0">
              <a:solidFill>
                <a:schemeClr val="tx2"/>
              </a:solidFill>
              <a:latin typeface="Helvetica Neue"/>
              <a:ea typeface="Arial Unicode MS" panose="020B0604020202020204" pitchFamily="34" charset="-128"/>
              <a:cs typeface="Arial Unicode MS" panose="020B0604020202020204" pitchFamily="34" charset="-128"/>
            </a:endParaRPr>
          </a:p>
          <a:p>
            <a:pPr marL="342900" marR="0" lvl="0" indent="-342900" algn="just" fontAlgn="base">
              <a:spcBef>
                <a:spcPts val="0"/>
              </a:spcBef>
              <a:spcAft>
                <a:spcPts val="0"/>
              </a:spcAft>
              <a:buFont typeface="+mj-lt"/>
              <a:buAutoNum type="arabicPeriod"/>
            </a:pPr>
            <a:r>
              <a:rPr lang="en-US" sz="1400" kern="0" dirty="0">
                <a:solidFill>
                  <a:schemeClr val="tx2"/>
                </a:solidFill>
                <a:latin typeface="Times New Roman" panose="02020603050405020304" pitchFamily="18" charset="0"/>
                <a:ea typeface="Arial Unicode MS" panose="020B0604020202020204" pitchFamily="34" charset="-128"/>
                <a:cs typeface="Arial Unicode MS" panose="020B0604020202020204" pitchFamily="34" charset="-128"/>
              </a:rPr>
              <a:t>Liu, Y., Dion, F., &amp; Biswas, S. (2005). Dedicated short-range wireless communications for intelligent transportation system applications: State of the art. </a:t>
            </a:r>
            <a:r>
              <a:rPr lang="en-US" sz="1400" i="1" kern="0" dirty="0">
                <a:solidFill>
                  <a:schemeClr val="tx2"/>
                </a:solidFill>
                <a:latin typeface="Times New Roman" panose="02020603050405020304" pitchFamily="18" charset="0"/>
                <a:ea typeface="Arial Unicode MS" panose="020B0604020202020204" pitchFamily="34" charset="-128"/>
                <a:cs typeface="Arial Unicode MS" panose="020B0604020202020204" pitchFamily="34" charset="-128"/>
              </a:rPr>
              <a:t>Transportation research record</a:t>
            </a:r>
            <a:r>
              <a:rPr lang="en-US" sz="1400" kern="0" dirty="0">
                <a:solidFill>
                  <a:schemeClr val="tx2"/>
                </a:solidFill>
                <a:latin typeface="Times New Roman" panose="02020603050405020304" pitchFamily="18" charset="0"/>
                <a:ea typeface="Arial Unicode MS" panose="020B0604020202020204" pitchFamily="34" charset="-128"/>
                <a:cs typeface="Arial Unicode MS" panose="020B0604020202020204" pitchFamily="34" charset="-128"/>
              </a:rPr>
              <a:t>, </a:t>
            </a:r>
            <a:r>
              <a:rPr lang="en-US" sz="1400" i="1" kern="0" dirty="0">
                <a:solidFill>
                  <a:schemeClr val="tx2"/>
                </a:solidFill>
                <a:latin typeface="Times New Roman" panose="02020603050405020304" pitchFamily="18" charset="0"/>
                <a:ea typeface="Arial Unicode MS" panose="020B0604020202020204" pitchFamily="34" charset="-128"/>
                <a:cs typeface="Arial Unicode MS" panose="020B0604020202020204" pitchFamily="34" charset="-128"/>
              </a:rPr>
              <a:t>1910</a:t>
            </a:r>
            <a:r>
              <a:rPr lang="en-US" sz="1400" kern="0" dirty="0">
                <a:solidFill>
                  <a:schemeClr val="tx2"/>
                </a:solidFill>
                <a:latin typeface="Times New Roman" panose="02020603050405020304" pitchFamily="18" charset="0"/>
                <a:ea typeface="Arial Unicode MS" panose="020B0604020202020204" pitchFamily="34" charset="-128"/>
                <a:cs typeface="Arial Unicode MS" panose="020B0604020202020204" pitchFamily="34" charset="-128"/>
              </a:rPr>
              <a:t>(1), 29-37.</a:t>
            </a:r>
            <a:endParaRPr lang="en-US" sz="1400" u="none" strike="noStrike" kern="0" spc="0" dirty="0">
              <a:ln>
                <a:noFill/>
              </a:ln>
              <a:solidFill>
                <a:schemeClr val="tx2"/>
              </a:solidFill>
              <a:effectLst/>
              <a:latin typeface="Helvetica Neue"/>
              <a:ea typeface="Arial Unicode MS" panose="020B0604020202020204" pitchFamily="34" charset="-128"/>
              <a:cs typeface="Arial Unicode MS" panose="020B0604020202020204" pitchFamily="34" charset="-128"/>
            </a:endParaRPr>
          </a:p>
        </p:txBody>
      </p:sp>
      <p:sp>
        <p:nvSpPr>
          <p:cNvPr id="4" name="Slide Number Placeholder 3">
            <a:extLst>
              <a:ext uri="{FF2B5EF4-FFF2-40B4-BE49-F238E27FC236}">
                <a16:creationId xmlns:a16="http://schemas.microsoft.com/office/drawing/2014/main" xmlns="" id="{9AFCAA76-FBF3-467E-9FC5-FF714EA20B50}"/>
              </a:ext>
            </a:extLst>
          </p:cNvPr>
          <p:cNvSpPr>
            <a:spLocks noGrp="1"/>
          </p:cNvSpPr>
          <p:nvPr>
            <p:ph type="sldNum" sz="quarter" idx="12"/>
          </p:nvPr>
        </p:nvSpPr>
        <p:spPr/>
        <p:txBody>
          <a:bodyPr/>
          <a:lstStyle/>
          <a:p>
            <a:r>
              <a:rPr lang="en-US" dirty="0">
                <a:solidFill>
                  <a:schemeClr val="tx2"/>
                </a:solidFill>
              </a:rPr>
              <a:t>17</a:t>
            </a:r>
          </a:p>
        </p:txBody>
      </p:sp>
    </p:spTree>
    <p:extLst>
      <p:ext uri="{BB962C8B-B14F-4D97-AF65-F5344CB8AC3E}">
        <p14:creationId xmlns:p14="http://schemas.microsoft.com/office/powerpoint/2010/main" val="1366111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05154" y="5085443"/>
            <a:ext cx="2832314" cy="707886"/>
          </a:xfrm>
          <a:prstGeom prst="rect">
            <a:avLst/>
          </a:prstGeom>
          <a:noFill/>
        </p:spPr>
        <p:txBody>
          <a:bodyPr wrap="none" rtlCol="0">
            <a:spAutoFit/>
          </a:bodyPr>
          <a:lstStyle/>
          <a:p>
            <a:r>
              <a:rPr lang="en-US" sz="4000" dirty="0">
                <a:solidFill>
                  <a:schemeClr val="tx2">
                    <a:lumMod val="95000"/>
                    <a:lumOff val="5000"/>
                  </a:schemeClr>
                </a:solidFill>
                <a:latin typeface="Calibri" panose="020F0502020204030204" pitchFamily="34" charset="0"/>
              </a:rPr>
              <a:t>THANK YOU!</a:t>
            </a:r>
          </a:p>
        </p:txBody>
      </p:sp>
      <p:sp>
        <p:nvSpPr>
          <p:cNvPr id="3" name="AutoShape 2" descr="https://mail.google.com/mail/u/0?ui=2&amp;ik=aed5c483e7&amp;attid=0.1.1&amp;permmsgid=msg-f:1639791018725427874&amp;th=16c1b53e59014aa2&amp;view=fimg&amp;sz=s0-l75-ft&amp;attbid=ANGjdJ8kAG-vCrvXJyNkc8G5KmvgWFcZ-dCMElknAZ7608cMAJhD5zHX3T7vo3oPKD3Tt8t3kmje8vSdAJMTgutbKgCDsZ95y2ujxlq1oWK0OpEhJjcUC38MuAD19yw&amp;disp=emb"/>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https://mail.google.com/mail/u/0?ui=2&amp;ik=aed5c483e7&amp;attid=0.1.1&amp;permmsgid=msg-f:1639791018725427874&amp;th=16c1b53e59014aa2&amp;view=fimg&amp;sz=s0-l75-ft&amp;attbid=ANGjdJ8kAG-vCrvXJyNkc8G5KmvgWFcZ-dCMElknAZ7608cMAJhD5zHX3T7vo3oPKD3Tt8t3kmje8vSdAJMTgutbKgCDsZ95y2ujxlq1oWK0OpEhJjcUC38MuAD19yw&amp;disp=emb"/>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7" name="Picture 5" descr="C:\Users\RAKESH\Desktop\Downloads\24e68041-9c8c-4bcb-a3fe-831a92d3d8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0426" y="1136649"/>
            <a:ext cx="5041771" cy="3783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5647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2"/>
          <p:cNvSpPr txBox="1">
            <a:spLocks noGrp="1"/>
          </p:cNvSpPr>
          <p:nvPr>
            <p:ph type="title"/>
          </p:nvPr>
        </p:nvSpPr>
        <p:spPr>
          <a:xfrm>
            <a:off x="1105658" y="70829"/>
            <a:ext cx="9980684" cy="1096963"/>
          </a:xfrm>
          <a:prstGeom prst="rect">
            <a:avLst/>
          </a:prstGeom>
        </p:spPr>
        <p:txBody>
          <a:bodyPr/>
          <a:lstStyle>
            <a:lvl1pPr>
              <a:defRPr>
                <a:solidFill>
                  <a:srgbClr val="0D0D0D"/>
                </a:solidFill>
              </a:defRPr>
            </a:lvl1pPr>
          </a:lstStyle>
          <a:p>
            <a:r>
              <a:rPr b="1" dirty="0"/>
              <a:t>Background</a:t>
            </a:r>
          </a:p>
        </p:txBody>
      </p:sp>
      <p:pic>
        <p:nvPicPr>
          <p:cNvPr id="10" name="Picture 2" descr="Picture 2"/>
          <p:cNvPicPr>
            <a:picLocks noChangeAspect="1"/>
          </p:cNvPicPr>
          <p:nvPr/>
        </p:nvPicPr>
        <p:blipFill rotWithShape="1">
          <a:blip r:embed="rId3"/>
          <a:srcRect r="3913" b="77722"/>
          <a:stretch/>
        </p:blipFill>
        <p:spPr>
          <a:xfrm>
            <a:off x="4491319" y="1347662"/>
            <a:ext cx="7597588" cy="1170712"/>
          </a:xfrm>
          <a:prstGeom prst="rect">
            <a:avLst/>
          </a:prstGeom>
          <a:ln w="12700">
            <a:miter lim="400000"/>
          </a:ln>
        </p:spPr>
      </p:pic>
      <p:sp>
        <p:nvSpPr>
          <p:cNvPr id="12" name="Rectangle 4"/>
          <p:cNvSpPr txBox="1"/>
          <p:nvPr/>
        </p:nvSpPr>
        <p:spPr>
          <a:xfrm>
            <a:off x="7905273" y="5534918"/>
            <a:ext cx="1863959" cy="2135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900">
                <a:latin typeface="Times New Roman"/>
                <a:ea typeface="Times New Roman"/>
                <a:cs typeface="Times New Roman"/>
                <a:sym typeface="Times New Roman"/>
              </a:defRPr>
            </a:lvl1pPr>
          </a:lstStyle>
          <a:p>
            <a:r>
              <a:rPr dirty="0"/>
              <a:t>Ref: NHTSA Traffic Safety facts 2016</a:t>
            </a:r>
          </a:p>
        </p:txBody>
      </p:sp>
      <p:pic>
        <p:nvPicPr>
          <p:cNvPr id="14" name="Picture 2" descr="Image result for usa map blan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8650" y="1397589"/>
            <a:ext cx="1725701" cy="103866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2131529" y="2034367"/>
            <a:ext cx="436227" cy="383144"/>
          </a:xfrm>
          <a:prstGeom prst="rect">
            <a:avLst/>
          </a:prstGeom>
          <a:noFill/>
          <a:ln w="3175" cap="flat">
            <a:solidFill>
              <a:srgbClr val="FF0000"/>
            </a:solidFill>
            <a:prstDash val="solid"/>
            <a:round/>
          </a:ln>
          <a:effectLst>
            <a:outerShdw blurRad="38100" dist="25400" dir="5400000" rotWithShape="0">
              <a:srgbClr val="000000">
                <a:alpha val="38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chemeClr val="accent1"/>
              </a:solidFill>
              <a:effectLst/>
              <a:uFillTx/>
              <a:latin typeface="+mn-lt"/>
              <a:ea typeface="+mn-ea"/>
              <a:cs typeface="+mn-cs"/>
              <a:sym typeface="Euphemia"/>
            </a:endParaRPr>
          </a:p>
        </p:txBody>
      </p:sp>
      <p:cxnSp>
        <p:nvCxnSpPr>
          <p:cNvPr id="16" name="Straight Arrow Connector 15"/>
          <p:cNvCxnSpPr/>
          <p:nvPr/>
        </p:nvCxnSpPr>
        <p:spPr>
          <a:xfrm flipH="1">
            <a:off x="2029363" y="2292903"/>
            <a:ext cx="211557" cy="440434"/>
          </a:xfrm>
          <a:prstGeom prst="straightConnector1">
            <a:avLst/>
          </a:prstGeom>
          <a:noFill/>
          <a:ln w="19050" cap="flat">
            <a:solidFill>
              <a:schemeClr val="accent1"/>
            </a:solidFill>
            <a:prstDash val="solid"/>
            <a:round/>
            <a:tailEnd type="triangle"/>
          </a:ln>
          <a:effectLst>
            <a:outerShdw blurRad="50800" dist="25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7" name="Straight Arrow Connector 16"/>
          <p:cNvCxnSpPr/>
          <p:nvPr/>
        </p:nvCxnSpPr>
        <p:spPr>
          <a:xfrm>
            <a:off x="2983012" y="1862013"/>
            <a:ext cx="1337528" cy="0"/>
          </a:xfrm>
          <a:prstGeom prst="straightConnector1">
            <a:avLst/>
          </a:prstGeom>
          <a:noFill/>
          <a:ln w="19050" cap="flat">
            <a:solidFill>
              <a:schemeClr val="accent1"/>
            </a:solidFill>
            <a:prstDash val="solid"/>
            <a:round/>
            <a:tailEnd type="triangle"/>
          </a:ln>
          <a:effectLst>
            <a:outerShdw blurRad="50800" dist="25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8" name="Rectangle 17"/>
          <p:cNvSpPr/>
          <p:nvPr/>
        </p:nvSpPr>
        <p:spPr>
          <a:xfrm>
            <a:off x="3276011" y="3435740"/>
            <a:ext cx="4604414" cy="830997"/>
          </a:xfrm>
          <a:prstGeom prst="rect">
            <a:avLst/>
          </a:prstGeom>
        </p:spPr>
        <p:txBody>
          <a:bodyPr wrap="square">
            <a:spAutoFit/>
          </a:bodyPr>
          <a:lstStyle/>
          <a:p>
            <a:r>
              <a:rPr lang="en-US" sz="2400" dirty="0">
                <a:solidFill>
                  <a:schemeClr val="bg1">
                    <a:lumMod val="10000"/>
                  </a:schemeClr>
                </a:solidFill>
                <a:latin typeface="Calibri" panose="020F0502020204030204" pitchFamily="34" charset="0"/>
                <a:ea typeface="Arial Unicode MS" panose="020B0604020202020204" pitchFamily="34" charset="-128"/>
              </a:rPr>
              <a:t>In 2017 </a:t>
            </a:r>
            <a:r>
              <a:rPr lang="en-US" sz="2400" b="1" dirty="0">
                <a:solidFill>
                  <a:schemeClr val="bg1">
                    <a:lumMod val="10000"/>
                  </a:schemeClr>
                </a:solidFill>
                <a:latin typeface="Calibri" panose="020F0502020204030204" pitchFamily="34" charset="0"/>
                <a:ea typeface="Arial Unicode MS" panose="020B0604020202020204" pitchFamily="34" charset="-128"/>
              </a:rPr>
              <a:t>crashes (9,420) and fatalities(659</a:t>
            </a:r>
            <a:r>
              <a:rPr lang="en-US" sz="2400" b="1" dirty="0" smtClean="0">
                <a:solidFill>
                  <a:schemeClr val="bg1">
                    <a:lumMod val="10000"/>
                  </a:schemeClr>
                </a:solidFill>
                <a:latin typeface="Calibri" panose="020F0502020204030204" pitchFamily="34" charset="0"/>
                <a:ea typeface="Arial Unicode MS" panose="020B0604020202020204" pitchFamily="34" charset="-128"/>
              </a:rPr>
              <a:t>)</a:t>
            </a:r>
            <a:r>
              <a:rPr lang="en-US" sz="2400" i="1" dirty="0" smtClean="0">
                <a:solidFill>
                  <a:schemeClr val="bg1">
                    <a:lumMod val="10000"/>
                  </a:schemeClr>
                </a:solidFill>
                <a:latin typeface="Calibri" panose="020F0502020204030204" pitchFamily="34" charset="0"/>
                <a:ea typeface="Arial Unicode MS" panose="020B0604020202020204" pitchFamily="34" charset="-128"/>
              </a:rPr>
              <a:t>.</a:t>
            </a:r>
            <a:endParaRPr lang="en-US" sz="2400" i="1" dirty="0">
              <a:solidFill>
                <a:schemeClr val="bg1">
                  <a:lumMod val="10000"/>
                </a:schemeClr>
              </a:solidFill>
              <a:latin typeface="Calibri" panose="020F0502020204030204" pitchFamily="34" charset="0"/>
              <a:ea typeface="Arial Unicode MS" panose="020B0604020202020204" pitchFamily="34" charset="-128"/>
            </a:endParaRPr>
          </a:p>
        </p:txBody>
      </p:sp>
      <p:sp>
        <p:nvSpPr>
          <p:cNvPr id="2" name="Slide Number Placeholder 1">
            <a:extLst>
              <a:ext uri="{FF2B5EF4-FFF2-40B4-BE49-F238E27FC236}">
                <a16:creationId xmlns:a16="http://schemas.microsoft.com/office/drawing/2014/main" xmlns="" id="{AD3DB050-1BB5-461B-BC3F-553A0DC59F94}"/>
              </a:ext>
            </a:extLst>
          </p:cNvPr>
          <p:cNvSpPr>
            <a:spLocks noGrp="1"/>
          </p:cNvSpPr>
          <p:nvPr>
            <p:ph type="sldNum" sz="quarter" idx="12"/>
          </p:nvPr>
        </p:nvSpPr>
        <p:spPr>
          <a:xfrm>
            <a:off x="11196914" y="6338729"/>
            <a:ext cx="722382" cy="365125"/>
          </a:xfrm>
        </p:spPr>
        <p:txBody>
          <a:bodyPr/>
          <a:lstStyle/>
          <a:p>
            <a:r>
              <a:rPr lang="en-US" dirty="0">
                <a:solidFill>
                  <a:schemeClr val="tx2"/>
                </a:solidFill>
              </a:rPr>
              <a:t>1</a:t>
            </a:r>
          </a:p>
        </p:txBody>
      </p:sp>
      <p:pic>
        <p:nvPicPr>
          <p:cNvPr id="20" name="Picture 2" descr="Picture 2"/>
          <p:cNvPicPr>
            <a:picLocks noChangeAspect="1"/>
          </p:cNvPicPr>
          <p:nvPr/>
        </p:nvPicPr>
        <p:blipFill>
          <a:blip r:embed="rId3"/>
          <a:srcRect r="3913"/>
          <a:stretch>
            <a:fillRect/>
          </a:stretch>
        </p:blipFill>
        <p:spPr>
          <a:xfrm>
            <a:off x="7880425" y="2814818"/>
            <a:ext cx="4038871" cy="2713627"/>
          </a:xfrm>
          <a:prstGeom prst="rect">
            <a:avLst/>
          </a:prstGeom>
          <a:ln w="12700">
            <a:miter lim="400000"/>
          </a:ln>
        </p:spPr>
      </p:pic>
      <p:sp>
        <p:nvSpPr>
          <p:cNvPr id="21" name="Rectangle 3"/>
          <p:cNvSpPr/>
          <p:nvPr/>
        </p:nvSpPr>
        <p:spPr>
          <a:xfrm>
            <a:off x="7785461" y="3055838"/>
            <a:ext cx="4133835" cy="387061"/>
          </a:xfrm>
          <a:prstGeom prst="rect">
            <a:avLst/>
          </a:prstGeom>
          <a:ln w="25400">
            <a:solidFill>
              <a:srgbClr val="FF0000"/>
            </a:solidFill>
          </a:ln>
        </p:spPr>
        <p:txBody>
          <a:bodyPr lIns="45719" rIns="45719" anchor="ctr"/>
          <a:lstStyle/>
          <a:p>
            <a:pPr algn="ctr">
              <a:defRPr>
                <a:solidFill>
                  <a:srgbClr val="FFFFFF"/>
                </a:solidFill>
              </a:defRPr>
            </a:pPr>
            <a:endParaRPr/>
          </a:p>
        </p:txBody>
      </p:sp>
      <p:cxnSp>
        <p:nvCxnSpPr>
          <p:cNvPr id="5" name="Straight Arrow Connector 4"/>
          <p:cNvCxnSpPr>
            <a:stCxn id="21" idx="1"/>
          </p:cNvCxnSpPr>
          <p:nvPr/>
        </p:nvCxnSpPr>
        <p:spPr>
          <a:xfrm flipH="1" flipV="1">
            <a:off x="6718300" y="2666054"/>
            <a:ext cx="1067161" cy="58331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874351" y="1397589"/>
            <a:ext cx="0" cy="111553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758440" y="1397589"/>
            <a:ext cx="11591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2758440" y="2513120"/>
            <a:ext cx="11591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076" name="Down Arrow 3075"/>
          <p:cNvSpPr/>
          <p:nvPr/>
        </p:nvSpPr>
        <p:spPr>
          <a:xfrm rot="10800000">
            <a:off x="3059519" y="3309533"/>
            <a:ext cx="76200" cy="801931"/>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a:p>
        </p:txBody>
      </p:sp>
      <p:pic>
        <p:nvPicPr>
          <p:cNvPr id="3077" name="Picture 4" descr="Image result for pedestrian crossing crosswalk on do not walk sign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763" y="4762128"/>
            <a:ext cx="2276526" cy="175916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278551" y="5236241"/>
            <a:ext cx="4124832" cy="1200329"/>
          </a:xfrm>
          <a:prstGeom prst="rect">
            <a:avLst/>
          </a:prstGeom>
        </p:spPr>
        <p:txBody>
          <a:bodyPr wrap="square">
            <a:spAutoFit/>
          </a:bodyPr>
          <a:lstStyle/>
          <a:p>
            <a:r>
              <a:rPr lang="en-US" sz="2400" b="1" dirty="0">
                <a:solidFill>
                  <a:schemeClr val="tx2">
                    <a:lumMod val="95000"/>
                    <a:lumOff val="5000"/>
                  </a:schemeClr>
                </a:solidFill>
                <a:latin typeface="Calibri" panose="020F0502020204030204" pitchFamily="34" charset="0"/>
              </a:rPr>
              <a:t>24%</a:t>
            </a:r>
            <a:r>
              <a:rPr lang="en-US" sz="2400" dirty="0">
                <a:solidFill>
                  <a:schemeClr val="tx2">
                    <a:lumMod val="95000"/>
                    <a:lumOff val="5000"/>
                  </a:schemeClr>
                </a:solidFill>
                <a:latin typeface="Calibri" panose="020F0502020204030204" pitchFamily="34" charset="0"/>
              </a:rPr>
              <a:t> crossing the intersection when the pedestrian crossing </a:t>
            </a:r>
            <a:r>
              <a:rPr lang="en-US" sz="2400" b="1" dirty="0">
                <a:solidFill>
                  <a:schemeClr val="tx2">
                    <a:lumMod val="95000"/>
                    <a:lumOff val="5000"/>
                  </a:schemeClr>
                </a:solidFill>
                <a:latin typeface="Calibri" panose="020F0502020204030204" pitchFamily="34" charset="0"/>
              </a:rPr>
              <a:t>signals were flashing </a:t>
            </a:r>
            <a:r>
              <a:rPr lang="en-US" sz="2400" b="1" dirty="0" smtClean="0">
                <a:solidFill>
                  <a:schemeClr val="tx2">
                    <a:lumMod val="95000"/>
                    <a:lumOff val="5000"/>
                  </a:schemeClr>
                </a:solidFill>
                <a:latin typeface="Calibri" panose="020F0502020204030204" pitchFamily="34" charset="0"/>
              </a:rPr>
              <a:t>red.</a:t>
            </a:r>
            <a:endParaRPr lang="en-US" sz="2400" i="1" dirty="0">
              <a:solidFill>
                <a:schemeClr val="tx2">
                  <a:lumMod val="95000"/>
                  <a:lumOff val="5000"/>
                </a:schemeClr>
              </a:solidFill>
              <a:latin typeface="Calibri" panose="020F0502020204030204" pitchFamily="34" charset="0"/>
            </a:endParaRPr>
          </a:p>
        </p:txBody>
      </p:sp>
      <p:pic>
        <p:nvPicPr>
          <p:cNvPr id="4098" name="Picture 2" descr="Image result for pedestrian  crash"/>
          <p:cNvPicPr>
            <a:picLocks noChangeAspect="1" noChangeArrowheads="1"/>
          </p:cNvPicPr>
          <p:nvPr/>
        </p:nvPicPr>
        <p:blipFill rotWithShape="1">
          <a:blip r:embed="rId6">
            <a:extLst>
              <a:ext uri="{28A0092B-C50C-407E-A947-70E740481C1C}">
                <a14:useLocalDpi xmlns:a14="http://schemas.microsoft.com/office/drawing/2010/main" val="0"/>
              </a:ext>
            </a:extLst>
          </a:blip>
          <a:srcRect l="17628" r="12263"/>
          <a:stretch/>
        </p:blipFill>
        <p:spPr bwMode="auto">
          <a:xfrm>
            <a:off x="717116" y="2849518"/>
            <a:ext cx="2144677" cy="1721962"/>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3276011" y="1576608"/>
            <a:ext cx="991781" cy="276999"/>
          </a:xfrm>
          <a:prstGeom prst="rect">
            <a:avLst/>
          </a:prstGeom>
        </p:spPr>
        <p:txBody>
          <a:bodyPr wrap="square">
            <a:spAutoFit/>
          </a:bodyPr>
          <a:lstStyle/>
          <a:p>
            <a:r>
              <a:rPr lang="en-US" sz="1200" b="1" dirty="0" smtClean="0">
                <a:solidFill>
                  <a:schemeClr val="tx2">
                    <a:lumMod val="95000"/>
                    <a:lumOff val="5000"/>
                  </a:schemeClr>
                </a:solidFill>
                <a:latin typeface="Calibri" panose="020F0502020204030204" pitchFamily="34" charset="0"/>
              </a:rPr>
              <a:t>U.S.A.</a:t>
            </a:r>
            <a:endParaRPr lang="en-US" sz="1200" i="1" dirty="0">
              <a:solidFill>
                <a:schemeClr val="tx2">
                  <a:lumMod val="95000"/>
                  <a:lumOff val="5000"/>
                </a:schemeClr>
              </a:solidFill>
              <a:latin typeface="Calibri" panose="020F0502020204030204" pitchFamily="34" charset="0"/>
            </a:endParaRPr>
          </a:p>
        </p:txBody>
      </p:sp>
      <p:sp>
        <p:nvSpPr>
          <p:cNvPr id="26" name="Rectangle 25"/>
          <p:cNvSpPr/>
          <p:nvPr/>
        </p:nvSpPr>
        <p:spPr>
          <a:xfrm>
            <a:off x="1374870" y="2527554"/>
            <a:ext cx="991781" cy="276999"/>
          </a:xfrm>
          <a:prstGeom prst="rect">
            <a:avLst/>
          </a:prstGeom>
        </p:spPr>
        <p:txBody>
          <a:bodyPr wrap="square">
            <a:spAutoFit/>
          </a:bodyPr>
          <a:lstStyle/>
          <a:p>
            <a:r>
              <a:rPr lang="en-US" sz="1200" b="1" dirty="0" smtClean="0">
                <a:solidFill>
                  <a:schemeClr val="tx2">
                    <a:lumMod val="95000"/>
                    <a:lumOff val="5000"/>
                  </a:schemeClr>
                </a:solidFill>
                <a:latin typeface="Calibri" panose="020F0502020204030204" pitchFamily="34" charset="0"/>
              </a:rPr>
              <a:t>Florida</a:t>
            </a:r>
            <a:endParaRPr lang="en-US" sz="1200" i="1" dirty="0">
              <a:solidFill>
                <a:schemeClr val="tx2">
                  <a:lumMod val="95000"/>
                  <a:lumOff val="5000"/>
                </a:schemeClr>
              </a:solidFill>
              <a:latin typeface="Calibri" panose="020F0502020204030204" pitchFamily="34" charset="0"/>
            </a:endParaRPr>
          </a:p>
        </p:txBody>
      </p:sp>
    </p:spTree>
    <p:extLst>
      <p:ext uri="{BB962C8B-B14F-4D97-AF65-F5344CB8AC3E}">
        <p14:creationId xmlns:p14="http://schemas.microsoft.com/office/powerpoint/2010/main" val="4080378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2"/>
          <p:cNvSpPr txBox="1">
            <a:spLocks noGrp="1"/>
          </p:cNvSpPr>
          <p:nvPr>
            <p:ph type="title"/>
          </p:nvPr>
        </p:nvSpPr>
        <p:spPr>
          <a:xfrm>
            <a:off x="1105658" y="70829"/>
            <a:ext cx="9980684" cy="1096963"/>
          </a:xfrm>
          <a:prstGeom prst="rect">
            <a:avLst/>
          </a:prstGeom>
        </p:spPr>
        <p:txBody>
          <a:bodyPr/>
          <a:lstStyle>
            <a:lvl1pPr>
              <a:defRPr>
                <a:solidFill>
                  <a:srgbClr val="0D0D0D"/>
                </a:solidFill>
              </a:defRPr>
            </a:lvl1pPr>
          </a:lstStyle>
          <a:p>
            <a:r>
              <a:rPr b="1" dirty="0"/>
              <a:t>Motivation</a:t>
            </a:r>
          </a:p>
        </p:txBody>
      </p:sp>
      <p:sp>
        <p:nvSpPr>
          <p:cNvPr id="19" name="Rectangle 18"/>
          <p:cNvSpPr/>
          <p:nvPr/>
        </p:nvSpPr>
        <p:spPr>
          <a:xfrm>
            <a:off x="3158025" y="1791028"/>
            <a:ext cx="8065090" cy="954107"/>
          </a:xfrm>
          <a:prstGeom prst="rect">
            <a:avLst/>
          </a:prstGeom>
        </p:spPr>
        <p:txBody>
          <a:bodyPr wrap="square">
            <a:spAutoFit/>
          </a:bodyPr>
          <a:lstStyle/>
          <a:p>
            <a:r>
              <a:rPr lang="en-US" sz="2800" b="1" dirty="0">
                <a:solidFill>
                  <a:schemeClr val="bg1">
                    <a:lumMod val="10000"/>
                  </a:schemeClr>
                </a:solidFill>
                <a:latin typeface="Calibri" panose="020F0502020204030204" pitchFamily="34" charset="0"/>
              </a:rPr>
              <a:t>40–50%</a:t>
            </a:r>
            <a:r>
              <a:rPr lang="en-US" sz="2800" dirty="0">
                <a:solidFill>
                  <a:schemeClr val="bg1">
                    <a:lumMod val="10000"/>
                  </a:schemeClr>
                </a:solidFill>
                <a:latin typeface="Calibri" panose="020F0502020204030204" pitchFamily="34" charset="0"/>
              </a:rPr>
              <a:t> of the pedestrians do </a:t>
            </a:r>
            <a:r>
              <a:rPr lang="en-US" sz="2800" b="1" dirty="0">
                <a:solidFill>
                  <a:schemeClr val="bg1">
                    <a:lumMod val="10000"/>
                  </a:schemeClr>
                </a:solidFill>
                <a:latin typeface="Calibri" panose="020F0502020204030204" pitchFamily="34" charset="0"/>
              </a:rPr>
              <a:t>not use push buttons </a:t>
            </a:r>
          </a:p>
          <a:p>
            <a:r>
              <a:rPr lang="en-US" sz="2800" dirty="0">
                <a:solidFill>
                  <a:schemeClr val="bg1">
                    <a:lumMod val="10000"/>
                  </a:schemeClr>
                </a:solidFill>
                <a:latin typeface="Calibri" panose="020F0502020204030204" pitchFamily="34" charset="0"/>
              </a:rPr>
              <a:t>(or find them physically difficult to use) </a:t>
            </a:r>
            <a:r>
              <a:rPr lang="en-US" sz="2800" i="1" dirty="0" smtClean="0">
                <a:solidFill>
                  <a:schemeClr val="bg1">
                    <a:lumMod val="10000"/>
                  </a:schemeClr>
                </a:solidFill>
                <a:latin typeface="Calibri" panose="020F0502020204030204" pitchFamily="34" charset="0"/>
              </a:rPr>
              <a:t>.</a:t>
            </a:r>
            <a:endParaRPr lang="en-US" sz="2800" i="1" dirty="0">
              <a:solidFill>
                <a:schemeClr val="bg1">
                  <a:lumMod val="10000"/>
                </a:schemeClr>
              </a:solidFill>
              <a:latin typeface="Calibri" panose="020F0502020204030204" pitchFamily="34" charset="0"/>
            </a:endParaRPr>
          </a:p>
        </p:txBody>
      </p:sp>
      <p:sp>
        <p:nvSpPr>
          <p:cNvPr id="2" name="Slide Number Placeholder 1">
            <a:extLst>
              <a:ext uri="{FF2B5EF4-FFF2-40B4-BE49-F238E27FC236}">
                <a16:creationId xmlns:a16="http://schemas.microsoft.com/office/drawing/2014/main" xmlns="" id="{AD3DB050-1BB5-461B-BC3F-553A0DC59F94}"/>
              </a:ext>
            </a:extLst>
          </p:cNvPr>
          <p:cNvSpPr>
            <a:spLocks noGrp="1"/>
          </p:cNvSpPr>
          <p:nvPr>
            <p:ph type="sldNum" sz="quarter" idx="12"/>
          </p:nvPr>
        </p:nvSpPr>
        <p:spPr>
          <a:xfrm>
            <a:off x="11010822" y="6276048"/>
            <a:ext cx="673098" cy="365125"/>
          </a:xfrm>
        </p:spPr>
        <p:txBody>
          <a:bodyPr/>
          <a:lstStyle/>
          <a:p>
            <a:r>
              <a:rPr lang="en-US" b="1" dirty="0">
                <a:solidFill>
                  <a:schemeClr val="tx2"/>
                </a:solidFill>
              </a:rPr>
              <a:t>2</a:t>
            </a:r>
          </a:p>
        </p:txBody>
      </p:sp>
      <p:sp>
        <p:nvSpPr>
          <p:cNvPr id="38" name="Rectangle 37"/>
          <p:cNvSpPr/>
          <p:nvPr/>
        </p:nvSpPr>
        <p:spPr>
          <a:xfrm>
            <a:off x="3158025" y="3848352"/>
            <a:ext cx="9157290" cy="1384995"/>
          </a:xfrm>
          <a:prstGeom prst="rect">
            <a:avLst/>
          </a:prstGeom>
        </p:spPr>
        <p:txBody>
          <a:bodyPr wrap="square">
            <a:spAutoFit/>
          </a:bodyPr>
          <a:lstStyle/>
          <a:p>
            <a:pPr marL="285750" indent="-285750">
              <a:buFont typeface="Arial" panose="020B0604020202020204" pitchFamily="34" charset="0"/>
              <a:buChar char="•"/>
            </a:pPr>
            <a:endParaRPr lang="en-US" sz="2800" i="1" dirty="0">
              <a:solidFill>
                <a:schemeClr val="bg1">
                  <a:lumMod val="10000"/>
                </a:schemeClr>
              </a:solidFill>
              <a:latin typeface="Calibri" panose="020F0502020204030204" pitchFamily="34" charset="0"/>
            </a:endParaRPr>
          </a:p>
          <a:p>
            <a:r>
              <a:rPr lang="en-US" sz="2800" b="1" dirty="0">
                <a:solidFill>
                  <a:schemeClr val="bg1">
                    <a:lumMod val="10000"/>
                  </a:schemeClr>
                </a:solidFill>
                <a:latin typeface="Calibri" panose="020F0502020204030204" pitchFamily="34" charset="0"/>
              </a:rPr>
              <a:t>90 % decrease </a:t>
            </a:r>
            <a:r>
              <a:rPr lang="en-US" sz="2800" dirty="0">
                <a:solidFill>
                  <a:schemeClr val="bg1">
                    <a:lumMod val="10000"/>
                  </a:schemeClr>
                </a:solidFill>
                <a:latin typeface="Calibri" panose="020F0502020204030204" pitchFamily="34" charset="0"/>
              </a:rPr>
              <a:t>in the number of right turn on red violations </a:t>
            </a:r>
          </a:p>
          <a:p>
            <a:r>
              <a:rPr lang="en-US" sz="2800" dirty="0">
                <a:solidFill>
                  <a:schemeClr val="bg1">
                    <a:lumMod val="10000"/>
                  </a:schemeClr>
                </a:solidFill>
                <a:latin typeface="Calibri" panose="020F0502020204030204" pitchFamily="34" charset="0"/>
              </a:rPr>
              <a:t>after </a:t>
            </a:r>
            <a:r>
              <a:rPr lang="en-US" sz="2800" b="1" dirty="0">
                <a:solidFill>
                  <a:schemeClr val="bg1">
                    <a:lumMod val="10000"/>
                  </a:schemeClr>
                </a:solidFill>
                <a:latin typeface="Calibri" panose="020F0502020204030204" pitchFamily="34" charset="0"/>
              </a:rPr>
              <a:t>installing the IPM system </a:t>
            </a:r>
            <a:r>
              <a:rPr lang="en-US" sz="2800" i="1" dirty="0" smtClean="0">
                <a:solidFill>
                  <a:schemeClr val="bg1">
                    <a:lumMod val="10000"/>
                  </a:schemeClr>
                </a:solidFill>
                <a:latin typeface="Calibri" panose="020F0502020204030204" pitchFamily="34" charset="0"/>
              </a:rPr>
              <a:t>.</a:t>
            </a:r>
            <a:endParaRPr lang="en-US" sz="2800" i="1" dirty="0">
              <a:solidFill>
                <a:schemeClr val="bg1">
                  <a:lumMod val="10000"/>
                </a:schemeClr>
              </a:solidFill>
              <a:latin typeface="Calibri" panose="020F0502020204030204" pitchFamily="34" charset="0"/>
            </a:endParaRPr>
          </a:p>
        </p:txBody>
      </p:sp>
      <p:pic>
        <p:nvPicPr>
          <p:cNvPr id="3078" name="Picture 6" descr="Image result for pedestrian crossing crosswalk on do not walk sig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4710" y="1354424"/>
            <a:ext cx="1283211" cy="224184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illuminated inpavement pavement markers in intersec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107" y="3848352"/>
            <a:ext cx="2482418" cy="165494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Image result for fd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0935" y="5798358"/>
            <a:ext cx="1910761" cy="955381"/>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p:cNvSpPr/>
          <p:nvPr/>
        </p:nvSpPr>
        <p:spPr>
          <a:xfrm>
            <a:off x="3282282" y="5618901"/>
            <a:ext cx="8065089" cy="954107"/>
          </a:xfrm>
          <a:prstGeom prst="rect">
            <a:avLst/>
          </a:prstGeom>
        </p:spPr>
        <p:txBody>
          <a:bodyPr wrap="square">
            <a:spAutoFit/>
          </a:bodyPr>
          <a:lstStyle/>
          <a:p>
            <a:pPr marL="285750" indent="-285750">
              <a:buFont typeface="Arial" panose="020B0604020202020204" pitchFamily="34" charset="0"/>
              <a:buChar char="•"/>
            </a:pPr>
            <a:endParaRPr lang="en-US" sz="2800" i="1" dirty="0">
              <a:solidFill>
                <a:schemeClr val="bg1">
                  <a:lumMod val="10000"/>
                </a:schemeClr>
              </a:solidFill>
              <a:latin typeface="Calibri" panose="020F0502020204030204" pitchFamily="34" charset="0"/>
            </a:endParaRPr>
          </a:p>
          <a:p>
            <a:r>
              <a:rPr lang="en-US" sz="2800" dirty="0">
                <a:solidFill>
                  <a:schemeClr val="bg1">
                    <a:lumMod val="10000"/>
                  </a:schemeClr>
                </a:solidFill>
                <a:latin typeface="Calibri" panose="020F0502020204030204" pitchFamily="34" charset="0"/>
              </a:rPr>
              <a:t>Providing</a:t>
            </a:r>
            <a:r>
              <a:rPr lang="en-US" sz="2800" b="1" dirty="0">
                <a:solidFill>
                  <a:schemeClr val="bg1">
                    <a:lumMod val="10000"/>
                  </a:schemeClr>
                </a:solidFill>
                <a:latin typeface="Calibri" panose="020F0502020204030204" pitchFamily="34" charset="0"/>
              </a:rPr>
              <a:t> pedestrian safety. </a:t>
            </a:r>
            <a:endParaRPr lang="en-US" sz="2800" i="1" dirty="0">
              <a:solidFill>
                <a:schemeClr val="bg1">
                  <a:lumMod val="10000"/>
                </a:schemeClr>
              </a:solidFill>
              <a:latin typeface="Calibri" panose="020F0502020204030204" pitchFamily="34" charset="0"/>
            </a:endParaRPr>
          </a:p>
        </p:txBody>
      </p:sp>
    </p:spTree>
    <p:extLst>
      <p:ext uri="{BB962C8B-B14F-4D97-AF65-F5344CB8AC3E}">
        <p14:creationId xmlns:p14="http://schemas.microsoft.com/office/powerpoint/2010/main" val="1212478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roblem Statement"/>
          <p:cNvSpPr txBox="1">
            <a:spLocks noGrp="1"/>
          </p:cNvSpPr>
          <p:nvPr>
            <p:ph type="title"/>
          </p:nvPr>
        </p:nvSpPr>
        <p:spPr>
          <a:xfrm>
            <a:off x="1104900" y="76200"/>
            <a:ext cx="9980683" cy="1096963"/>
          </a:xfrm>
          <a:prstGeom prst="rect">
            <a:avLst/>
          </a:prstGeom>
        </p:spPr>
        <p:txBody>
          <a:bodyPr/>
          <a:lstStyle/>
          <a:p>
            <a:r>
              <a:rPr b="1" dirty="0">
                <a:solidFill>
                  <a:schemeClr val="tx2"/>
                </a:solidFill>
              </a:rPr>
              <a:t>Problem Statement</a:t>
            </a:r>
          </a:p>
        </p:txBody>
      </p:sp>
      <p:sp>
        <p:nvSpPr>
          <p:cNvPr id="18" name="Distracted pedestrians and drivers at intersections lead to a large share of crashes, fatalities, and even near misses. Our team has identified pedestrian safety at intersections to be of utmost priority and will propose ITS solutions to reduce pedestrian fatalities, crashes, and even near-miss encounters."/>
          <p:cNvSpPr txBox="1"/>
          <p:nvPr/>
        </p:nvSpPr>
        <p:spPr>
          <a:xfrm>
            <a:off x="1110343" y="1457251"/>
            <a:ext cx="10646228" cy="11264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nSpc>
                <a:spcPct val="120000"/>
              </a:lnSpc>
              <a:defRPr>
                <a:solidFill>
                  <a:srgbClr val="0D0D0D"/>
                </a:solidFill>
                <a:latin typeface="Calibri"/>
                <a:ea typeface="Calibri"/>
                <a:cs typeface="Calibri"/>
                <a:sym typeface="Calibri"/>
              </a:defRPr>
            </a:pPr>
            <a:r>
              <a:rPr lang="en-US" sz="2800" dirty="0" smtClean="0">
                <a:solidFill>
                  <a:schemeClr val="tx1">
                    <a:lumMod val="50000"/>
                  </a:schemeClr>
                </a:solidFill>
              </a:rPr>
              <a:t>Both</a:t>
            </a:r>
            <a:r>
              <a:rPr lang="en-US" sz="2800" dirty="0" smtClean="0">
                <a:solidFill>
                  <a:srgbClr val="FF0000"/>
                </a:solidFill>
              </a:rPr>
              <a:t> </a:t>
            </a:r>
            <a:r>
              <a:rPr lang="en-US" sz="2800" dirty="0">
                <a:solidFill>
                  <a:srgbClr val="0D0D0D"/>
                </a:solidFill>
              </a:rPr>
              <a:t>p</a:t>
            </a:r>
            <a:r>
              <a:rPr sz="2800" dirty="0"/>
              <a:t>edestrians and drivers </a:t>
            </a:r>
            <a:r>
              <a:rPr lang="en-US" sz="2800" dirty="0" smtClean="0"/>
              <a:t>contribute to pedestrian </a:t>
            </a:r>
            <a:r>
              <a:rPr sz="2800" dirty="0" smtClean="0"/>
              <a:t>crashes,</a:t>
            </a:r>
            <a:r>
              <a:rPr lang="en-US" sz="2800" dirty="0" smtClean="0"/>
              <a:t> injuries and  </a:t>
            </a:r>
            <a:r>
              <a:rPr sz="2800" dirty="0" smtClean="0"/>
              <a:t>fatalities</a:t>
            </a:r>
            <a:r>
              <a:rPr lang="en-US" sz="2800" dirty="0" smtClean="0"/>
              <a:t> at signalized intersection. </a:t>
            </a:r>
            <a:endParaRPr sz="2800" dirty="0"/>
          </a:p>
        </p:txBody>
      </p:sp>
      <p:pic>
        <p:nvPicPr>
          <p:cNvPr id="1026" name="Picture 2" descr="Image result for distracted pedestrians walk into accid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7233" y="2912246"/>
            <a:ext cx="4873624" cy="3246584"/>
          </a:xfrm>
          <a:prstGeom prst="rect">
            <a:avLst/>
          </a:prstGeom>
          <a:noFill/>
          <a:extLst>
            <a:ext uri="{909E8E84-426E-40DD-AFC4-6F175D3DCCD1}">
              <a14:hiddenFill xmlns:a14="http://schemas.microsoft.com/office/drawing/2010/main">
                <a:solidFill>
                  <a:srgbClr val="FFFFFF"/>
                </a:solidFill>
              </a14:hiddenFill>
            </a:ext>
          </a:extLst>
        </p:spPr>
      </p:pic>
      <p:sp>
        <p:nvSpPr>
          <p:cNvPr id="33" name="Slide Number Placeholder 1">
            <a:extLst>
              <a:ext uri="{FF2B5EF4-FFF2-40B4-BE49-F238E27FC236}">
                <a16:creationId xmlns:a16="http://schemas.microsoft.com/office/drawing/2014/main" xmlns="" id="{AD3DB050-1BB5-461B-BC3F-553A0DC59F94}"/>
              </a:ext>
            </a:extLst>
          </p:cNvPr>
          <p:cNvSpPr>
            <a:spLocks noGrp="1"/>
          </p:cNvSpPr>
          <p:nvPr>
            <p:ph type="sldNum" sz="quarter" idx="12"/>
          </p:nvPr>
        </p:nvSpPr>
        <p:spPr>
          <a:xfrm>
            <a:off x="11105244" y="6330468"/>
            <a:ext cx="673098" cy="365125"/>
          </a:xfrm>
        </p:spPr>
        <p:txBody>
          <a:bodyPr/>
          <a:lstStyle/>
          <a:p>
            <a:r>
              <a:rPr lang="en-US" b="1" dirty="0">
                <a:solidFill>
                  <a:schemeClr val="tx2"/>
                </a:solidFill>
              </a:rPr>
              <a:t>3</a:t>
            </a:r>
          </a:p>
        </p:txBody>
      </p:sp>
    </p:spTree>
    <p:extLst>
      <p:ext uri="{BB962C8B-B14F-4D97-AF65-F5344CB8AC3E}">
        <p14:creationId xmlns:p14="http://schemas.microsoft.com/office/powerpoint/2010/main" val="4010278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roblem Statement"/>
          <p:cNvSpPr txBox="1">
            <a:spLocks noGrp="1"/>
          </p:cNvSpPr>
          <p:nvPr>
            <p:ph type="title"/>
          </p:nvPr>
        </p:nvSpPr>
        <p:spPr>
          <a:xfrm>
            <a:off x="1104900" y="76200"/>
            <a:ext cx="9980683" cy="1096963"/>
          </a:xfrm>
          <a:prstGeom prst="rect">
            <a:avLst/>
          </a:prstGeom>
        </p:spPr>
        <p:txBody>
          <a:bodyPr>
            <a:normAutofit/>
          </a:bodyPr>
          <a:lstStyle/>
          <a:p>
            <a:r>
              <a:rPr lang="en-US" b="1" dirty="0" smtClean="0">
                <a:solidFill>
                  <a:schemeClr val="tx2">
                    <a:lumMod val="95000"/>
                    <a:lumOff val="5000"/>
                  </a:schemeClr>
                </a:solidFill>
              </a:rPr>
              <a:t>Proposed</a:t>
            </a:r>
            <a:r>
              <a:rPr lang="en-US" sz="3200" b="1" dirty="0" smtClean="0">
                <a:solidFill>
                  <a:schemeClr val="tx2">
                    <a:lumMod val="95000"/>
                    <a:lumOff val="5000"/>
                  </a:schemeClr>
                </a:solidFill>
              </a:rPr>
              <a:t> Solution</a:t>
            </a:r>
            <a:endParaRPr sz="3200" b="1" dirty="0">
              <a:solidFill>
                <a:schemeClr val="tx2">
                  <a:lumMod val="95000"/>
                  <a:lumOff val="5000"/>
                </a:schemeClr>
              </a:solidFill>
            </a:endParaRPr>
          </a:p>
        </p:txBody>
      </p:sp>
      <p:pic>
        <p:nvPicPr>
          <p:cNvPr id="20" name="Picture 2" descr="Picture 2"/>
          <p:cNvPicPr>
            <a:picLocks noChangeAspect="1"/>
          </p:cNvPicPr>
          <p:nvPr/>
        </p:nvPicPr>
        <p:blipFill>
          <a:blip r:embed="rId3"/>
          <a:srcRect r="3912"/>
          <a:stretch>
            <a:fillRect/>
          </a:stretch>
        </p:blipFill>
        <p:spPr>
          <a:xfrm>
            <a:off x="6908211" y="3928406"/>
            <a:ext cx="2472566" cy="2124748"/>
          </a:xfrm>
          <a:prstGeom prst="rect">
            <a:avLst/>
          </a:prstGeom>
          <a:ln w="12700">
            <a:miter lim="400000"/>
          </a:ln>
        </p:spPr>
      </p:pic>
      <p:pic>
        <p:nvPicPr>
          <p:cNvPr id="21" name="Picture 4" descr="Picture 4"/>
          <p:cNvPicPr>
            <a:picLocks noChangeAspect="1"/>
          </p:cNvPicPr>
          <p:nvPr/>
        </p:nvPicPr>
        <p:blipFill>
          <a:blip r:embed="rId4"/>
          <a:stretch>
            <a:fillRect/>
          </a:stretch>
        </p:blipFill>
        <p:spPr>
          <a:xfrm>
            <a:off x="6940154" y="1532722"/>
            <a:ext cx="2408815" cy="2121579"/>
          </a:xfrm>
          <a:prstGeom prst="rect">
            <a:avLst/>
          </a:prstGeom>
          <a:ln w="12700">
            <a:miter lim="400000"/>
          </a:ln>
        </p:spPr>
      </p:pic>
      <p:pic>
        <p:nvPicPr>
          <p:cNvPr id="22" name="Picture 6" descr="Picture 6"/>
          <p:cNvPicPr>
            <a:picLocks noChangeAspect="1"/>
          </p:cNvPicPr>
          <p:nvPr/>
        </p:nvPicPr>
        <p:blipFill>
          <a:blip r:embed="rId5"/>
          <a:stretch>
            <a:fillRect/>
          </a:stretch>
        </p:blipFill>
        <p:spPr>
          <a:xfrm>
            <a:off x="9441662" y="1531138"/>
            <a:ext cx="2559838" cy="2115259"/>
          </a:xfrm>
          <a:prstGeom prst="rect">
            <a:avLst/>
          </a:prstGeom>
          <a:ln w="12700">
            <a:miter lim="400000"/>
          </a:ln>
        </p:spPr>
      </p:pic>
      <p:pic>
        <p:nvPicPr>
          <p:cNvPr id="23" name="Picture 8" descr="Picture 8"/>
          <p:cNvPicPr>
            <a:picLocks noChangeAspect="1"/>
          </p:cNvPicPr>
          <p:nvPr/>
        </p:nvPicPr>
        <p:blipFill>
          <a:blip r:embed="rId6"/>
          <a:stretch>
            <a:fillRect/>
          </a:stretch>
        </p:blipFill>
        <p:spPr>
          <a:xfrm>
            <a:off x="9453620" y="3929918"/>
            <a:ext cx="2535923" cy="2121579"/>
          </a:xfrm>
          <a:prstGeom prst="rect">
            <a:avLst/>
          </a:prstGeom>
          <a:ln w="12700">
            <a:miter lim="400000"/>
          </a:ln>
        </p:spPr>
      </p:pic>
      <p:sp>
        <p:nvSpPr>
          <p:cNvPr id="24" name="Rectangle 7"/>
          <p:cNvSpPr txBox="1"/>
          <p:nvPr/>
        </p:nvSpPr>
        <p:spPr>
          <a:xfrm>
            <a:off x="6898390" y="3631191"/>
            <a:ext cx="1343846" cy="2715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000" i="1">
                <a:latin typeface="Calibri"/>
                <a:ea typeface="Calibri"/>
                <a:cs typeface="Calibri"/>
                <a:sym typeface="Calibri"/>
              </a:defRPr>
            </a:lvl1pPr>
          </a:lstStyle>
          <a:p>
            <a:r>
              <a:rPr dirty="0"/>
              <a:t>Source: Flir Systems</a:t>
            </a:r>
          </a:p>
        </p:txBody>
      </p:sp>
      <p:sp>
        <p:nvSpPr>
          <p:cNvPr id="25" name="Rectangle 12"/>
          <p:cNvSpPr txBox="1"/>
          <p:nvPr/>
        </p:nvSpPr>
        <p:spPr>
          <a:xfrm>
            <a:off x="6879611" y="6055726"/>
            <a:ext cx="1343846" cy="2715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000" i="1">
                <a:latin typeface="Calibri"/>
                <a:ea typeface="Calibri"/>
                <a:cs typeface="Calibri"/>
                <a:sym typeface="Calibri"/>
              </a:defRPr>
            </a:lvl1pPr>
          </a:lstStyle>
          <a:p>
            <a:r>
              <a:rPr dirty="0"/>
              <a:t>Source: Flir Systems</a:t>
            </a:r>
          </a:p>
        </p:txBody>
      </p:sp>
      <p:sp>
        <p:nvSpPr>
          <p:cNvPr id="26" name="Rectangle 13"/>
          <p:cNvSpPr txBox="1"/>
          <p:nvPr/>
        </p:nvSpPr>
        <p:spPr>
          <a:xfrm>
            <a:off x="9401389" y="3631192"/>
            <a:ext cx="993350" cy="2715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000" i="1">
                <a:latin typeface="Calibri"/>
                <a:ea typeface="Calibri"/>
                <a:cs typeface="Calibri"/>
                <a:sym typeface="Calibri"/>
              </a:defRPr>
            </a:lvl1pPr>
          </a:lstStyle>
          <a:p>
            <a:r>
              <a:rPr dirty="0"/>
              <a:t>Source: Mirror</a:t>
            </a:r>
          </a:p>
        </p:txBody>
      </p:sp>
      <p:sp>
        <p:nvSpPr>
          <p:cNvPr id="27" name="Rectangle 14"/>
          <p:cNvSpPr txBox="1"/>
          <p:nvPr/>
        </p:nvSpPr>
        <p:spPr>
          <a:xfrm>
            <a:off x="9453620" y="6063485"/>
            <a:ext cx="1548307" cy="2715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000" i="1">
                <a:latin typeface="Calibri"/>
                <a:ea typeface="Calibri"/>
                <a:cs typeface="Calibri"/>
                <a:sym typeface="Calibri"/>
              </a:defRPr>
            </a:lvl1pPr>
          </a:lstStyle>
          <a:p>
            <a:r>
              <a:rPr dirty="0"/>
              <a:t>Source: FHWA.DOT.GOV</a:t>
            </a:r>
          </a:p>
        </p:txBody>
      </p:sp>
      <p:sp>
        <p:nvSpPr>
          <p:cNvPr id="32" name="Rectangle 31"/>
          <p:cNvSpPr/>
          <p:nvPr/>
        </p:nvSpPr>
        <p:spPr>
          <a:xfrm>
            <a:off x="655062" y="1645096"/>
            <a:ext cx="6458076" cy="1643527"/>
          </a:xfrm>
          <a:prstGeom prst="rect">
            <a:avLst/>
          </a:prstGeom>
        </p:spPr>
        <p:txBody>
          <a:bodyPr wrap="square">
            <a:spAutoFit/>
          </a:bodyPr>
          <a:lstStyle/>
          <a:p>
            <a:pPr>
              <a:lnSpc>
                <a:spcPct val="120000"/>
              </a:lnSpc>
              <a:defRPr>
                <a:solidFill>
                  <a:srgbClr val="0D0D0D"/>
                </a:solidFill>
                <a:latin typeface="Calibri"/>
                <a:ea typeface="Calibri"/>
                <a:cs typeface="Calibri"/>
                <a:sym typeface="Calibri"/>
              </a:defRPr>
            </a:pPr>
            <a:r>
              <a:rPr lang="en-US" sz="2800" dirty="0" smtClean="0">
                <a:solidFill>
                  <a:schemeClr val="tx2">
                    <a:lumMod val="95000"/>
                    <a:lumOff val="5000"/>
                  </a:schemeClr>
                </a:solidFill>
              </a:rPr>
              <a:t>Use</a:t>
            </a:r>
            <a:r>
              <a:rPr lang="en-US" sz="2800" b="1" dirty="0" smtClean="0">
                <a:solidFill>
                  <a:schemeClr val="tx1">
                    <a:lumMod val="50000"/>
                  </a:schemeClr>
                </a:solidFill>
              </a:rPr>
              <a:t> ITS and TSMO solutions</a:t>
            </a:r>
            <a:r>
              <a:rPr lang="en-US" sz="2800" dirty="0" smtClean="0"/>
              <a:t> </a:t>
            </a:r>
            <a:r>
              <a:rPr lang="en-US" sz="2800" dirty="0"/>
              <a:t>to reduce pedestrian fatalities, crashes, and </a:t>
            </a:r>
            <a:r>
              <a:rPr lang="en-US" sz="2800" dirty="0" smtClean="0"/>
              <a:t>near-miss encounters at signalized intersections</a:t>
            </a:r>
            <a:endParaRPr lang="en-US" sz="2800" dirty="0"/>
          </a:p>
        </p:txBody>
      </p:sp>
      <p:sp>
        <p:nvSpPr>
          <p:cNvPr id="2" name="Slide Number Placeholder 1">
            <a:extLst>
              <a:ext uri="{FF2B5EF4-FFF2-40B4-BE49-F238E27FC236}">
                <a16:creationId xmlns:a16="http://schemas.microsoft.com/office/drawing/2014/main" xmlns="" id="{EC390BF7-876D-4446-888C-4094ADE7F05C}"/>
              </a:ext>
            </a:extLst>
          </p:cNvPr>
          <p:cNvSpPr>
            <a:spLocks noGrp="1"/>
          </p:cNvSpPr>
          <p:nvPr>
            <p:ph type="sldNum" sz="quarter" idx="12"/>
          </p:nvPr>
        </p:nvSpPr>
        <p:spPr>
          <a:xfrm>
            <a:off x="11475873" y="6063485"/>
            <a:ext cx="399370" cy="379901"/>
          </a:xfrm>
        </p:spPr>
        <p:txBody>
          <a:bodyPr/>
          <a:lstStyle/>
          <a:p>
            <a:r>
              <a:rPr lang="en-US" dirty="0"/>
              <a:t>4</a:t>
            </a:r>
          </a:p>
        </p:txBody>
      </p:sp>
      <p:sp>
        <p:nvSpPr>
          <p:cNvPr id="14" name="Rectangle 13"/>
          <p:cNvSpPr/>
          <p:nvPr/>
        </p:nvSpPr>
        <p:spPr>
          <a:xfrm>
            <a:off x="728760" y="3676932"/>
            <a:ext cx="5625438" cy="505972"/>
          </a:xfrm>
          <a:prstGeom prst="rect">
            <a:avLst/>
          </a:prstGeom>
        </p:spPr>
        <p:txBody>
          <a:bodyPr wrap="square">
            <a:spAutoFit/>
          </a:bodyPr>
          <a:lstStyle/>
          <a:p>
            <a:pPr algn="ctr">
              <a:lnSpc>
                <a:spcPct val="120000"/>
              </a:lnSpc>
              <a:defRPr>
                <a:solidFill>
                  <a:srgbClr val="0D0D0D"/>
                </a:solidFill>
                <a:latin typeface="Calibri"/>
                <a:ea typeface="Calibri"/>
                <a:cs typeface="Calibri"/>
                <a:sym typeface="Calibri"/>
              </a:defRPr>
            </a:pPr>
            <a:r>
              <a:rPr lang="en-US" sz="2400" b="1" dirty="0">
                <a:solidFill>
                  <a:srgbClr val="0070C0"/>
                </a:solidFill>
              </a:rPr>
              <a:t>Automated Pedestrian Detectors</a:t>
            </a:r>
          </a:p>
        </p:txBody>
      </p:sp>
      <p:sp>
        <p:nvSpPr>
          <p:cNvPr id="15" name="Rectangle 14"/>
          <p:cNvSpPr/>
          <p:nvPr/>
        </p:nvSpPr>
        <p:spPr>
          <a:xfrm>
            <a:off x="3215555" y="4055167"/>
            <a:ext cx="325924" cy="505972"/>
          </a:xfrm>
          <a:prstGeom prst="rect">
            <a:avLst/>
          </a:prstGeom>
        </p:spPr>
        <p:txBody>
          <a:bodyPr wrap="square">
            <a:spAutoFit/>
          </a:bodyPr>
          <a:lstStyle/>
          <a:p>
            <a:pPr>
              <a:lnSpc>
                <a:spcPct val="120000"/>
              </a:lnSpc>
              <a:defRPr>
                <a:solidFill>
                  <a:srgbClr val="0D0D0D"/>
                </a:solidFill>
                <a:latin typeface="Calibri"/>
                <a:ea typeface="Calibri"/>
                <a:cs typeface="Calibri"/>
                <a:sym typeface="Calibri"/>
              </a:defRPr>
            </a:pPr>
            <a:r>
              <a:rPr lang="en-US" sz="2400" dirty="0">
                <a:solidFill>
                  <a:schemeClr val="tx2">
                    <a:lumMod val="95000"/>
                    <a:lumOff val="5000"/>
                  </a:schemeClr>
                </a:solidFill>
              </a:rPr>
              <a:t>+</a:t>
            </a:r>
          </a:p>
        </p:txBody>
      </p:sp>
      <p:sp>
        <p:nvSpPr>
          <p:cNvPr id="16" name="Rectangle 15"/>
          <p:cNvSpPr/>
          <p:nvPr/>
        </p:nvSpPr>
        <p:spPr>
          <a:xfrm>
            <a:off x="728760" y="4504216"/>
            <a:ext cx="5394960" cy="535531"/>
          </a:xfrm>
          <a:prstGeom prst="rect">
            <a:avLst/>
          </a:prstGeom>
        </p:spPr>
        <p:txBody>
          <a:bodyPr wrap="square">
            <a:spAutoFit/>
          </a:bodyPr>
          <a:lstStyle/>
          <a:p>
            <a:pPr algn="ctr">
              <a:lnSpc>
                <a:spcPct val="120000"/>
              </a:lnSpc>
              <a:defRPr>
                <a:solidFill>
                  <a:srgbClr val="0D0D0D"/>
                </a:solidFill>
                <a:latin typeface="Calibri"/>
                <a:ea typeface="Calibri"/>
                <a:cs typeface="Calibri"/>
                <a:sym typeface="Calibri"/>
              </a:defRPr>
            </a:pPr>
            <a:r>
              <a:rPr lang="en-US" sz="2400" b="1" dirty="0">
                <a:solidFill>
                  <a:srgbClr val="002060"/>
                </a:solidFill>
              </a:rPr>
              <a:t>Illuminated Pavement Markers (</a:t>
            </a:r>
            <a:r>
              <a:rPr lang="en-US" sz="2400" b="1" dirty="0" smtClean="0">
                <a:solidFill>
                  <a:srgbClr val="002060"/>
                </a:solidFill>
              </a:rPr>
              <a:t>IPM</a:t>
            </a:r>
            <a:r>
              <a:rPr lang="en-US" sz="2400" b="1" dirty="0">
                <a:solidFill>
                  <a:srgbClr val="002060"/>
                </a:solidFill>
              </a:rPr>
              <a:t>s</a:t>
            </a:r>
            <a:r>
              <a:rPr lang="en-US" sz="2400" b="1" dirty="0" smtClean="0">
                <a:solidFill>
                  <a:srgbClr val="002060"/>
                </a:solidFill>
              </a:rPr>
              <a:t>) </a:t>
            </a:r>
            <a:endParaRPr lang="en-US" sz="2400" b="1" dirty="0">
              <a:solidFill>
                <a:srgbClr val="002060"/>
              </a:solidFill>
            </a:endParaRPr>
          </a:p>
        </p:txBody>
      </p:sp>
      <p:sp>
        <p:nvSpPr>
          <p:cNvPr id="29" name="Rectangle 28"/>
          <p:cNvSpPr/>
          <p:nvPr/>
        </p:nvSpPr>
        <p:spPr>
          <a:xfrm>
            <a:off x="3204475" y="5025580"/>
            <a:ext cx="325924" cy="505972"/>
          </a:xfrm>
          <a:prstGeom prst="rect">
            <a:avLst/>
          </a:prstGeom>
        </p:spPr>
        <p:txBody>
          <a:bodyPr wrap="square">
            <a:spAutoFit/>
          </a:bodyPr>
          <a:lstStyle/>
          <a:p>
            <a:pPr>
              <a:lnSpc>
                <a:spcPct val="120000"/>
              </a:lnSpc>
              <a:defRPr>
                <a:solidFill>
                  <a:srgbClr val="0D0D0D"/>
                </a:solidFill>
                <a:latin typeface="Calibri"/>
                <a:ea typeface="Calibri"/>
                <a:cs typeface="Calibri"/>
                <a:sym typeface="Calibri"/>
              </a:defRPr>
            </a:pPr>
            <a:r>
              <a:rPr lang="en-US" sz="2400" dirty="0">
                <a:solidFill>
                  <a:schemeClr val="tx2">
                    <a:lumMod val="95000"/>
                    <a:lumOff val="5000"/>
                  </a:schemeClr>
                </a:solidFill>
              </a:rPr>
              <a:t>=</a:t>
            </a:r>
          </a:p>
        </p:txBody>
      </p:sp>
      <p:sp>
        <p:nvSpPr>
          <p:cNvPr id="30" name="Rectangle 29"/>
          <p:cNvSpPr/>
          <p:nvPr/>
        </p:nvSpPr>
        <p:spPr>
          <a:xfrm>
            <a:off x="728760" y="5569306"/>
            <a:ext cx="5394960" cy="505972"/>
          </a:xfrm>
          <a:prstGeom prst="rect">
            <a:avLst/>
          </a:prstGeom>
        </p:spPr>
        <p:txBody>
          <a:bodyPr wrap="square">
            <a:spAutoFit/>
          </a:bodyPr>
          <a:lstStyle/>
          <a:p>
            <a:pPr algn="ctr">
              <a:lnSpc>
                <a:spcPct val="120000"/>
              </a:lnSpc>
              <a:defRPr>
                <a:solidFill>
                  <a:srgbClr val="0D0D0D"/>
                </a:solidFill>
                <a:latin typeface="Calibri"/>
                <a:ea typeface="Calibri"/>
                <a:cs typeface="Calibri"/>
                <a:sym typeface="Calibri"/>
              </a:defRPr>
            </a:pPr>
            <a:r>
              <a:rPr lang="en-US" sz="2400" b="1" dirty="0">
                <a:solidFill>
                  <a:srgbClr val="7030A0"/>
                </a:solidFill>
              </a:rPr>
              <a:t>Safety</a:t>
            </a:r>
          </a:p>
        </p:txBody>
      </p:sp>
    </p:spTree>
    <p:extLst>
      <p:ext uri="{BB962C8B-B14F-4D97-AF65-F5344CB8AC3E}">
        <p14:creationId xmlns:p14="http://schemas.microsoft.com/office/powerpoint/2010/main" val="2219278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500" fill="hold"/>
                                        <p:tgtEl>
                                          <p:spTgt spid="30"/>
                                        </p:tgtEl>
                                        <p:attrNameLst>
                                          <p:attrName>ppt_x</p:attrName>
                                        </p:attrNameLst>
                                      </p:cBhvr>
                                      <p:tavLst>
                                        <p:tav tm="0">
                                          <p:val>
                                            <p:strVal val="#ppt_x"/>
                                          </p:val>
                                        </p:tav>
                                        <p:tav tm="100000">
                                          <p:val>
                                            <p:strVal val="#ppt_x"/>
                                          </p:val>
                                        </p:tav>
                                      </p:tavLst>
                                    </p:anim>
                                    <p:anim calcmode="lin" valueType="num">
                                      <p:cBhvr additive="base">
                                        <p:cTn id="3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29" grpId="0"/>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p:cNvSpPr txBox="1">
            <a:spLocks noGrp="1"/>
          </p:cNvSpPr>
          <p:nvPr>
            <p:ph type="title"/>
          </p:nvPr>
        </p:nvSpPr>
        <p:spPr>
          <a:xfrm>
            <a:off x="1104899" y="76199"/>
            <a:ext cx="9980684" cy="1096964"/>
          </a:xfrm>
          <a:prstGeom prst="rect">
            <a:avLst/>
          </a:prstGeom>
        </p:spPr>
        <p:txBody>
          <a:bodyPr/>
          <a:lstStyle/>
          <a:p>
            <a:r>
              <a:rPr b="1" dirty="0" smtClean="0">
                <a:solidFill>
                  <a:schemeClr val="tx2"/>
                </a:solidFill>
              </a:rPr>
              <a:t>Existing</a:t>
            </a:r>
            <a:r>
              <a:rPr lang="en-US" b="1" dirty="0" smtClean="0">
                <a:solidFill>
                  <a:schemeClr val="tx2"/>
                </a:solidFill>
              </a:rPr>
              <a:t> and Emerging </a:t>
            </a:r>
            <a:r>
              <a:rPr b="1" dirty="0" smtClean="0">
                <a:solidFill>
                  <a:schemeClr val="tx2"/>
                </a:solidFill>
              </a:rPr>
              <a:t> </a:t>
            </a:r>
            <a:r>
              <a:rPr b="1" dirty="0">
                <a:solidFill>
                  <a:schemeClr val="tx2"/>
                </a:solidFill>
              </a:rPr>
              <a:t>Technologies   </a:t>
            </a:r>
          </a:p>
        </p:txBody>
      </p:sp>
      <p:pic>
        <p:nvPicPr>
          <p:cNvPr id="35" name="officeArt object" descr="officeArt object"/>
          <p:cNvPicPr>
            <a:picLocks noChangeAspect="1"/>
          </p:cNvPicPr>
          <p:nvPr/>
        </p:nvPicPr>
        <p:blipFill>
          <a:blip r:embed="rId3"/>
          <a:stretch>
            <a:fillRect/>
          </a:stretch>
        </p:blipFill>
        <p:spPr>
          <a:xfrm>
            <a:off x="9087938" y="544279"/>
            <a:ext cx="1088749" cy="791268"/>
          </a:xfrm>
          <a:prstGeom prst="rect">
            <a:avLst/>
          </a:prstGeom>
          <a:ln w="12700">
            <a:miter lim="400000"/>
          </a:ln>
        </p:spPr>
      </p:pic>
      <p:pic>
        <p:nvPicPr>
          <p:cNvPr id="36" name="officeArt object" descr="officeArt object"/>
          <p:cNvPicPr>
            <a:picLocks noChangeAspect="1"/>
          </p:cNvPicPr>
          <p:nvPr/>
        </p:nvPicPr>
        <p:blipFill>
          <a:blip r:embed="rId4"/>
          <a:stretch>
            <a:fillRect/>
          </a:stretch>
        </p:blipFill>
        <p:spPr>
          <a:xfrm>
            <a:off x="8390840" y="618687"/>
            <a:ext cx="378439" cy="567559"/>
          </a:xfrm>
          <a:prstGeom prst="rect">
            <a:avLst/>
          </a:prstGeom>
          <a:ln w="12700">
            <a:miter lim="400000"/>
          </a:ln>
        </p:spPr>
      </p:pic>
      <p:pic>
        <p:nvPicPr>
          <p:cNvPr id="37" name="officeArt object" descr="officeArt object"/>
          <p:cNvPicPr>
            <a:picLocks noChangeAspect="1"/>
          </p:cNvPicPr>
          <p:nvPr/>
        </p:nvPicPr>
        <p:blipFill>
          <a:blip r:embed="rId5"/>
          <a:stretch>
            <a:fillRect/>
          </a:stretch>
        </p:blipFill>
        <p:spPr>
          <a:xfrm>
            <a:off x="7476294" y="618687"/>
            <a:ext cx="595888" cy="567559"/>
          </a:xfrm>
          <a:prstGeom prst="rect">
            <a:avLst/>
          </a:prstGeom>
          <a:ln w="12700">
            <a:miter lim="400000"/>
          </a:ln>
        </p:spPr>
      </p:pic>
      <p:pic>
        <p:nvPicPr>
          <p:cNvPr id="38" name="Picture 21" descr="Picture 21"/>
          <p:cNvPicPr>
            <a:picLocks noChangeAspect="1"/>
          </p:cNvPicPr>
          <p:nvPr/>
        </p:nvPicPr>
        <p:blipFill>
          <a:blip r:embed="rId6"/>
          <a:stretch>
            <a:fillRect/>
          </a:stretch>
        </p:blipFill>
        <p:spPr>
          <a:xfrm>
            <a:off x="989415" y="1426411"/>
            <a:ext cx="1757010" cy="1221435"/>
          </a:xfrm>
          <a:prstGeom prst="rect">
            <a:avLst/>
          </a:prstGeom>
          <a:ln w="12700">
            <a:miter lim="400000"/>
          </a:ln>
        </p:spPr>
      </p:pic>
      <p:sp>
        <p:nvSpPr>
          <p:cNvPr id="39" name="Rectangle 11"/>
          <p:cNvSpPr txBox="1"/>
          <p:nvPr/>
        </p:nvSpPr>
        <p:spPr>
          <a:xfrm>
            <a:off x="1044945" y="2676698"/>
            <a:ext cx="1944103"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a:solidFill>
                  <a:srgbClr val="0D0D0D"/>
                </a:solidFill>
                <a:latin typeface="Calibri"/>
                <a:ea typeface="Calibri"/>
                <a:cs typeface="Calibri"/>
                <a:sym typeface="Calibri"/>
              </a:defRPr>
            </a:lvl1pPr>
          </a:lstStyle>
          <a:p>
            <a:r>
              <a:rPr dirty="0"/>
              <a:t>BEA LZR-I30 Laser Scanner </a:t>
            </a:r>
          </a:p>
        </p:txBody>
      </p:sp>
      <p:pic>
        <p:nvPicPr>
          <p:cNvPr id="40" name="Picture 23" descr="Picture 23"/>
          <p:cNvPicPr>
            <a:picLocks noChangeAspect="1"/>
          </p:cNvPicPr>
          <p:nvPr/>
        </p:nvPicPr>
        <p:blipFill>
          <a:blip r:embed="rId7"/>
          <a:stretch>
            <a:fillRect/>
          </a:stretch>
        </p:blipFill>
        <p:spPr>
          <a:xfrm>
            <a:off x="3181819" y="1531379"/>
            <a:ext cx="1904800" cy="1145320"/>
          </a:xfrm>
          <a:prstGeom prst="rect">
            <a:avLst/>
          </a:prstGeom>
          <a:ln w="12700">
            <a:miter lim="400000"/>
          </a:ln>
        </p:spPr>
      </p:pic>
      <p:sp>
        <p:nvSpPr>
          <p:cNvPr id="41" name="Rectangle 15"/>
          <p:cNvSpPr txBox="1"/>
          <p:nvPr/>
        </p:nvSpPr>
        <p:spPr>
          <a:xfrm>
            <a:off x="3353973" y="2676698"/>
            <a:ext cx="1613928"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a:solidFill>
                  <a:srgbClr val="0D0D0D"/>
                </a:solidFill>
                <a:latin typeface="Calibri"/>
                <a:ea typeface="Calibri"/>
                <a:cs typeface="Calibri"/>
                <a:sym typeface="Calibri"/>
              </a:defRPr>
            </a:lvl1pPr>
          </a:lstStyle>
          <a:p>
            <a:r>
              <a:rPr dirty="0"/>
              <a:t>Active Infrared Sensor</a:t>
            </a:r>
          </a:p>
        </p:txBody>
      </p:sp>
      <p:pic>
        <p:nvPicPr>
          <p:cNvPr id="43" name="Picture 25" descr="Picture 25"/>
          <p:cNvPicPr>
            <a:picLocks noChangeAspect="1"/>
          </p:cNvPicPr>
          <p:nvPr/>
        </p:nvPicPr>
        <p:blipFill>
          <a:blip r:embed="rId8"/>
          <a:stretch>
            <a:fillRect/>
          </a:stretch>
        </p:blipFill>
        <p:spPr>
          <a:xfrm>
            <a:off x="5410401" y="1493624"/>
            <a:ext cx="1745169" cy="1220828"/>
          </a:xfrm>
          <a:prstGeom prst="rect">
            <a:avLst/>
          </a:prstGeom>
          <a:ln w="12700">
            <a:miter lim="400000"/>
          </a:ln>
        </p:spPr>
      </p:pic>
      <p:sp>
        <p:nvSpPr>
          <p:cNvPr id="44" name="Rectangle 16"/>
          <p:cNvSpPr txBox="1"/>
          <p:nvPr/>
        </p:nvSpPr>
        <p:spPr>
          <a:xfrm>
            <a:off x="5323269" y="2719028"/>
            <a:ext cx="2251730"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a:solidFill>
                  <a:srgbClr val="0D0D0D"/>
                </a:solidFill>
                <a:latin typeface="Calibri"/>
                <a:ea typeface="Calibri"/>
                <a:cs typeface="Calibri"/>
                <a:sym typeface="Calibri"/>
              </a:defRPr>
            </a:lvl1pPr>
          </a:lstStyle>
          <a:p>
            <a:r>
              <a:rPr dirty="0"/>
              <a:t>CITIX-IR Passive Infrared Sensor</a:t>
            </a:r>
          </a:p>
        </p:txBody>
      </p:sp>
      <p:pic>
        <p:nvPicPr>
          <p:cNvPr id="45" name="Picture 27" descr="Picture 27"/>
          <p:cNvPicPr>
            <a:picLocks noChangeAspect="1"/>
          </p:cNvPicPr>
          <p:nvPr/>
        </p:nvPicPr>
        <p:blipFill>
          <a:blip r:embed="rId9"/>
          <a:stretch>
            <a:fillRect/>
          </a:stretch>
        </p:blipFill>
        <p:spPr>
          <a:xfrm>
            <a:off x="989415" y="4866423"/>
            <a:ext cx="2063870" cy="1250287"/>
          </a:xfrm>
          <a:prstGeom prst="rect">
            <a:avLst/>
          </a:prstGeom>
          <a:ln w="12700">
            <a:miter lim="400000"/>
          </a:ln>
        </p:spPr>
      </p:pic>
      <p:sp>
        <p:nvSpPr>
          <p:cNvPr id="46" name="Rectangle 20"/>
          <p:cNvSpPr txBox="1"/>
          <p:nvPr/>
        </p:nvSpPr>
        <p:spPr>
          <a:xfrm>
            <a:off x="904366" y="6213526"/>
            <a:ext cx="2613218" cy="447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200">
                <a:solidFill>
                  <a:srgbClr val="0D0D0D"/>
                </a:solidFill>
                <a:latin typeface="Calibri"/>
                <a:ea typeface="Calibri"/>
                <a:cs typeface="Calibri"/>
                <a:sym typeface="Calibri"/>
              </a:defRPr>
            </a:lvl1pPr>
          </a:lstStyle>
          <a:p>
            <a:r>
              <a:rPr dirty="0" err="1"/>
              <a:t>Smartwalk</a:t>
            </a:r>
            <a:r>
              <a:rPr dirty="0"/>
              <a:t> XP Pedestrian Presence Sensor </a:t>
            </a:r>
          </a:p>
        </p:txBody>
      </p:sp>
      <p:pic>
        <p:nvPicPr>
          <p:cNvPr id="47" name="Picture 29" descr="Picture 29"/>
          <p:cNvPicPr>
            <a:picLocks noChangeAspect="1"/>
          </p:cNvPicPr>
          <p:nvPr/>
        </p:nvPicPr>
        <p:blipFill>
          <a:blip r:embed="rId10"/>
          <a:stretch>
            <a:fillRect/>
          </a:stretch>
        </p:blipFill>
        <p:spPr>
          <a:xfrm>
            <a:off x="1214805" y="2992341"/>
            <a:ext cx="1337203" cy="1272088"/>
          </a:xfrm>
          <a:prstGeom prst="rect">
            <a:avLst/>
          </a:prstGeom>
          <a:ln w="12700">
            <a:miter lim="400000"/>
          </a:ln>
        </p:spPr>
      </p:pic>
      <p:sp>
        <p:nvSpPr>
          <p:cNvPr id="48" name="Rectangle 22"/>
          <p:cNvSpPr txBox="1"/>
          <p:nvPr/>
        </p:nvSpPr>
        <p:spPr>
          <a:xfrm>
            <a:off x="859652" y="4321242"/>
            <a:ext cx="2443347"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a:solidFill>
                  <a:srgbClr val="0D0D0D"/>
                </a:solidFill>
                <a:latin typeface="Calibri"/>
                <a:ea typeface="Calibri"/>
                <a:cs typeface="Calibri"/>
                <a:sym typeface="Calibri"/>
              </a:defRPr>
            </a:lvl1pPr>
          </a:lstStyle>
          <a:p>
            <a:r>
              <a:t>Stereo Vision Pedestrian Detector </a:t>
            </a:r>
          </a:p>
        </p:txBody>
      </p:sp>
      <p:pic>
        <p:nvPicPr>
          <p:cNvPr id="49" name="Picture 31" descr="Picture 31"/>
          <p:cNvPicPr>
            <a:picLocks noChangeAspect="1"/>
          </p:cNvPicPr>
          <p:nvPr/>
        </p:nvPicPr>
        <p:blipFill>
          <a:blip r:embed="rId11"/>
          <a:srcRect b="17384"/>
          <a:stretch>
            <a:fillRect/>
          </a:stretch>
        </p:blipFill>
        <p:spPr>
          <a:xfrm>
            <a:off x="3626034" y="2911907"/>
            <a:ext cx="1268448" cy="1326122"/>
          </a:xfrm>
          <a:prstGeom prst="rect">
            <a:avLst/>
          </a:prstGeom>
          <a:ln w="12700">
            <a:miter lim="400000"/>
          </a:ln>
        </p:spPr>
      </p:pic>
      <p:sp>
        <p:nvSpPr>
          <p:cNvPr id="50" name="Rectangle 24"/>
          <p:cNvSpPr txBox="1"/>
          <p:nvPr/>
        </p:nvSpPr>
        <p:spPr>
          <a:xfrm>
            <a:off x="3053285" y="4291982"/>
            <a:ext cx="2733115"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a:solidFill>
                  <a:srgbClr val="0D0D0D"/>
                </a:solidFill>
                <a:latin typeface="Calibri"/>
                <a:ea typeface="Calibri"/>
                <a:cs typeface="Calibri"/>
                <a:sym typeface="Calibri"/>
              </a:defRPr>
            </a:lvl1pPr>
          </a:lstStyle>
          <a:p>
            <a:r>
              <a:t>FLIR TrafiOne Thermal Imaging Sensor </a:t>
            </a:r>
          </a:p>
        </p:txBody>
      </p:sp>
      <p:pic>
        <p:nvPicPr>
          <p:cNvPr id="51" name="Picture 33" descr="Picture 33"/>
          <p:cNvPicPr>
            <a:picLocks noChangeAspect="1"/>
          </p:cNvPicPr>
          <p:nvPr/>
        </p:nvPicPr>
        <p:blipFill>
          <a:blip r:embed="rId12"/>
          <a:stretch>
            <a:fillRect/>
          </a:stretch>
        </p:blipFill>
        <p:spPr>
          <a:xfrm>
            <a:off x="6034099" y="3125183"/>
            <a:ext cx="689230" cy="1225406"/>
          </a:xfrm>
          <a:prstGeom prst="rect">
            <a:avLst/>
          </a:prstGeom>
          <a:ln w="12700">
            <a:miter lim="400000"/>
          </a:ln>
        </p:spPr>
      </p:pic>
      <p:sp>
        <p:nvSpPr>
          <p:cNvPr id="52" name="Rectangle 26"/>
          <p:cNvSpPr txBox="1"/>
          <p:nvPr/>
        </p:nvSpPr>
        <p:spPr>
          <a:xfrm>
            <a:off x="5636876" y="4329736"/>
            <a:ext cx="1500819"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a:solidFill>
                  <a:srgbClr val="0D0D0D"/>
                </a:solidFill>
                <a:latin typeface="Calibri"/>
                <a:ea typeface="Calibri"/>
                <a:cs typeface="Calibri"/>
                <a:sym typeface="Calibri"/>
              </a:defRPr>
            </a:lvl1pPr>
          </a:lstStyle>
          <a:p>
            <a:r>
              <a:t>Radio Beam Sensors </a:t>
            </a:r>
          </a:p>
        </p:txBody>
      </p:sp>
      <p:sp>
        <p:nvSpPr>
          <p:cNvPr id="53" name="Rectangle 41"/>
          <p:cNvSpPr txBox="1"/>
          <p:nvPr/>
        </p:nvSpPr>
        <p:spPr>
          <a:xfrm>
            <a:off x="7772057" y="1322464"/>
            <a:ext cx="3720513" cy="28623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600">
                <a:solidFill>
                  <a:srgbClr val="941100"/>
                </a:solidFill>
                <a:latin typeface="Calibri"/>
                <a:ea typeface="Calibri"/>
                <a:cs typeface="Calibri"/>
                <a:sym typeface="Calibri"/>
              </a:defRPr>
            </a:pPr>
            <a:r>
              <a:rPr sz="2000" dirty="0"/>
              <a:t>Pros</a:t>
            </a:r>
          </a:p>
          <a:p>
            <a:pPr marL="171450" indent="-171450">
              <a:buSzPct val="100000"/>
              <a:buFont typeface="Arial"/>
              <a:buChar char="•"/>
              <a:defRPr sz="1400">
                <a:solidFill>
                  <a:srgbClr val="0D0D0D"/>
                </a:solidFill>
                <a:latin typeface="Calibri"/>
                <a:ea typeface="Calibri"/>
                <a:cs typeface="Calibri"/>
                <a:sym typeface="Calibri"/>
              </a:defRPr>
            </a:pPr>
            <a:r>
              <a:rPr sz="1600" dirty="0"/>
              <a:t>Easy Installation</a:t>
            </a:r>
          </a:p>
          <a:p>
            <a:pPr marL="171450" indent="-171450">
              <a:buSzPct val="100000"/>
              <a:buFont typeface="Arial"/>
              <a:buChar char="•"/>
              <a:defRPr sz="1400">
                <a:solidFill>
                  <a:srgbClr val="0D0D0D"/>
                </a:solidFill>
                <a:latin typeface="Calibri"/>
                <a:ea typeface="Calibri"/>
                <a:cs typeface="Calibri"/>
                <a:sym typeface="Calibri"/>
              </a:defRPr>
            </a:pPr>
            <a:r>
              <a:rPr sz="1600" dirty="0"/>
              <a:t>Data Verification</a:t>
            </a:r>
          </a:p>
          <a:p>
            <a:pPr marL="171450" indent="-171450">
              <a:buSzPct val="100000"/>
              <a:buFont typeface="Arial"/>
              <a:buChar char="•"/>
              <a:defRPr sz="1400">
                <a:solidFill>
                  <a:srgbClr val="0D0D0D"/>
                </a:solidFill>
                <a:latin typeface="Calibri"/>
                <a:ea typeface="Calibri"/>
                <a:cs typeface="Calibri"/>
                <a:sym typeface="Calibri"/>
              </a:defRPr>
            </a:pPr>
            <a:r>
              <a:rPr sz="1600" dirty="0"/>
              <a:t>Automated process</a:t>
            </a:r>
          </a:p>
          <a:p>
            <a:pPr marL="171450" indent="-171450">
              <a:buSzPct val="100000"/>
              <a:buFont typeface="Arial"/>
              <a:buChar char="•"/>
              <a:defRPr sz="1400">
                <a:solidFill>
                  <a:srgbClr val="0D0D0D"/>
                </a:solidFill>
                <a:latin typeface="Calibri"/>
                <a:ea typeface="Calibri"/>
                <a:cs typeface="Calibri"/>
                <a:sym typeface="Calibri"/>
              </a:defRPr>
            </a:pPr>
            <a:r>
              <a:rPr sz="1600" dirty="0"/>
              <a:t>Large coverage area</a:t>
            </a:r>
          </a:p>
          <a:p>
            <a:pPr marL="171450" indent="-171450">
              <a:buSzPct val="100000"/>
              <a:buFont typeface="Arial"/>
              <a:buChar char="•"/>
              <a:defRPr sz="1400">
                <a:solidFill>
                  <a:srgbClr val="0D0D0D"/>
                </a:solidFill>
                <a:latin typeface="Calibri"/>
                <a:ea typeface="Calibri"/>
                <a:cs typeface="Calibri"/>
                <a:sym typeface="Calibri"/>
              </a:defRPr>
            </a:pPr>
            <a:r>
              <a:rPr sz="1600" dirty="0"/>
              <a:t>Portability</a:t>
            </a:r>
          </a:p>
          <a:p>
            <a:pPr marL="171450" indent="-171450">
              <a:buSzPct val="100000"/>
              <a:buFont typeface="Arial"/>
              <a:buChar char="•"/>
              <a:defRPr sz="1400">
                <a:solidFill>
                  <a:srgbClr val="0D0D0D"/>
                </a:solidFill>
                <a:latin typeface="Calibri"/>
                <a:ea typeface="Calibri"/>
                <a:cs typeface="Calibri"/>
                <a:sym typeface="Calibri"/>
              </a:defRPr>
            </a:pPr>
            <a:r>
              <a:rPr sz="1600" dirty="0"/>
              <a:t>High accuracy</a:t>
            </a:r>
          </a:p>
          <a:p>
            <a:pPr marL="171450" indent="-171450">
              <a:buSzPct val="100000"/>
              <a:buFont typeface="Arial"/>
              <a:buChar char="•"/>
              <a:defRPr sz="1400">
                <a:solidFill>
                  <a:srgbClr val="0D0D0D"/>
                </a:solidFill>
                <a:latin typeface="Calibri"/>
                <a:ea typeface="Calibri"/>
                <a:cs typeface="Calibri"/>
                <a:sym typeface="Calibri"/>
              </a:defRPr>
            </a:pPr>
            <a:r>
              <a:rPr sz="1600" dirty="0"/>
              <a:t>Low cost</a:t>
            </a:r>
          </a:p>
          <a:p>
            <a:pPr marL="171450" indent="-171450">
              <a:buSzPct val="100000"/>
              <a:buFont typeface="Arial"/>
              <a:buChar char="•"/>
              <a:defRPr sz="1400">
                <a:solidFill>
                  <a:srgbClr val="0D0D0D"/>
                </a:solidFill>
                <a:latin typeface="Calibri"/>
                <a:ea typeface="Calibri"/>
                <a:cs typeface="Calibri"/>
                <a:sym typeface="Calibri"/>
              </a:defRPr>
            </a:pPr>
            <a:r>
              <a:rPr sz="1600" dirty="0"/>
              <a:t>Low maintenance</a:t>
            </a:r>
          </a:p>
          <a:p>
            <a:pPr marL="171450" indent="-171450">
              <a:buSzPct val="100000"/>
              <a:buFont typeface="Arial"/>
              <a:buChar char="•"/>
              <a:defRPr sz="1400">
                <a:solidFill>
                  <a:srgbClr val="0D0D0D"/>
                </a:solidFill>
                <a:latin typeface="Calibri"/>
                <a:ea typeface="Calibri"/>
                <a:cs typeface="Calibri"/>
                <a:sym typeface="Calibri"/>
              </a:defRPr>
            </a:pPr>
            <a:r>
              <a:rPr sz="1600" dirty="0"/>
              <a:t>Low power consumption</a:t>
            </a:r>
          </a:p>
          <a:p>
            <a:pPr marL="171450" indent="-171450">
              <a:buSzPct val="100000"/>
              <a:buFont typeface="Arial"/>
              <a:buChar char="•"/>
              <a:defRPr sz="1400">
                <a:solidFill>
                  <a:srgbClr val="0D0D0D"/>
                </a:solidFill>
                <a:latin typeface="Calibri"/>
                <a:ea typeface="Calibri"/>
                <a:cs typeface="Calibri"/>
                <a:sym typeface="Calibri"/>
              </a:defRPr>
            </a:pPr>
            <a:r>
              <a:rPr sz="1600" dirty="0"/>
              <a:t>Can distinguish pedestrian and bicycles  </a:t>
            </a:r>
          </a:p>
        </p:txBody>
      </p:sp>
      <p:sp>
        <p:nvSpPr>
          <p:cNvPr id="54" name="Rectangle 2052"/>
          <p:cNvSpPr txBox="1"/>
          <p:nvPr/>
        </p:nvSpPr>
        <p:spPr>
          <a:xfrm>
            <a:off x="7799815" y="4183515"/>
            <a:ext cx="4392185" cy="23698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1400">
                <a:solidFill>
                  <a:srgbClr val="941100"/>
                </a:solidFill>
                <a:latin typeface="Calibri"/>
                <a:ea typeface="Calibri"/>
                <a:cs typeface="Calibri"/>
                <a:sym typeface="Calibri"/>
              </a:defRPr>
            </a:pPr>
            <a:r>
              <a:rPr sz="2000" dirty="0"/>
              <a:t>Cons</a:t>
            </a:r>
          </a:p>
          <a:p>
            <a:pPr marL="171450" indent="-171450">
              <a:buSzPct val="100000"/>
              <a:buFont typeface="Arial"/>
              <a:buChar char="•"/>
              <a:defRPr sz="1400">
                <a:solidFill>
                  <a:srgbClr val="0D0D0D"/>
                </a:solidFill>
                <a:latin typeface="Calibri"/>
                <a:ea typeface="Calibri"/>
                <a:cs typeface="Calibri"/>
                <a:sym typeface="Calibri"/>
              </a:defRPr>
            </a:pPr>
            <a:r>
              <a:rPr sz="1600" dirty="0"/>
              <a:t>Complex signal processing</a:t>
            </a:r>
          </a:p>
          <a:p>
            <a:pPr marL="171450" indent="-171450">
              <a:buSzPct val="100000"/>
              <a:buFont typeface="Arial"/>
              <a:buChar char="•"/>
              <a:defRPr sz="1400">
                <a:solidFill>
                  <a:srgbClr val="0D0D0D"/>
                </a:solidFill>
                <a:latin typeface="Calibri"/>
                <a:ea typeface="Calibri"/>
                <a:cs typeface="Calibri"/>
                <a:sym typeface="Calibri"/>
              </a:defRPr>
            </a:pPr>
            <a:r>
              <a:rPr sz="1600" dirty="0"/>
              <a:t>Cannot detect accurately</a:t>
            </a:r>
          </a:p>
          <a:p>
            <a:pPr marL="171450" indent="-171450">
              <a:buSzPct val="100000"/>
              <a:buFont typeface="Arial"/>
              <a:buChar char="•"/>
              <a:defRPr sz="1400">
                <a:solidFill>
                  <a:srgbClr val="0D0D0D"/>
                </a:solidFill>
                <a:latin typeface="Calibri"/>
                <a:ea typeface="Calibri"/>
                <a:cs typeface="Calibri"/>
                <a:sym typeface="Calibri"/>
              </a:defRPr>
            </a:pPr>
            <a:r>
              <a:rPr sz="1600" dirty="0"/>
              <a:t>Malfunctions after installation</a:t>
            </a:r>
          </a:p>
          <a:p>
            <a:pPr marL="171450" indent="-171450">
              <a:buSzPct val="100000"/>
              <a:buFont typeface="Arial"/>
              <a:buChar char="•"/>
              <a:defRPr sz="1400">
                <a:solidFill>
                  <a:srgbClr val="0D0D0D"/>
                </a:solidFill>
                <a:latin typeface="Calibri"/>
                <a:ea typeface="Calibri"/>
                <a:cs typeface="Calibri"/>
                <a:sym typeface="Calibri"/>
              </a:defRPr>
            </a:pPr>
            <a:r>
              <a:rPr sz="1600" dirty="0"/>
              <a:t>Poor performance in sever weather condition</a:t>
            </a:r>
          </a:p>
          <a:p>
            <a:pPr marL="171450" indent="-171450">
              <a:buSzPct val="100000"/>
              <a:buFont typeface="Arial"/>
              <a:buChar char="•"/>
              <a:defRPr sz="1400">
                <a:solidFill>
                  <a:srgbClr val="0D0D0D"/>
                </a:solidFill>
                <a:latin typeface="Calibri"/>
                <a:ea typeface="Calibri"/>
                <a:cs typeface="Calibri"/>
                <a:sym typeface="Calibri"/>
              </a:defRPr>
            </a:pPr>
            <a:r>
              <a:rPr sz="1600" dirty="0"/>
              <a:t>Different model setup applications</a:t>
            </a:r>
          </a:p>
          <a:p>
            <a:pPr marL="171450" indent="-171450">
              <a:buSzPct val="100000"/>
              <a:buFont typeface="Arial"/>
              <a:buChar char="•"/>
              <a:defRPr sz="1400">
                <a:solidFill>
                  <a:srgbClr val="0D0D0D"/>
                </a:solidFill>
                <a:latin typeface="Calibri"/>
                <a:ea typeface="Calibri"/>
                <a:cs typeface="Calibri"/>
                <a:sym typeface="Calibri"/>
              </a:defRPr>
            </a:pPr>
            <a:r>
              <a:rPr sz="1600" dirty="0"/>
              <a:t>False trigger/ counts</a:t>
            </a:r>
          </a:p>
          <a:p>
            <a:pPr marL="171450" indent="-171450">
              <a:buSzPct val="100000"/>
              <a:buFont typeface="Arial"/>
              <a:buChar char="•"/>
              <a:defRPr sz="1400">
                <a:solidFill>
                  <a:srgbClr val="0D0D0D"/>
                </a:solidFill>
                <a:latin typeface="Calibri"/>
                <a:ea typeface="Calibri"/>
                <a:cs typeface="Calibri"/>
                <a:sym typeface="Calibri"/>
              </a:defRPr>
            </a:pPr>
            <a:r>
              <a:rPr sz="1600" dirty="0"/>
              <a:t>Subsurface installation expensive</a:t>
            </a:r>
          </a:p>
          <a:p>
            <a:pPr marL="171450" indent="-171450">
              <a:buSzPct val="100000"/>
              <a:buFont typeface="Arial"/>
              <a:buChar char="•"/>
              <a:defRPr sz="1400">
                <a:solidFill>
                  <a:srgbClr val="0D0D0D"/>
                </a:solidFill>
                <a:latin typeface="Calibri"/>
                <a:ea typeface="Calibri"/>
                <a:cs typeface="Calibri"/>
                <a:sym typeface="Calibri"/>
              </a:defRPr>
            </a:pPr>
            <a:r>
              <a:rPr sz="1600" dirty="0"/>
              <a:t>Gradual failure over years</a:t>
            </a:r>
          </a:p>
        </p:txBody>
      </p:sp>
      <p:sp>
        <p:nvSpPr>
          <p:cNvPr id="55" name="Rectangle 30"/>
          <p:cNvSpPr txBox="1"/>
          <p:nvPr/>
        </p:nvSpPr>
        <p:spPr>
          <a:xfrm>
            <a:off x="3517639" y="6209415"/>
            <a:ext cx="1805631"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200">
                <a:solidFill>
                  <a:srgbClr val="0D0D0D"/>
                </a:solidFill>
                <a:latin typeface="Calibri"/>
                <a:ea typeface="Calibri"/>
                <a:cs typeface="Calibri"/>
                <a:sym typeface="Calibri"/>
              </a:defRPr>
            </a:lvl1pPr>
          </a:lstStyle>
          <a:p>
            <a:r>
              <a:t>LIGHTGUARD LGS-9X-1-4</a:t>
            </a:r>
          </a:p>
        </p:txBody>
      </p:sp>
      <p:sp>
        <p:nvSpPr>
          <p:cNvPr id="56" name="Rectangle 32"/>
          <p:cNvSpPr txBox="1"/>
          <p:nvPr/>
        </p:nvSpPr>
        <p:spPr>
          <a:xfrm>
            <a:off x="5603309" y="6230323"/>
            <a:ext cx="1805631"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200">
                <a:solidFill>
                  <a:srgbClr val="0D0D0D"/>
                </a:solidFill>
                <a:latin typeface="Calibri"/>
                <a:ea typeface="Calibri"/>
                <a:cs typeface="Calibri"/>
                <a:sym typeface="Calibri"/>
              </a:defRPr>
            </a:lvl1pPr>
          </a:lstStyle>
          <a:p>
            <a:r>
              <a:t>MLK150 LaneLights </a:t>
            </a:r>
          </a:p>
        </p:txBody>
      </p:sp>
      <p:pic>
        <p:nvPicPr>
          <p:cNvPr id="57" name="Picture 2" descr="Picture 2"/>
          <p:cNvPicPr>
            <a:picLocks noChangeAspect="1"/>
          </p:cNvPicPr>
          <p:nvPr/>
        </p:nvPicPr>
        <p:blipFill>
          <a:blip r:embed="rId13"/>
          <a:stretch>
            <a:fillRect/>
          </a:stretch>
        </p:blipFill>
        <p:spPr>
          <a:xfrm>
            <a:off x="3409005" y="4676888"/>
            <a:ext cx="1886171" cy="1575508"/>
          </a:xfrm>
          <a:prstGeom prst="rect">
            <a:avLst/>
          </a:prstGeom>
          <a:ln w="12700">
            <a:miter lim="400000"/>
          </a:ln>
        </p:spPr>
      </p:pic>
      <p:pic>
        <p:nvPicPr>
          <p:cNvPr id="58" name="Picture 4" descr="Picture 4"/>
          <p:cNvPicPr>
            <a:picLocks noChangeAspect="1"/>
          </p:cNvPicPr>
          <p:nvPr/>
        </p:nvPicPr>
        <p:blipFill>
          <a:blip r:embed="rId14"/>
          <a:stretch>
            <a:fillRect/>
          </a:stretch>
        </p:blipFill>
        <p:spPr>
          <a:xfrm>
            <a:off x="5539692" y="4676888"/>
            <a:ext cx="1674788" cy="1476934"/>
          </a:xfrm>
          <a:prstGeom prst="rect">
            <a:avLst/>
          </a:prstGeom>
          <a:ln w="12700">
            <a:miter lim="400000"/>
          </a:ln>
        </p:spPr>
      </p:pic>
      <p:sp>
        <p:nvSpPr>
          <p:cNvPr id="2" name="Slide Number Placeholder 1">
            <a:extLst>
              <a:ext uri="{FF2B5EF4-FFF2-40B4-BE49-F238E27FC236}">
                <a16:creationId xmlns:a16="http://schemas.microsoft.com/office/drawing/2014/main" xmlns="" id="{95E0598E-99FB-4D47-8264-1918A1B8D068}"/>
              </a:ext>
            </a:extLst>
          </p:cNvPr>
          <p:cNvSpPr>
            <a:spLocks noGrp="1"/>
          </p:cNvSpPr>
          <p:nvPr>
            <p:ph type="sldNum" sz="quarter" idx="12"/>
          </p:nvPr>
        </p:nvSpPr>
        <p:spPr>
          <a:xfrm>
            <a:off x="11087688" y="6344035"/>
            <a:ext cx="404882" cy="365125"/>
          </a:xfrm>
        </p:spPr>
        <p:txBody>
          <a:bodyPr/>
          <a:lstStyle/>
          <a:p>
            <a:r>
              <a:rPr lang="en-US" dirty="0"/>
              <a:t>6</a:t>
            </a:r>
          </a:p>
        </p:txBody>
      </p:sp>
    </p:spTree>
    <p:extLst>
      <p:ext uri="{BB962C8B-B14F-4D97-AF65-F5344CB8AC3E}">
        <p14:creationId xmlns:p14="http://schemas.microsoft.com/office/powerpoint/2010/main" val="1385420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noGrp="1"/>
          </p:cNvSpPr>
          <p:nvPr>
            <p:ph type="title"/>
          </p:nvPr>
        </p:nvSpPr>
        <p:spPr>
          <a:xfrm>
            <a:off x="1104899" y="76199"/>
            <a:ext cx="9980684" cy="1096964"/>
          </a:xfrm>
          <a:prstGeom prst="rect">
            <a:avLst/>
          </a:prstGeom>
        </p:spPr>
        <p:txBody>
          <a:bodyPr/>
          <a:lstStyle>
            <a:lvl1pPr>
              <a:defRPr>
                <a:solidFill>
                  <a:srgbClr val="0D0D0D"/>
                </a:solidFill>
              </a:defRPr>
            </a:lvl1pPr>
          </a:lstStyle>
          <a:p>
            <a:r>
              <a:rPr lang="en-US" b="1" dirty="0" smtClean="0">
                <a:solidFill>
                  <a:schemeClr val="tx2"/>
                </a:solidFill>
              </a:rPr>
              <a:t>Proposed </a:t>
            </a:r>
            <a:r>
              <a:rPr b="1" dirty="0" smtClean="0">
                <a:solidFill>
                  <a:schemeClr val="tx2"/>
                </a:solidFill>
              </a:rPr>
              <a:t>Solution </a:t>
            </a:r>
            <a:endParaRPr b="1" dirty="0">
              <a:solidFill>
                <a:schemeClr val="tx2"/>
              </a:solidFill>
            </a:endParaRPr>
          </a:p>
        </p:txBody>
      </p:sp>
      <p:sp>
        <p:nvSpPr>
          <p:cNvPr id="8" name="officeArt object"/>
          <p:cNvSpPr txBox="1"/>
          <p:nvPr/>
        </p:nvSpPr>
        <p:spPr>
          <a:xfrm>
            <a:off x="3124618" y="5072323"/>
            <a:ext cx="3175000" cy="254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defRPr sz="1100">
                <a:solidFill>
                  <a:srgbClr val="000000"/>
                </a:solidFill>
                <a:latin typeface="Calibri"/>
                <a:ea typeface="Calibri"/>
                <a:cs typeface="Calibri"/>
                <a:sym typeface="Calibri"/>
              </a:defRPr>
            </a:lvl1pPr>
          </a:lstStyle>
          <a:p>
            <a:r>
              <a:rPr dirty="0"/>
              <a:t>Physical Architecture of the Proposed Technology</a:t>
            </a:r>
          </a:p>
        </p:txBody>
      </p:sp>
      <p:sp>
        <p:nvSpPr>
          <p:cNvPr id="11" name="Rectangle 2"/>
          <p:cNvSpPr txBox="1"/>
          <p:nvPr/>
        </p:nvSpPr>
        <p:spPr>
          <a:xfrm>
            <a:off x="6246306" y="5263001"/>
            <a:ext cx="5727561" cy="1569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nSpc>
                <a:spcPct val="150000"/>
              </a:lnSpc>
              <a:defRPr sz="1600">
                <a:solidFill>
                  <a:srgbClr val="0D0D0D"/>
                </a:solidFill>
                <a:latin typeface="Calibri"/>
                <a:ea typeface="Calibri"/>
                <a:cs typeface="Calibri"/>
                <a:sym typeface="Calibri"/>
              </a:defRPr>
            </a:pPr>
            <a:r>
              <a:rPr sz="1600" dirty="0" smtClean="0"/>
              <a:t>[</a:t>
            </a:r>
            <a:r>
              <a:rPr sz="1600" dirty="0"/>
              <a:t>6] Connected vehicle transmission to the DSRC (discussed later)</a:t>
            </a:r>
          </a:p>
          <a:p>
            <a:pPr>
              <a:lnSpc>
                <a:spcPct val="150000"/>
              </a:lnSpc>
              <a:defRPr sz="1600">
                <a:solidFill>
                  <a:srgbClr val="0D0D0D"/>
                </a:solidFill>
                <a:latin typeface="Calibri"/>
                <a:ea typeface="Calibri"/>
                <a:cs typeface="Calibri"/>
                <a:sym typeface="Calibri"/>
              </a:defRPr>
            </a:pPr>
            <a:r>
              <a:rPr sz="1600" dirty="0"/>
              <a:t>[7] Traffic control cabinet, housing the signal system controller and the IIIPM controller </a:t>
            </a:r>
            <a:endParaRPr lang="en-US" sz="1600" dirty="0" smtClean="0"/>
          </a:p>
          <a:p>
            <a:pPr>
              <a:lnSpc>
                <a:spcPct val="150000"/>
              </a:lnSpc>
              <a:defRPr sz="1600">
                <a:solidFill>
                  <a:srgbClr val="0D0D0D"/>
                </a:solidFill>
                <a:latin typeface="Calibri"/>
                <a:ea typeface="Calibri"/>
                <a:cs typeface="Calibri"/>
                <a:sym typeface="Calibri"/>
              </a:defRPr>
            </a:pPr>
            <a:r>
              <a:rPr lang="en-US" sz="1600" dirty="0" smtClean="0"/>
              <a:t>[8] Cross-walk 1 and [9] Cross-walk 2</a:t>
            </a:r>
            <a:endParaRPr sz="1600" dirty="0"/>
          </a:p>
        </p:txBody>
      </p:sp>
      <p:sp>
        <p:nvSpPr>
          <p:cNvPr id="2" name="Slide Number Placeholder 1">
            <a:extLst>
              <a:ext uri="{FF2B5EF4-FFF2-40B4-BE49-F238E27FC236}">
                <a16:creationId xmlns:a16="http://schemas.microsoft.com/office/drawing/2014/main" xmlns="" id="{DC4E7E0D-FD6E-4776-A76C-9E2F2E9446FC}"/>
              </a:ext>
            </a:extLst>
          </p:cNvPr>
          <p:cNvSpPr>
            <a:spLocks noGrp="1"/>
          </p:cNvSpPr>
          <p:nvPr>
            <p:ph type="sldNum" sz="quarter" idx="12"/>
          </p:nvPr>
        </p:nvSpPr>
        <p:spPr/>
        <p:txBody>
          <a:bodyPr/>
          <a:lstStyle/>
          <a:p>
            <a:fld id="{0FF54DE5-C571-48E8-A5BC-B369434E2F44}" type="slidenum">
              <a:rPr lang="en-US" smtClean="0"/>
              <a:t>7</a:t>
            </a:fld>
            <a:endParaRPr lang="en-US"/>
          </a:p>
        </p:txBody>
      </p:sp>
      <p:sp>
        <p:nvSpPr>
          <p:cNvPr id="3" name="TextBox 2">
            <a:extLst>
              <a:ext uri="{FF2B5EF4-FFF2-40B4-BE49-F238E27FC236}">
                <a16:creationId xmlns:a16="http://schemas.microsoft.com/office/drawing/2014/main" xmlns="" id="{C7E801C8-210D-4C4A-95FB-4C72B20FA696}"/>
              </a:ext>
            </a:extLst>
          </p:cNvPr>
          <p:cNvSpPr txBox="1"/>
          <p:nvPr/>
        </p:nvSpPr>
        <p:spPr>
          <a:xfrm>
            <a:off x="410747" y="5263001"/>
            <a:ext cx="6437204" cy="2215991"/>
          </a:xfrm>
          <a:prstGeom prst="rect">
            <a:avLst/>
          </a:prstGeom>
          <a:noFill/>
        </p:spPr>
        <p:txBody>
          <a:bodyPr wrap="square" rtlCol="0">
            <a:spAutoFit/>
          </a:bodyPr>
          <a:lstStyle/>
          <a:p>
            <a:pPr>
              <a:lnSpc>
                <a:spcPct val="150000"/>
              </a:lnSpc>
              <a:defRPr sz="1600">
                <a:solidFill>
                  <a:srgbClr val="0D0D0D"/>
                </a:solidFill>
                <a:latin typeface="Calibri"/>
                <a:ea typeface="Calibri"/>
                <a:cs typeface="Calibri"/>
                <a:sym typeface="Calibri"/>
              </a:defRPr>
            </a:pPr>
            <a:r>
              <a:rPr lang="en-US" dirty="0"/>
              <a:t>[1 and 3] Automated pedestrian detectors physical locations</a:t>
            </a:r>
          </a:p>
          <a:p>
            <a:pPr>
              <a:lnSpc>
                <a:spcPct val="150000"/>
              </a:lnSpc>
              <a:defRPr sz="1600">
                <a:solidFill>
                  <a:srgbClr val="0D0D0D"/>
                </a:solidFill>
                <a:latin typeface="Calibri"/>
                <a:ea typeface="Calibri"/>
                <a:cs typeface="Calibri"/>
                <a:sym typeface="Calibri"/>
              </a:defRPr>
            </a:pPr>
            <a:r>
              <a:rPr lang="en-US" dirty="0"/>
              <a:t>[2] Dedicated short range communication (DSRC) (discussed later)</a:t>
            </a:r>
          </a:p>
          <a:p>
            <a:pPr>
              <a:lnSpc>
                <a:spcPct val="150000"/>
              </a:lnSpc>
              <a:defRPr sz="1600">
                <a:solidFill>
                  <a:srgbClr val="0D0D0D"/>
                </a:solidFill>
                <a:latin typeface="Calibri"/>
                <a:ea typeface="Calibri"/>
                <a:cs typeface="Calibri"/>
                <a:sym typeface="Calibri"/>
              </a:defRPr>
            </a:pPr>
            <a:r>
              <a:rPr lang="en-US" dirty="0"/>
              <a:t>[4] Pedestrian detection </a:t>
            </a:r>
            <a:r>
              <a:rPr lang="en-US" dirty="0" smtClean="0"/>
              <a:t>zone</a:t>
            </a:r>
          </a:p>
          <a:p>
            <a:pPr>
              <a:lnSpc>
                <a:spcPct val="150000"/>
              </a:lnSpc>
              <a:defRPr sz="1600">
                <a:solidFill>
                  <a:srgbClr val="0D0D0D"/>
                </a:solidFill>
                <a:latin typeface="Calibri"/>
                <a:ea typeface="Calibri"/>
                <a:cs typeface="Calibri"/>
                <a:sym typeface="Calibri"/>
              </a:defRPr>
            </a:pPr>
            <a:r>
              <a:rPr lang="en-US" sz="1600" dirty="0"/>
              <a:t>[5] Internally illuminated in-pavement marker location</a:t>
            </a:r>
          </a:p>
          <a:p>
            <a:pPr>
              <a:lnSpc>
                <a:spcPct val="150000"/>
              </a:lnSpc>
              <a:defRPr sz="1600">
                <a:solidFill>
                  <a:srgbClr val="0D0D0D"/>
                </a:solidFill>
                <a:latin typeface="Calibri"/>
                <a:ea typeface="Calibri"/>
                <a:cs typeface="Calibri"/>
                <a:sym typeface="Calibri"/>
              </a:defRPr>
            </a:pPr>
            <a:endParaRPr lang="en-US" dirty="0"/>
          </a:p>
          <a:p>
            <a:endParaRPr 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618" y="1397369"/>
            <a:ext cx="5832092" cy="36749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7289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cenario - 1"/>
          <p:cNvSpPr txBox="1"/>
          <p:nvPr/>
        </p:nvSpPr>
        <p:spPr>
          <a:xfrm>
            <a:off x="5481456" y="698876"/>
            <a:ext cx="1914946"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rPr sz="2800" b="1" dirty="0">
                <a:solidFill>
                  <a:schemeClr val="tx2"/>
                </a:solidFill>
                <a:latin typeface="+mj-lt"/>
              </a:rPr>
              <a:t>Scenario - 1</a:t>
            </a:r>
          </a:p>
        </p:txBody>
      </p:sp>
      <p:sp>
        <p:nvSpPr>
          <p:cNvPr id="2" name="Slide Number Placeholder 1">
            <a:extLst>
              <a:ext uri="{FF2B5EF4-FFF2-40B4-BE49-F238E27FC236}">
                <a16:creationId xmlns:a16="http://schemas.microsoft.com/office/drawing/2014/main" xmlns="" id="{0581A9C6-8935-4985-AEEB-055B034E28D6}"/>
              </a:ext>
            </a:extLst>
          </p:cNvPr>
          <p:cNvSpPr>
            <a:spLocks noGrp="1"/>
          </p:cNvSpPr>
          <p:nvPr>
            <p:ph type="sldNum" sz="quarter" idx="12"/>
          </p:nvPr>
        </p:nvSpPr>
        <p:spPr>
          <a:xfrm>
            <a:off x="11125200" y="6397774"/>
            <a:ext cx="544582" cy="365125"/>
          </a:xfrm>
        </p:spPr>
        <p:txBody>
          <a:bodyPr/>
          <a:lstStyle/>
          <a:p>
            <a:r>
              <a:rPr lang="en-US" dirty="0">
                <a:solidFill>
                  <a:schemeClr val="tx2"/>
                </a:solidFill>
              </a:rPr>
              <a:t>7</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537736"/>
            <a:ext cx="7518400" cy="4737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1757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cenario - 2"/>
          <p:cNvSpPr txBox="1"/>
          <p:nvPr/>
        </p:nvSpPr>
        <p:spPr>
          <a:xfrm>
            <a:off x="5156694" y="743551"/>
            <a:ext cx="2147507"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r>
              <a:rPr sz="2800" b="1" dirty="0">
                <a:solidFill>
                  <a:schemeClr val="tx2"/>
                </a:solidFill>
                <a:latin typeface="+mj-lt"/>
              </a:rPr>
              <a:t>Scenario - 2</a:t>
            </a:r>
          </a:p>
        </p:txBody>
      </p:sp>
      <p:sp>
        <p:nvSpPr>
          <p:cNvPr id="2" name="Slide Number Placeholder 1">
            <a:extLst>
              <a:ext uri="{FF2B5EF4-FFF2-40B4-BE49-F238E27FC236}">
                <a16:creationId xmlns:a16="http://schemas.microsoft.com/office/drawing/2014/main" xmlns="" id="{B38F767B-CA2C-48A9-8508-E56A4628D3C6}"/>
              </a:ext>
            </a:extLst>
          </p:cNvPr>
          <p:cNvSpPr>
            <a:spLocks noGrp="1"/>
          </p:cNvSpPr>
          <p:nvPr>
            <p:ph type="sldNum" sz="quarter" idx="12"/>
          </p:nvPr>
        </p:nvSpPr>
        <p:spPr>
          <a:xfrm>
            <a:off x="10934700" y="6361707"/>
            <a:ext cx="519182" cy="365125"/>
          </a:xfrm>
        </p:spPr>
        <p:txBody>
          <a:bodyPr/>
          <a:lstStyle/>
          <a:p>
            <a:r>
              <a:rPr lang="en-US" dirty="0"/>
              <a:t>8</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9496" y="1548943"/>
            <a:ext cx="7401904" cy="4664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3950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Academic Literature 16x9">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DBAFF00-647E-4627-9B6C-A5CDC1F32200}">
  <ds:schemaRefs>
    <ds:schemaRef ds:uri="http://schemas.microsoft.com/office/2006/documentManagement/types"/>
    <ds:schemaRef ds:uri="http://purl.org/dc/elements/1.1/"/>
    <ds:schemaRef ds:uri="http://schemas.microsoft.com/office/2006/metadata/properties"/>
    <ds:schemaRef ds:uri="http://purl.org/dc/dcmitype/"/>
    <ds:schemaRef ds:uri="http://schemas.microsoft.com/office/infopath/2007/PartnerControls"/>
    <ds:schemaRef ds:uri="40262f94-9f35-4ac3-9a90-690165a166b7"/>
    <ds:schemaRef ds:uri="http://purl.org/dc/terms/"/>
    <ds:schemaRef ds:uri="http://www.w3.org/XML/1998/namespace"/>
    <ds:schemaRef ds:uri="http://schemas.openxmlformats.org/package/2006/metadata/core-properties"/>
    <ds:schemaRef ds:uri="a4f35948-e619-41b3-aa29-22878b09cfd2"/>
  </ds:schemaRefs>
</ds:datastoreItem>
</file>

<file path=customXml/itemProps2.xml><?xml version="1.0" encoding="utf-8"?>
<ds:datastoreItem xmlns:ds="http://schemas.openxmlformats.org/officeDocument/2006/customXml" ds:itemID="{5400D5F3-AA73-4EC6-BCD9-0DC3E330E5B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DDC6030-8312-4894-9236-1E15DA4F39C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6388</TotalTime>
  <Words>1805</Words>
  <Application>Microsoft Office PowerPoint</Application>
  <PresentationFormat>Custom</PresentationFormat>
  <Paragraphs>307</Paragraphs>
  <Slides>19</Slides>
  <Notes>17</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Academic Literature 16x9</vt:lpstr>
      <vt:lpstr>Improving pedestrian safety through its solutions</vt:lpstr>
      <vt:lpstr>Background</vt:lpstr>
      <vt:lpstr>Motivation</vt:lpstr>
      <vt:lpstr>Problem Statement</vt:lpstr>
      <vt:lpstr>Proposed Solution</vt:lpstr>
      <vt:lpstr>Existing and Emerging  Technologies   </vt:lpstr>
      <vt:lpstr>Proposed Solution </vt:lpstr>
      <vt:lpstr>PowerPoint Presentation</vt:lpstr>
      <vt:lpstr>PowerPoint Presentation</vt:lpstr>
      <vt:lpstr>Proposed Solution </vt:lpstr>
      <vt:lpstr>PowerPoint Presentation</vt:lpstr>
      <vt:lpstr>Cost Estimation</vt:lpstr>
      <vt:lpstr>Cost Estimation</vt:lpstr>
      <vt:lpstr>Cost Estimation</vt:lpstr>
      <vt:lpstr>Economic Impact</vt:lpstr>
      <vt:lpstr>Future Work </vt:lpstr>
      <vt:lpstr>Conclusion</vt:lpstr>
      <vt:lpstr>References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Improving pedestrian safety through its solutions</dc:title>
  <dc:creator>Rangaswamy, Rakesh</dc:creator>
  <cp:lastModifiedBy>RAKESH</cp:lastModifiedBy>
  <cp:revision>216</cp:revision>
  <dcterms:created xsi:type="dcterms:W3CDTF">2014-04-17T22:28:38Z</dcterms:created>
  <dcterms:modified xsi:type="dcterms:W3CDTF">2019-07-22T21:04:46Z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ies>
</file>