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1"/>
  </p:sldMasterIdLst>
  <p:notesMasterIdLst>
    <p:notesMasterId r:id="rId16"/>
  </p:notesMasterIdLst>
  <p:handoutMasterIdLst>
    <p:handoutMasterId r:id="rId17"/>
  </p:handoutMasterIdLst>
  <p:sldIdLst>
    <p:sldId id="256" r:id="rId2"/>
    <p:sldId id="617" r:id="rId3"/>
    <p:sldId id="602" r:id="rId4"/>
    <p:sldId id="618" r:id="rId5"/>
    <p:sldId id="691" r:id="rId6"/>
    <p:sldId id="692" r:id="rId7"/>
    <p:sldId id="684" r:id="rId8"/>
    <p:sldId id="701" r:id="rId9"/>
    <p:sldId id="699" r:id="rId10"/>
    <p:sldId id="700" r:id="rId11"/>
    <p:sldId id="702" r:id="rId12"/>
    <p:sldId id="703" r:id="rId13"/>
    <p:sldId id="697" r:id="rId14"/>
    <p:sldId id="562" r:id="rId15"/>
  </p:sldIdLst>
  <p:sldSz cx="9144000" cy="6858000" type="screen4x3"/>
  <p:notesSz cx="7010400" cy="9223375"/>
  <p:defaultTextStyle>
    <a:defPPr>
      <a:defRPr lang="en-US"/>
    </a:defPPr>
    <a:lvl1pPr algn="l" rtl="0" fontAlgn="base">
      <a:spcBef>
        <a:spcPct val="0"/>
      </a:spcBef>
      <a:spcAft>
        <a:spcPct val="0"/>
      </a:spcAft>
      <a:defRPr sz="2400" kern="1200">
        <a:solidFill>
          <a:schemeClr val="tx1"/>
        </a:solidFill>
        <a:latin typeface="Times"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MS PGothic" pitchFamily="34" charset="-128"/>
        <a:cs typeface="+mn-cs"/>
      </a:defRPr>
    </a:lvl5pPr>
    <a:lvl6pPr marL="2286000" algn="l" defTabSz="914400" rtl="0" eaLnBrk="1" latinLnBrk="0" hangingPunct="1">
      <a:defRPr sz="2400" kern="1200">
        <a:solidFill>
          <a:schemeClr val="tx1"/>
        </a:solidFill>
        <a:latin typeface="Times" pitchFamily="18" charset="0"/>
        <a:ea typeface="MS PGothic" pitchFamily="34" charset="-128"/>
        <a:cs typeface="+mn-cs"/>
      </a:defRPr>
    </a:lvl6pPr>
    <a:lvl7pPr marL="2743200" algn="l" defTabSz="914400" rtl="0" eaLnBrk="1" latinLnBrk="0" hangingPunct="1">
      <a:defRPr sz="2400" kern="1200">
        <a:solidFill>
          <a:schemeClr val="tx1"/>
        </a:solidFill>
        <a:latin typeface="Times" pitchFamily="18" charset="0"/>
        <a:ea typeface="MS PGothic" pitchFamily="34" charset="-128"/>
        <a:cs typeface="+mn-cs"/>
      </a:defRPr>
    </a:lvl7pPr>
    <a:lvl8pPr marL="3200400" algn="l" defTabSz="914400" rtl="0" eaLnBrk="1" latinLnBrk="0" hangingPunct="1">
      <a:defRPr sz="2400" kern="1200">
        <a:solidFill>
          <a:schemeClr val="tx1"/>
        </a:solidFill>
        <a:latin typeface="Times" pitchFamily="18" charset="0"/>
        <a:ea typeface="MS PGothic" pitchFamily="34" charset="-128"/>
        <a:cs typeface="+mn-cs"/>
      </a:defRPr>
    </a:lvl8pPr>
    <a:lvl9pPr marL="3657600" algn="l" defTabSz="914400" rtl="0" eaLnBrk="1" latinLnBrk="0" hangingPunct="1">
      <a:defRPr sz="2400" kern="1200">
        <a:solidFill>
          <a:schemeClr val="tx1"/>
        </a:solidFill>
        <a:latin typeface="Times" pitchFamily="18" charset="0"/>
        <a:ea typeface="MS PGothic" pitchFamily="34" charset="-128"/>
        <a:cs typeface="+mn-cs"/>
      </a:defRPr>
    </a:lvl9pPr>
  </p:defaultTextStyle>
  <p:extLst>
    <p:ext uri="{EFAFB233-063F-42B5-8137-9DF3F51BA10A}">
      <p15:sldGuideLst xmlns:p15="http://schemas.microsoft.com/office/powerpoint/2012/main">
        <p15:guide id="1" orient="horz" pos="3135" userDrawn="1">
          <p15:clr>
            <a:srgbClr val="A4A3A4"/>
          </p15:clr>
        </p15:guide>
        <p15:guide id="2" pos="4105" userDrawn="1">
          <p15:clr>
            <a:srgbClr val="A4A3A4"/>
          </p15:clr>
        </p15:guide>
        <p15:guide id="3" pos="2041" userDrawn="1">
          <p15:clr>
            <a:srgbClr val="A4A3A4"/>
          </p15:clr>
        </p15:guide>
      </p15:sldGuideLst>
    </p:ext>
    <p:ext uri="{2D200454-40CA-4A62-9FC3-DE9A4176ACB9}">
      <p15:notesGuideLst xmlns:p15="http://schemas.microsoft.com/office/powerpoint/2012/main">
        <p15:guide id="1" orient="horz" pos="2905">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 Xiaowei" initials="SX" lastIdx="1" clrIdx="0">
    <p:extLst>
      <p:ext uri="{19B8F6BF-5375-455C-9EA6-DF929625EA0E}">
        <p15:presenceInfo xmlns:p15="http://schemas.microsoft.com/office/powerpoint/2012/main" userId="3b285b003d063b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39B"/>
    <a:srgbClr val="ED6011"/>
    <a:srgbClr val="A1C490"/>
    <a:srgbClr val="62993E"/>
    <a:srgbClr val="F6DAD1"/>
    <a:srgbClr val="CF540F"/>
    <a:srgbClr val="BE4D0E"/>
    <a:srgbClr val="EE6112"/>
    <a:srgbClr val="2FA35B"/>
    <a:srgbClr val="006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08" autoAdjust="0"/>
    <p:restoredTop sz="82752" autoAdjust="0"/>
  </p:normalViewPr>
  <p:slideViewPr>
    <p:cSldViewPr snapToGrid="0">
      <p:cViewPr varScale="1">
        <p:scale>
          <a:sx n="61" d="100"/>
          <a:sy n="61" d="100"/>
        </p:scale>
        <p:origin x="768" y="78"/>
      </p:cViewPr>
      <p:guideLst>
        <p:guide orient="horz" pos="3135"/>
        <p:guide pos="4105"/>
        <p:guide pos="2041"/>
      </p:guideLst>
    </p:cSldViewPr>
  </p:slideViewPr>
  <p:outlineViewPr>
    <p:cViewPr>
      <p:scale>
        <a:sx n="33" d="100"/>
        <a:sy n="33" d="100"/>
      </p:scale>
      <p:origin x="0" y="-148"/>
    </p:cViewPr>
  </p:outlineViewPr>
  <p:notesTextViewPr>
    <p:cViewPr>
      <p:scale>
        <a:sx n="125" d="100"/>
        <a:sy n="125" d="100"/>
      </p:scale>
      <p:origin x="0" y="0"/>
    </p:cViewPr>
  </p:notesTextViewPr>
  <p:sorterViewPr>
    <p:cViewPr>
      <p:scale>
        <a:sx n="200" d="100"/>
        <a:sy n="200" d="100"/>
      </p:scale>
      <p:origin x="0" y="0"/>
    </p:cViewPr>
  </p:sorterViewPr>
  <p:notesViewPr>
    <p:cSldViewPr snapToGrid="0">
      <p:cViewPr varScale="1">
        <p:scale>
          <a:sx n="64" d="100"/>
          <a:sy n="64" d="100"/>
        </p:scale>
        <p:origin x="3086" y="86"/>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ED6011"/>
              </a:solidFill>
              <a:ln w="19050">
                <a:solidFill>
                  <a:schemeClr val="lt1"/>
                </a:solidFill>
              </a:ln>
              <a:effectLst/>
            </c:spPr>
            <c:extLst xmlns:c16r2="http://schemas.microsoft.com/office/drawing/2015/06/chart">
              <c:ext xmlns:c16="http://schemas.microsoft.com/office/drawing/2014/chart" uri="{C3380CC4-5D6E-409C-BE32-E72D297353CC}">
                <c16:uniqueId val="{00000001-B0D2-4AFB-BE31-42B2B6E20388}"/>
              </c:ext>
            </c:extLst>
          </c:dPt>
          <c:dPt>
            <c:idx val="1"/>
            <c:bubble3D val="0"/>
            <c:spPr>
              <a:solidFill>
                <a:srgbClr val="D34817">
                  <a:lumMod val="40000"/>
                  <a:lumOff val="6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B0D2-4AFB-BE31-42B2B6E20388}"/>
              </c:ext>
            </c:extLst>
          </c:dPt>
          <c:dLbls>
            <c:dLbl>
              <c:idx val="0"/>
              <c:layout>
                <c:manualLayout>
                  <c:x val="-0.21665415821828093"/>
                  <c:y val="-0.21950621816762231"/>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B0D2-4AFB-BE31-42B2B6E20388}"/>
                </c:ext>
                <c:ext xmlns:c15="http://schemas.microsoft.com/office/drawing/2012/chart" uri="{CE6537A1-D6FC-4f65-9D91-7224C49458BB}">
                  <c15:layout/>
                </c:ext>
              </c:extLst>
            </c:dLbl>
            <c:dLbl>
              <c:idx val="1"/>
              <c:layout/>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B0D2-4AFB-BE31-42B2B6E2038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val>
            <c:numRef>
              <c:f>Sheet1!$F$7:$F$8</c:f>
              <c:numCache>
                <c:formatCode>General</c:formatCode>
                <c:ptCount val="2"/>
                <c:pt idx="0">
                  <c:v>74.19</c:v>
                </c:pt>
                <c:pt idx="1">
                  <c:v>25.810000000000002</c:v>
                </c:pt>
              </c:numCache>
            </c:numRef>
          </c:val>
          <c:extLst xmlns:c16r2="http://schemas.microsoft.com/office/drawing/2015/06/chart">
            <c:ext xmlns:c16="http://schemas.microsoft.com/office/drawing/2014/chart" uri="{C3380CC4-5D6E-409C-BE32-E72D297353CC}">
              <c16:uniqueId val="{00000004-B0D2-4AFB-BE31-42B2B6E2038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F0B8-4805-8750-380E08ED8C23}"/>
              </c:ext>
            </c:extLst>
          </c:dPt>
          <c:dPt>
            <c:idx val="1"/>
            <c:bubble3D val="0"/>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F0B8-4805-8750-380E08ED8C23}"/>
              </c:ext>
            </c:extLst>
          </c:dPt>
          <c:dLbls>
            <c:dLbl>
              <c:idx val="0"/>
              <c:layout>
                <c:manualLayout>
                  <c:x val="-0.24883519393623593"/>
                  <c:y val="7.1925238071764611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F0B8-4805-8750-380E08ED8C23}"/>
                </c:ext>
                <c:ext xmlns:c15="http://schemas.microsoft.com/office/drawing/2012/chart" uri="{CE6537A1-D6FC-4f65-9D91-7224C49458BB}">
                  <c15:layout/>
                </c:ext>
              </c:extLst>
            </c:dLbl>
            <c:dLbl>
              <c:idx val="1"/>
              <c:layout/>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F0B8-4805-8750-380E08ED8C2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val>
            <c:numRef>
              <c:f>Sheet1!$F$7:$F$8</c:f>
              <c:numCache>
                <c:formatCode>General</c:formatCode>
                <c:ptCount val="2"/>
                <c:pt idx="0">
                  <c:v>40.200000000000003</c:v>
                </c:pt>
                <c:pt idx="1">
                  <c:v>59.8</c:v>
                </c:pt>
              </c:numCache>
            </c:numRef>
          </c:val>
          <c:extLst xmlns:c16r2="http://schemas.microsoft.com/office/drawing/2015/06/chart">
            <c:ext xmlns:c16="http://schemas.microsoft.com/office/drawing/2014/chart" uri="{C3380CC4-5D6E-409C-BE32-E72D297353CC}">
              <c16:uniqueId val="{00000004-F0B8-4805-8750-380E08ED8C2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l" eaLnBrk="0" hangingPunct="0">
              <a:defRPr sz="1200">
                <a:latin typeface="Times"/>
                <a:cs typeface="+mn-cs"/>
              </a:defRPr>
            </a:lvl1pPr>
          </a:lstStyle>
          <a:p>
            <a:pPr>
              <a:defRPr/>
            </a:pPr>
            <a:endParaRPr lang="en-US"/>
          </a:p>
        </p:txBody>
      </p:sp>
      <p:sp>
        <p:nvSpPr>
          <p:cNvPr id="26627" name="Rectangle 3"/>
          <p:cNvSpPr>
            <a:spLocks noGrp="1" noChangeArrowheads="1"/>
          </p:cNvSpPr>
          <p:nvPr>
            <p:ph type="dt" sz="quarter" idx="1"/>
          </p:nvPr>
        </p:nvSpPr>
        <p:spPr bwMode="auto">
          <a:xfrm>
            <a:off x="3972560"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eaLnBrk="0" hangingPunct="0">
              <a:defRPr sz="1200">
                <a:latin typeface="Times"/>
                <a:cs typeface="+mn-cs"/>
              </a:defRPr>
            </a:lvl1pPr>
          </a:lstStyle>
          <a:p>
            <a:pPr>
              <a:defRPr/>
            </a:pPr>
            <a:endParaRPr lang="en-US"/>
          </a:p>
        </p:txBody>
      </p:sp>
      <p:sp>
        <p:nvSpPr>
          <p:cNvPr id="26628" name="Rectangle 4"/>
          <p:cNvSpPr>
            <a:spLocks noGrp="1" noChangeArrowheads="1"/>
          </p:cNvSpPr>
          <p:nvPr>
            <p:ph type="ftr" sz="quarter" idx="2"/>
          </p:nvPr>
        </p:nvSpPr>
        <p:spPr bwMode="auto">
          <a:xfrm>
            <a:off x="0" y="8762206"/>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l" eaLnBrk="0" hangingPunct="0">
              <a:defRPr sz="1200">
                <a:latin typeface="Times"/>
                <a:cs typeface="+mn-cs"/>
              </a:defRPr>
            </a:lvl1pPr>
          </a:lstStyle>
          <a:p>
            <a:pPr>
              <a:defRPr/>
            </a:pPr>
            <a:endParaRPr lang="en-US"/>
          </a:p>
        </p:txBody>
      </p:sp>
      <p:sp>
        <p:nvSpPr>
          <p:cNvPr id="26629" name="Rectangle 5"/>
          <p:cNvSpPr>
            <a:spLocks noGrp="1" noChangeArrowheads="1"/>
          </p:cNvSpPr>
          <p:nvPr>
            <p:ph type="sldNum" sz="quarter" idx="3"/>
          </p:nvPr>
        </p:nvSpPr>
        <p:spPr bwMode="auto">
          <a:xfrm>
            <a:off x="3972560" y="8762206"/>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eaLnBrk="0" hangingPunct="0">
              <a:defRPr sz="1200">
                <a:latin typeface="Times"/>
                <a:cs typeface="+mn-cs"/>
              </a:defRPr>
            </a:lvl1pPr>
          </a:lstStyle>
          <a:p>
            <a:pPr>
              <a:defRPr/>
            </a:pPr>
            <a:fld id="{C02C51B2-2EBC-4FF8-9374-9FC0B096346F}" type="slidenum">
              <a:rPr lang="en-US"/>
              <a:pPr>
                <a:defRPr/>
              </a:pPr>
              <a:t>‹#›</a:t>
            </a:fld>
            <a:endParaRPr lang="en-US"/>
          </a:p>
        </p:txBody>
      </p:sp>
    </p:spTree>
    <p:extLst>
      <p:ext uri="{BB962C8B-B14F-4D97-AF65-F5344CB8AC3E}">
        <p14:creationId xmlns:p14="http://schemas.microsoft.com/office/powerpoint/2010/main" val="3747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l" eaLnBrk="0" hangingPunct="0">
              <a:defRPr sz="1200">
                <a:latin typeface="Times"/>
                <a:cs typeface="+mn-cs"/>
              </a:defRPr>
            </a:lvl1pPr>
          </a:lstStyle>
          <a:p>
            <a:pPr>
              <a:defRPr/>
            </a:pPr>
            <a:endParaRPr lang="en-US"/>
          </a:p>
        </p:txBody>
      </p:sp>
      <p:sp>
        <p:nvSpPr>
          <p:cNvPr id="5123" name="Rectangle 3"/>
          <p:cNvSpPr>
            <a:spLocks noGrp="1" noChangeArrowheads="1"/>
          </p:cNvSpPr>
          <p:nvPr>
            <p:ph type="dt" idx="1"/>
          </p:nvPr>
        </p:nvSpPr>
        <p:spPr bwMode="auto">
          <a:xfrm>
            <a:off x="3972560"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eaLnBrk="0" hangingPunct="0">
              <a:defRPr sz="1200">
                <a:latin typeface="Times"/>
                <a:cs typeface="+mn-cs"/>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1198563" y="692150"/>
            <a:ext cx="4613275" cy="34591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0" y="4381103"/>
            <a:ext cx="5140960" cy="415051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762206"/>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l" eaLnBrk="0" hangingPunct="0">
              <a:defRPr sz="1200">
                <a:latin typeface="Times"/>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2560" y="8762206"/>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eaLnBrk="0" hangingPunct="0">
              <a:defRPr sz="1200">
                <a:latin typeface="Times"/>
                <a:cs typeface="+mn-cs"/>
              </a:defRPr>
            </a:lvl1pPr>
          </a:lstStyle>
          <a:p>
            <a:pPr>
              <a:defRPr/>
            </a:pPr>
            <a:fld id="{50CC72EE-DB74-471D-9E37-0C0C3854642A}" type="slidenum">
              <a:rPr lang="en-US"/>
              <a:pPr>
                <a:defRPr/>
              </a:pPr>
              <a:t>‹#›</a:t>
            </a:fld>
            <a:endParaRPr lang="en-US"/>
          </a:p>
        </p:txBody>
      </p:sp>
    </p:spTree>
    <p:extLst>
      <p:ext uri="{BB962C8B-B14F-4D97-AF65-F5344CB8AC3E}">
        <p14:creationId xmlns:p14="http://schemas.microsoft.com/office/powerpoint/2010/main" val="3116126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MS PGothic" pitchFamily="34"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pitchFamily="-11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Times" pitchFamily="-111" charset="0"/>
                <a:ea typeface="MS PGothic" pitchFamily="34" charset="-128"/>
                <a:cs typeface="ＭＳ Ｐゴシック" pitchFamily="-111" charset="-128"/>
              </a:rPr>
              <a:t>Hello everyone, please let me represent my group to make this presentation. Our project names  ……. </a:t>
            </a:r>
            <a:endParaRPr lang="en-US" dirty="0"/>
          </a:p>
        </p:txBody>
      </p:sp>
      <p:sp>
        <p:nvSpPr>
          <p:cNvPr id="4" name="Slide Number Placeholder 3"/>
          <p:cNvSpPr>
            <a:spLocks noGrp="1"/>
          </p:cNvSpPr>
          <p:nvPr>
            <p:ph type="sldNum" sz="quarter" idx="10"/>
          </p:nvPr>
        </p:nvSpPr>
        <p:spPr/>
        <p:txBody>
          <a:bodyPr/>
          <a:lstStyle/>
          <a:p>
            <a:pPr>
              <a:defRPr/>
            </a:pPr>
            <a:fld id="{50CC72EE-DB74-471D-9E37-0C0C3854642A}" type="slidenum">
              <a:rPr lang="en-US" smtClean="0"/>
              <a:pPr>
                <a:defRPr/>
              </a:pPr>
              <a:t>1</a:t>
            </a:fld>
            <a:endParaRPr lang="en-US"/>
          </a:p>
        </p:txBody>
      </p:sp>
    </p:spTree>
    <p:extLst>
      <p:ext uri="{BB962C8B-B14F-4D97-AF65-F5344CB8AC3E}">
        <p14:creationId xmlns:p14="http://schemas.microsoft.com/office/powerpoint/2010/main" val="1815366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input</a:t>
            </a:r>
            <a:r>
              <a:rPr lang="en-US" baseline="0" dirty="0" smtClean="0"/>
              <a:t> the relevant operation parameter, e.g. passenger demand, headway and operation cost, we compare the proposed method with the </a:t>
            </a:r>
            <a:r>
              <a:rPr lang="en-US" baseline="0" dirty="0" err="1" smtClean="0"/>
              <a:t>gereral</a:t>
            </a:r>
            <a:r>
              <a:rPr lang="en-US" baseline="0" dirty="0" smtClean="0"/>
              <a:t> operation. Dark is the proposed. The whole is original.</a:t>
            </a:r>
            <a:endParaRPr lang="en-US" dirty="0" smtClean="0"/>
          </a:p>
        </p:txBody>
      </p:sp>
      <p:sp>
        <p:nvSpPr>
          <p:cNvPr id="4" name="Slide Number Placeholder 3"/>
          <p:cNvSpPr>
            <a:spLocks noGrp="1"/>
          </p:cNvSpPr>
          <p:nvPr>
            <p:ph type="sldNum" sz="quarter" idx="10"/>
          </p:nvPr>
        </p:nvSpPr>
        <p:spPr/>
        <p:txBody>
          <a:bodyPr/>
          <a:lstStyle/>
          <a:p>
            <a:pPr>
              <a:defRPr/>
            </a:pPr>
            <a:fld id="{50CC72EE-DB74-471D-9E37-0C0C3854642A}" type="slidenum">
              <a:rPr lang="en-US" smtClean="0"/>
              <a:pPr>
                <a:defRPr/>
              </a:pPr>
              <a:t>10</a:t>
            </a:fld>
            <a:endParaRPr lang="en-US"/>
          </a:p>
        </p:txBody>
      </p:sp>
    </p:spTree>
    <p:extLst>
      <p:ext uri="{BB962C8B-B14F-4D97-AF65-F5344CB8AC3E}">
        <p14:creationId xmlns:p14="http://schemas.microsoft.com/office/powerpoint/2010/main" val="186588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Based on the priority and</a:t>
            </a:r>
            <a:r>
              <a:rPr lang="en-US" altLang="zh-CN" baseline="0" dirty="0" smtClean="0"/>
              <a:t> </a:t>
            </a:r>
            <a:r>
              <a:rPr lang="en-US" altLang="zh-CN" dirty="0" smtClean="0"/>
              <a:t>workload of each task,</a:t>
            </a:r>
            <a:r>
              <a:rPr lang="en-US" altLang="zh-CN" baseline="0" dirty="0" smtClean="0"/>
              <a:t> we divide the whole work into 5 tasks.</a:t>
            </a:r>
            <a:endParaRPr lang="zh-CN" altLang="en-US" dirty="0"/>
          </a:p>
        </p:txBody>
      </p:sp>
      <p:sp>
        <p:nvSpPr>
          <p:cNvPr id="4" name="灯片编号占位符 3"/>
          <p:cNvSpPr>
            <a:spLocks noGrp="1"/>
          </p:cNvSpPr>
          <p:nvPr>
            <p:ph type="sldNum" sz="quarter" idx="10"/>
          </p:nvPr>
        </p:nvSpPr>
        <p:spPr/>
        <p:txBody>
          <a:bodyPr/>
          <a:lstStyle/>
          <a:p>
            <a:pPr>
              <a:defRPr/>
            </a:pPr>
            <a:fld id="{50CC72EE-DB74-471D-9E37-0C0C3854642A}" type="slidenum">
              <a:rPr lang="en-US" smtClean="0"/>
              <a:pPr>
                <a:defRPr/>
              </a:pPr>
              <a:t>11</a:t>
            </a:fld>
            <a:endParaRPr lang="en-US"/>
          </a:p>
        </p:txBody>
      </p:sp>
    </p:spTree>
    <p:extLst>
      <p:ext uri="{BB962C8B-B14F-4D97-AF65-F5344CB8AC3E}">
        <p14:creationId xmlns:p14="http://schemas.microsoft.com/office/powerpoint/2010/main" val="294480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0CC72EE-DB74-471D-9E37-0C0C3854642A}" type="slidenum">
              <a:rPr lang="en-US" smtClean="0"/>
              <a:pPr>
                <a:defRPr/>
              </a:pPr>
              <a:t>12</a:t>
            </a:fld>
            <a:endParaRPr lang="en-US"/>
          </a:p>
        </p:txBody>
      </p:sp>
    </p:spTree>
    <p:extLst>
      <p:ext uri="{BB962C8B-B14F-4D97-AF65-F5344CB8AC3E}">
        <p14:creationId xmlns:p14="http://schemas.microsoft.com/office/powerpoint/2010/main" val="1203389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13" lvl="2" indent="0">
              <a:lnSpc>
                <a:spcPct val="150000"/>
              </a:lnSpc>
              <a:buFont typeface="+mj-lt"/>
              <a:buNone/>
            </a:pPr>
            <a:r>
              <a:rPr lang="en-US" dirty="0" smtClean="0"/>
              <a:t>As you can see,</a:t>
            </a:r>
            <a:r>
              <a:rPr lang="en-US" baseline="0" dirty="0" smtClean="0"/>
              <a:t> </a:t>
            </a:r>
            <a:r>
              <a:rPr lang="en-US" dirty="0" smtClean="0"/>
              <a:t>the proposed method works better wit</a:t>
            </a:r>
            <a:r>
              <a:rPr lang="en-US" baseline="0" dirty="0" smtClean="0"/>
              <a:t>h the fluctuating passenger demand. Therefore, it </a:t>
            </a:r>
            <a:r>
              <a:rPr lang="en-US" dirty="0" smtClean="0"/>
              <a:t>can</a:t>
            </a:r>
            <a:r>
              <a:rPr lang="en-US" baseline="0" dirty="0" smtClean="0"/>
              <a:t> be applied to not only the PSTA system, F</a:t>
            </a:r>
            <a:r>
              <a:rPr lang="en-US" altLang="zh-CN" baseline="0" dirty="0" smtClean="0"/>
              <a:t>L,</a:t>
            </a:r>
            <a:r>
              <a:rPr lang="en-US" baseline="0" dirty="0" smtClean="0"/>
              <a:t> but also some transit systems from other cities. Like Washington DC, New York this kind of big cities.</a:t>
            </a:r>
            <a:endParaRPr lang="en-US" dirty="0" smtClean="0"/>
          </a:p>
        </p:txBody>
      </p:sp>
      <p:sp>
        <p:nvSpPr>
          <p:cNvPr id="4" name="Slide Number Placeholder 3"/>
          <p:cNvSpPr>
            <a:spLocks noGrp="1"/>
          </p:cNvSpPr>
          <p:nvPr>
            <p:ph type="sldNum" sz="quarter" idx="10"/>
          </p:nvPr>
        </p:nvSpPr>
        <p:spPr/>
        <p:txBody>
          <a:bodyPr/>
          <a:lstStyle/>
          <a:p>
            <a:pPr>
              <a:defRPr/>
            </a:pPr>
            <a:fld id="{50CC72EE-DB74-471D-9E37-0C0C3854642A}" type="slidenum">
              <a:rPr lang="en-US" smtClean="0"/>
              <a:pPr>
                <a:defRPr/>
              </a:pPr>
              <a:t>13</a:t>
            </a:fld>
            <a:endParaRPr lang="en-US"/>
          </a:p>
        </p:txBody>
      </p:sp>
    </p:spTree>
    <p:extLst>
      <p:ext uri="{BB962C8B-B14F-4D97-AF65-F5344CB8AC3E}">
        <p14:creationId xmlns:p14="http://schemas.microsoft.com/office/powerpoint/2010/main" val="66577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CC72EE-DB74-471D-9E37-0C0C3854642A}" type="slidenum">
              <a:rPr lang="en-US" smtClean="0"/>
              <a:pPr>
                <a:defRPr/>
              </a:pPr>
              <a:t>14</a:t>
            </a:fld>
            <a:endParaRPr lang="en-US"/>
          </a:p>
        </p:txBody>
      </p:sp>
    </p:spTree>
    <p:extLst>
      <p:ext uri="{BB962C8B-B14F-4D97-AF65-F5344CB8AC3E}">
        <p14:creationId xmlns:p14="http://schemas.microsoft.com/office/powerpoint/2010/main" val="382575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Times" pitchFamily="-111" charset="0"/>
                <a:ea typeface="MS PGothic" pitchFamily="34" charset="-128"/>
                <a:cs typeface="ＭＳ Ｐゴシック" pitchFamily="-111" charset="-128"/>
              </a:rPr>
              <a:t>Firstly, let me introduce the background of our project. </a:t>
            </a:r>
          </a:p>
          <a:p>
            <a:r>
              <a:rPr lang="en-US" altLang="zh-CN" sz="1200" kern="1200" dirty="0" smtClean="0">
                <a:solidFill>
                  <a:schemeClr val="tx1"/>
                </a:solidFill>
                <a:effectLst/>
                <a:latin typeface="Times" pitchFamily="-111" charset="0"/>
                <a:ea typeface="MS PGothic" pitchFamily="34" charset="-128"/>
                <a:cs typeface="ＭＳ Ｐゴシック" pitchFamily="-111" charset="-128"/>
              </a:rPr>
              <a:t>As many transit operators across the world, the public transit provider for Pinellas County, Florida, is facing the problem that the</a:t>
            </a:r>
            <a:r>
              <a:rPr lang="en-US" altLang="zh-CN" sz="1200" kern="1200" baseline="0" dirty="0" smtClean="0">
                <a:solidFill>
                  <a:schemeClr val="tx1"/>
                </a:solidFill>
                <a:effectLst/>
                <a:latin typeface="Times" pitchFamily="-111" charset="0"/>
                <a:ea typeface="MS PGothic" pitchFamily="34" charset="-128"/>
                <a:cs typeface="ＭＳ Ｐゴシック" pitchFamily="-111" charset="-128"/>
              </a:rPr>
              <a:t> passenger demand is </a:t>
            </a:r>
            <a:r>
              <a:rPr lang="en-US" altLang="zh-CN" sz="1200" kern="1200" dirty="0" smtClean="0">
                <a:solidFill>
                  <a:schemeClr val="tx1"/>
                </a:solidFill>
                <a:effectLst/>
                <a:latin typeface="Times" pitchFamily="-111" charset="0"/>
                <a:ea typeface="MS PGothic" pitchFamily="34" charset="-128"/>
                <a:cs typeface="ＭＳ Ｐゴシック" pitchFamily="-111" charset="-128"/>
              </a:rPr>
              <a:t>asymmetrically distributed across different periods in a day and different geographic locations</a:t>
            </a:r>
            <a:r>
              <a:rPr lang="en-US" altLang="zh-CN" sz="1200" kern="1200" baseline="0" dirty="0" smtClean="0">
                <a:solidFill>
                  <a:schemeClr val="tx1"/>
                </a:solidFill>
                <a:effectLst/>
                <a:latin typeface="Times" pitchFamily="-111" charset="0"/>
                <a:ea typeface="MS PGothic" pitchFamily="34" charset="-128"/>
                <a:cs typeface="ＭＳ Ｐゴシック" pitchFamily="-111" charset="-128"/>
              </a:rPr>
              <a:t>. While the high passenger demand in one area, the operation routes for different line inevitably are overlapped. </a:t>
            </a:r>
          </a:p>
          <a:p>
            <a:r>
              <a:rPr lang="en-US" altLang="zh-CN" sz="1200" kern="1200" baseline="0" dirty="0" smtClean="0">
                <a:solidFill>
                  <a:schemeClr val="tx1"/>
                </a:solidFill>
                <a:effectLst/>
                <a:latin typeface="Times" pitchFamily="-111" charset="0"/>
                <a:ea typeface="MS PGothic" pitchFamily="34" charset="-128"/>
                <a:cs typeface="ＭＳ Ｐゴシック" pitchFamily="-111" charset="-128"/>
              </a:rPr>
              <a:t>In this study, we use route 18 and route CAT of PSTA, </a:t>
            </a:r>
            <a:r>
              <a:rPr lang="en-US" altLang="zh-CN" sz="1200" kern="1200" dirty="0" smtClean="0">
                <a:solidFill>
                  <a:schemeClr val="tx1"/>
                </a:solidFill>
                <a:latin typeface="Times" pitchFamily="-111" charset="0"/>
                <a:ea typeface="MS PGothic" pitchFamily="34" charset="-128"/>
                <a:cs typeface="ＭＳ Ｐゴシック" pitchFamily="-111" charset="-128"/>
              </a:rPr>
              <a:t>the public transit provider for Pinellas County, </a:t>
            </a:r>
            <a:r>
              <a:rPr lang="en-US" altLang="zh-CN" sz="1200" kern="1200" baseline="0" dirty="0" smtClean="0">
                <a:solidFill>
                  <a:schemeClr val="tx1"/>
                </a:solidFill>
                <a:effectLst/>
                <a:latin typeface="Times" pitchFamily="-111" charset="0"/>
                <a:ea typeface="MS PGothic" pitchFamily="34" charset="-128"/>
                <a:cs typeface="ＭＳ Ｐゴシック" pitchFamily="-111" charset="-128"/>
              </a:rPr>
              <a:t>as an instance to investigate the asymmetric passenger demand problem.</a:t>
            </a:r>
          </a:p>
        </p:txBody>
      </p:sp>
      <p:sp>
        <p:nvSpPr>
          <p:cNvPr id="4" name="Slide Number Placeholder 3"/>
          <p:cNvSpPr>
            <a:spLocks noGrp="1"/>
          </p:cNvSpPr>
          <p:nvPr>
            <p:ph type="sldNum" sz="quarter" idx="10"/>
          </p:nvPr>
        </p:nvSpPr>
        <p:spPr/>
        <p:txBody>
          <a:bodyPr/>
          <a:lstStyle/>
          <a:p>
            <a:pPr>
              <a:defRPr/>
            </a:pPr>
            <a:fld id="{50CC72EE-DB74-471D-9E37-0C0C3854642A}" type="slidenum">
              <a:rPr lang="en-US" smtClean="0"/>
              <a:pPr>
                <a:defRPr/>
              </a:pPr>
              <a:t>2</a:t>
            </a:fld>
            <a:endParaRPr lang="en-US"/>
          </a:p>
        </p:txBody>
      </p:sp>
    </p:spTree>
    <p:extLst>
      <p:ext uri="{BB962C8B-B14F-4D97-AF65-F5344CB8AC3E}">
        <p14:creationId xmlns:p14="http://schemas.microsoft.com/office/powerpoint/2010/main" val="18272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solve this</a:t>
            </a:r>
            <a:r>
              <a:rPr lang="en-US" baseline="0" dirty="0" smtClean="0"/>
              <a:t> problem, the existing solution is dispatch vehicles with a few types of </a:t>
            </a:r>
          </a:p>
          <a:p>
            <a:endParaRPr lang="en-US" baseline="0" dirty="0" smtClean="0"/>
          </a:p>
          <a:p>
            <a:r>
              <a:rPr lang="en-US" baseline="0" dirty="0" smtClean="0"/>
              <a:t>As you can see in the table, during a whole day’s operation, Route 18 has </a:t>
            </a:r>
          </a:p>
          <a:p>
            <a:endParaRPr lang="en-US" baseline="0" dirty="0" smtClean="0"/>
          </a:p>
          <a:p>
            <a:r>
              <a:rPr lang="en-US" dirty="0" smtClean="0"/>
              <a:t>Can</a:t>
            </a:r>
            <a:r>
              <a:rPr lang="en-US" baseline="0" dirty="0" smtClean="0"/>
              <a:t> relieve the problem. But </a:t>
            </a:r>
            <a:r>
              <a:rPr lang="en-US" dirty="0" smtClean="0">
                <a:latin typeface="Times" pitchFamily="-111" charset="0"/>
                <a:ea typeface="MS PGothic" pitchFamily="34" charset="-128"/>
                <a:cs typeface="ＭＳ Ｐゴシック" pitchFamily="-111" charset="-128"/>
              </a:rPr>
              <a:t>In this situation, much energy is spent on moving the empty vehicles rather than transporting passengers, which can account for up to 80% of the total energy consumption in some systems </a:t>
            </a:r>
            <a:endParaRPr lang="en-US" dirty="0" smtClean="0"/>
          </a:p>
        </p:txBody>
      </p:sp>
      <p:sp>
        <p:nvSpPr>
          <p:cNvPr id="4" name="Slide Number Placeholder 3"/>
          <p:cNvSpPr>
            <a:spLocks noGrp="1"/>
          </p:cNvSpPr>
          <p:nvPr>
            <p:ph type="sldNum" sz="quarter" idx="10"/>
          </p:nvPr>
        </p:nvSpPr>
        <p:spPr/>
        <p:txBody>
          <a:bodyPr/>
          <a:lstStyle/>
          <a:p>
            <a:pPr>
              <a:defRPr/>
            </a:pPr>
            <a:fld id="{50CC72EE-DB74-471D-9E37-0C0C3854642A}" type="slidenum">
              <a:rPr lang="en-US" smtClean="0"/>
              <a:pPr>
                <a:defRPr/>
              </a:pPr>
              <a:t>3</a:t>
            </a:fld>
            <a:endParaRPr lang="en-US"/>
          </a:p>
        </p:txBody>
      </p:sp>
    </p:spTree>
    <p:extLst>
      <p:ext uri="{BB962C8B-B14F-4D97-AF65-F5344CB8AC3E}">
        <p14:creationId xmlns:p14="http://schemas.microsoft.com/office/powerpoint/2010/main" val="222028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for the </a:t>
            </a:r>
            <a:r>
              <a:rPr lang="en-US" altLang="zh-CN" sz="1200" kern="1200" dirty="0" smtClean="0">
                <a:solidFill>
                  <a:schemeClr val="tx1"/>
                </a:solidFill>
                <a:latin typeface="Times" pitchFamily="-111" charset="0"/>
                <a:ea typeface="MS PGothic" pitchFamily="34" charset="-128"/>
                <a:cs typeface="ＭＳ Ｐゴシック" pitchFamily="-111" charset="-128"/>
              </a:rPr>
              <a:t>emerging technologies.</a:t>
            </a:r>
          </a:p>
          <a:p>
            <a:endParaRPr lang="en-US" altLang="zh-CN" sz="1200" kern="1200" dirty="0" smtClean="0">
              <a:solidFill>
                <a:schemeClr val="tx1"/>
              </a:solidFill>
              <a:latin typeface="Times" pitchFamily="-111" charset="0"/>
              <a:ea typeface="MS PGothic" pitchFamily="34" charset="-128"/>
              <a:cs typeface="ＭＳ Ｐゴシック" pitchFamily="-111" charset="-128"/>
            </a:endParaRPr>
          </a:p>
          <a:p>
            <a:r>
              <a:rPr lang="en-US" altLang="zh-CN" sz="1200" kern="1200" dirty="0" smtClean="0">
                <a:solidFill>
                  <a:schemeClr val="tx1"/>
                </a:solidFill>
                <a:effectLst/>
                <a:latin typeface="Times" pitchFamily="-111" charset="0"/>
                <a:ea typeface="MS PGothic" pitchFamily="34" charset="-128"/>
                <a:cs typeface="ＭＳ Ｐゴシック" pitchFamily="-111" charset="-128"/>
              </a:rPr>
              <a:t>Some of you guys may not know this concept very clearly, so next we will have a small video to help you understand it.</a:t>
            </a:r>
            <a:endParaRPr lang="en-US" altLang="zh-CN" sz="1200" kern="1200" dirty="0" smtClean="0">
              <a:solidFill>
                <a:schemeClr val="tx1"/>
              </a:solidFill>
              <a:latin typeface="Times" pitchFamily="-111" charset="0"/>
              <a:ea typeface="MS PGothic" pitchFamily="34" charset="-128"/>
              <a:cs typeface="ＭＳ Ｐゴシック" pitchFamily="-111" charset="-128"/>
            </a:endParaRPr>
          </a:p>
          <a:p>
            <a:endParaRPr lang="en-US" sz="1200" kern="1200" baseline="0" dirty="0" smtClean="0">
              <a:solidFill>
                <a:schemeClr val="tx1"/>
              </a:solidFill>
              <a:latin typeface="Times" pitchFamily="-111" charset="0"/>
              <a:ea typeface="MS PGothic" pitchFamily="34" charset="-128"/>
            </a:endParaRPr>
          </a:p>
          <a:p>
            <a:r>
              <a:rPr lang="en-US" sz="1200" kern="1200" baseline="0" dirty="0" smtClean="0">
                <a:solidFill>
                  <a:schemeClr val="tx1"/>
                </a:solidFill>
                <a:latin typeface="Times" pitchFamily="-111" charset="0"/>
                <a:ea typeface="MS PGothic" pitchFamily="34" charset="-128"/>
              </a:rPr>
              <a:t>Based on this video, we can know the characteristics of the MV. </a:t>
            </a:r>
          </a:p>
          <a:p>
            <a:endParaRPr lang="en-US" sz="1200" kern="1200" baseline="0" dirty="0" smtClean="0">
              <a:solidFill>
                <a:schemeClr val="tx1"/>
              </a:solidFill>
              <a:latin typeface="Times" pitchFamily="-111" charset="0"/>
              <a:ea typeface="MS PGothic" pitchFamily="34" charset="-128"/>
            </a:endParaRPr>
          </a:p>
          <a:p>
            <a:r>
              <a:rPr lang="en-US" dirty="0" smtClean="0"/>
              <a:t>With this technology, less units in vehicles</a:t>
            </a:r>
            <a:r>
              <a:rPr lang="en-US" baseline="0" dirty="0" smtClean="0"/>
              <a:t> with sparse demand </a:t>
            </a:r>
            <a:r>
              <a:rPr lang="en-US" dirty="0" smtClean="0"/>
              <a:t>at</a:t>
            </a:r>
            <a:r>
              <a:rPr lang="en-US" baseline="0" dirty="0" smtClean="0"/>
              <a:t> stations and vice verse.</a:t>
            </a:r>
            <a:endParaRPr lang="en-US" dirty="0"/>
          </a:p>
        </p:txBody>
      </p:sp>
      <p:sp>
        <p:nvSpPr>
          <p:cNvPr id="4" name="Slide Number Placeholder 3"/>
          <p:cNvSpPr>
            <a:spLocks noGrp="1"/>
          </p:cNvSpPr>
          <p:nvPr>
            <p:ph type="sldNum" sz="quarter" idx="10"/>
          </p:nvPr>
        </p:nvSpPr>
        <p:spPr/>
        <p:txBody>
          <a:bodyPr/>
          <a:lstStyle/>
          <a:p>
            <a:pPr>
              <a:defRPr/>
            </a:pPr>
            <a:fld id="{50CC72EE-DB74-471D-9E37-0C0C3854642A}" type="slidenum">
              <a:rPr lang="en-US" smtClean="0"/>
              <a:pPr>
                <a:defRPr/>
              </a:pPr>
              <a:t>4</a:t>
            </a:fld>
            <a:endParaRPr lang="en-US"/>
          </a:p>
        </p:txBody>
      </p:sp>
    </p:spTree>
    <p:extLst>
      <p:ext uri="{BB962C8B-B14F-4D97-AF65-F5344CB8AC3E}">
        <p14:creationId xmlns:p14="http://schemas.microsoft.com/office/powerpoint/2010/main" val="3775385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propose</a:t>
            </a:r>
            <a:r>
              <a:rPr lang="en-US" baseline="0" dirty="0" smtClean="0"/>
              <a:t> a solution to the asymmetric passenger demand problem </a:t>
            </a:r>
            <a:r>
              <a:rPr lang="en-US" dirty="0" smtClean="0"/>
              <a:t>based on this concept.</a:t>
            </a:r>
          </a:p>
          <a:p>
            <a:endParaRPr lang="en-US" dirty="0" smtClean="0"/>
          </a:p>
          <a:p>
            <a:r>
              <a:rPr lang="en-US" dirty="0" smtClean="0"/>
              <a:t>To</a:t>
            </a:r>
            <a:r>
              <a:rPr lang="en-US" baseline="0" dirty="0" smtClean="0"/>
              <a:t> clearly understand the proposed operation process, we still use Route 18 and Route CAT as an instance. But what must be mentioned is the proposed solution is not just suitable for this specific scenario. </a:t>
            </a:r>
          </a:p>
          <a:p>
            <a:endParaRPr lang="en-US" baseline="0" dirty="0" smtClean="0"/>
          </a:p>
          <a:p>
            <a:r>
              <a:rPr lang="en-US" baseline="0" dirty="0" smtClean="0"/>
              <a:t>Assume the passenger demand is as shown in the figure, to satisfy all the demand, dispatch 5 units at the O.</a:t>
            </a:r>
          </a:p>
          <a:p>
            <a:endParaRPr lang="en-US" baseline="0" dirty="0" smtClean="0"/>
          </a:p>
          <a:p>
            <a:r>
              <a:rPr lang="en-US" baseline="0" dirty="0" smtClean="0"/>
              <a:t>This vehicle will operate as a normal transit vehicle until it reaches the intersection station.</a:t>
            </a:r>
            <a:endParaRPr lang="en-US" dirty="0" smtClean="0"/>
          </a:p>
        </p:txBody>
      </p:sp>
      <p:sp>
        <p:nvSpPr>
          <p:cNvPr id="4" name="Slide Number Placeholder 3"/>
          <p:cNvSpPr>
            <a:spLocks noGrp="1"/>
          </p:cNvSpPr>
          <p:nvPr>
            <p:ph type="sldNum" sz="quarter" idx="10"/>
          </p:nvPr>
        </p:nvSpPr>
        <p:spPr/>
        <p:txBody>
          <a:bodyPr/>
          <a:lstStyle/>
          <a:p>
            <a:pPr>
              <a:defRPr/>
            </a:pPr>
            <a:fld id="{50CC72EE-DB74-471D-9E37-0C0C3854642A}" type="slidenum">
              <a:rPr lang="en-US" smtClean="0"/>
              <a:pPr>
                <a:defRPr/>
              </a:pPr>
              <a:t>5</a:t>
            </a:fld>
            <a:endParaRPr lang="en-US"/>
          </a:p>
        </p:txBody>
      </p:sp>
    </p:spTree>
    <p:extLst>
      <p:ext uri="{BB962C8B-B14F-4D97-AF65-F5344CB8AC3E}">
        <p14:creationId xmlns:p14="http://schemas.microsoft.com/office/powerpoint/2010/main" val="12985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CC72EE-DB74-471D-9E37-0C0C3854642A}" type="slidenum">
              <a:rPr lang="en-US" smtClean="0"/>
              <a:pPr>
                <a:defRPr/>
              </a:pPr>
              <a:t>6</a:t>
            </a:fld>
            <a:endParaRPr lang="en-US"/>
          </a:p>
        </p:txBody>
      </p:sp>
    </p:spTree>
    <p:extLst>
      <p:ext uri="{BB962C8B-B14F-4D97-AF65-F5344CB8AC3E}">
        <p14:creationId xmlns:p14="http://schemas.microsoft.com/office/powerpoint/2010/main" val="406536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accomplish this operation, four essential parts in the system need to</a:t>
            </a:r>
            <a:r>
              <a:rPr lang="en-US" altLang="zh-CN" baseline="0" dirty="0" smtClean="0"/>
              <a:t> collaborate with each other.</a:t>
            </a:r>
          </a:p>
          <a:p>
            <a:endParaRPr lang="en-US" altLang="zh-CN" baseline="0" dirty="0" smtClean="0"/>
          </a:p>
          <a:p>
            <a:r>
              <a:rPr lang="en-US" altLang="zh-CN" baseline="0" dirty="0" smtClean="0"/>
              <a:t>First one is database, store the history and real-time demand data and real-time schedule info data. Get data from and pass data to</a:t>
            </a:r>
            <a:endParaRPr lang="zh-CN" altLang="en-US" dirty="0"/>
          </a:p>
        </p:txBody>
      </p:sp>
      <p:sp>
        <p:nvSpPr>
          <p:cNvPr id="4" name="灯片编号占位符 3"/>
          <p:cNvSpPr>
            <a:spLocks noGrp="1"/>
          </p:cNvSpPr>
          <p:nvPr>
            <p:ph type="sldNum" sz="quarter" idx="10"/>
          </p:nvPr>
        </p:nvSpPr>
        <p:spPr/>
        <p:txBody>
          <a:bodyPr/>
          <a:lstStyle/>
          <a:p>
            <a:pPr>
              <a:defRPr/>
            </a:pPr>
            <a:fld id="{50CC72EE-DB74-471D-9E37-0C0C3854642A}" type="slidenum">
              <a:rPr lang="en-US" smtClean="0"/>
              <a:pPr>
                <a:defRPr/>
              </a:pPr>
              <a:t>7</a:t>
            </a:fld>
            <a:endParaRPr lang="en-US"/>
          </a:p>
        </p:txBody>
      </p:sp>
    </p:spTree>
    <p:extLst>
      <p:ext uri="{BB962C8B-B14F-4D97-AF65-F5344CB8AC3E}">
        <p14:creationId xmlns:p14="http://schemas.microsoft.com/office/powerpoint/2010/main" val="49287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Times" pitchFamily="-111" charset="0"/>
                <a:ea typeface="MS PGothic" pitchFamily="34" charset="-128"/>
                <a:cs typeface="ＭＳ Ｐゴシック" pitchFamily="-111" charset="-128"/>
              </a:rPr>
              <a:t>A</a:t>
            </a:r>
            <a:r>
              <a:rPr lang="en-US" altLang="zh-CN" sz="1200" kern="1200" baseline="0" dirty="0" smtClean="0">
                <a:solidFill>
                  <a:schemeClr val="tx1"/>
                </a:solidFill>
                <a:effectLst/>
                <a:latin typeface="Times" pitchFamily="-111" charset="0"/>
                <a:ea typeface="MS PGothic" pitchFamily="34" charset="-128"/>
                <a:cs typeface="ＭＳ Ｐゴシック" pitchFamily="-111" charset="-128"/>
              </a:rPr>
              <a:t> demonstration for the ticket booking system, </a:t>
            </a:r>
            <a:r>
              <a:rPr lang="en-US" altLang="zh-CN" sz="1200" kern="1200" dirty="0" smtClean="0">
                <a:solidFill>
                  <a:schemeClr val="tx1"/>
                </a:solidFill>
                <a:effectLst/>
                <a:latin typeface="Times" pitchFamily="-111" charset="0"/>
                <a:ea typeface="MS PGothic" pitchFamily="34" charset="-128"/>
                <a:cs typeface="ＭＳ Ｐゴシック" pitchFamily="-111" charset="-128"/>
              </a:rPr>
              <a:t>passengers can make reservations either via PSTA APP or ticket machine at the stop. </a:t>
            </a:r>
            <a:r>
              <a:rPr lang="en-US" altLang="zh-CN" sz="1200" kern="1200" baseline="0" dirty="0" smtClean="0">
                <a:solidFill>
                  <a:schemeClr val="tx1"/>
                </a:solidFill>
                <a:effectLst/>
                <a:latin typeface="Times" pitchFamily="-111" charset="0"/>
                <a:ea typeface="MS PGothic" pitchFamily="34" charset="-128"/>
                <a:cs typeface="ＭＳ Ｐゴシック" pitchFamily="-111" charset="-128"/>
              </a:rPr>
              <a:t> </a:t>
            </a:r>
          </a:p>
          <a:p>
            <a:r>
              <a:rPr lang="en-US" altLang="zh-CN" sz="1200" kern="1200" baseline="0" dirty="0" smtClean="0">
                <a:solidFill>
                  <a:schemeClr val="tx1"/>
                </a:solidFill>
                <a:effectLst/>
                <a:latin typeface="Times" pitchFamily="-111" charset="0"/>
                <a:ea typeface="MS PGothic" pitchFamily="34" charset="-128"/>
                <a:cs typeface="ＭＳ Ｐゴシック" pitchFamily="-111" charset="-128"/>
              </a:rPr>
              <a:t>Once the system receives the service request information, the system will pass the boarding guidance to the passenger.</a:t>
            </a:r>
          </a:p>
        </p:txBody>
      </p:sp>
      <p:sp>
        <p:nvSpPr>
          <p:cNvPr id="4" name="灯片编号占位符 3"/>
          <p:cNvSpPr>
            <a:spLocks noGrp="1"/>
          </p:cNvSpPr>
          <p:nvPr>
            <p:ph type="sldNum" sz="quarter" idx="10"/>
          </p:nvPr>
        </p:nvSpPr>
        <p:spPr/>
        <p:txBody>
          <a:bodyPr/>
          <a:lstStyle/>
          <a:p>
            <a:pPr>
              <a:defRPr/>
            </a:pPr>
            <a:fld id="{50CC72EE-DB74-471D-9E37-0C0C3854642A}" type="slidenum">
              <a:rPr lang="en-US" smtClean="0"/>
              <a:pPr>
                <a:defRPr/>
              </a:pPr>
              <a:t>8</a:t>
            </a:fld>
            <a:endParaRPr lang="en-US"/>
          </a:p>
        </p:txBody>
      </p:sp>
    </p:spTree>
    <p:extLst>
      <p:ext uri="{BB962C8B-B14F-4D97-AF65-F5344CB8AC3E}">
        <p14:creationId xmlns:p14="http://schemas.microsoft.com/office/powerpoint/2010/main" val="1315902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all the operation process we introduced above, here we will briefly introduce the </a:t>
            </a:r>
            <a:r>
              <a:rPr lang="en-US" baseline="0" dirty="0" err="1" smtClean="0"/>
              <a:t>methodololy</a:t>
            </a:r>
            <a:r>
              <a:rPr lang="en-US" baseline="0" dirty="0" smtClean="0"/>
              <a:t> behind the proposed method. That is </a:t>
            </a:r>
            <a:r>
              <a:rPr lang="en-US" dirty="0" smtClean="0"/>
              <a:t>How we generate the optimal schedule for the system. We use operation method to obtain</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50CC72EE-DB74-471D-9E37-0C0C3854642A}" type="slidenum">
              <a:rPr lang="en-US" smtClean="0"/>
              <a:pPr>
                <a:defRPr/>
              </a:pPr>
              <a:t>9</a:t>
            </a:fld>
            <a:endParaRPr lang="en-US"/>
          </a:p>
        </p:txBody>
      </p:sp>
    </p:spTree>
    <p:extLst>
      <p:ext uri="{BB962C8B-B14F-4D97-AF65-F5344CB8AC3E}">
        <p14:creationId xmlns:p14="http://schemas.microsoft.com/office/powerpoint/2010/main" val="1686084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6500" name="Picture 4" descr="http://www.eng.usf.edu/~jiez/pictures/USF-Logo-2-copy+.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14880" y="5959983"/>
            <a:ext cx="4874260" cy="83686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p:txBody>
          <a:bodyPr/>
          <a:lstStyle>
            <a:lvl1pPr>
              <a:defRPr>
                <a:latin typeface="SansSerif" panose="00000400000000000000" pitchFamily="2" charset="2"/>
              </a:defRPr>
            </a:lvl1pPr>
          </a:lstStyle>
          <a:p>
            <a:pPr>
              <a:defRPr/>
            </a:pPr>
            <a:endParaRPr lang="en-US"/>
          </a:p>
        </p:txBody>
      </p:sp>
      <p:sp>
        <p:nvSpPr>
          <p:cNvPr id="17" name="Footer Placeholder 16"/>
          <p:cNvSpPr>
            <a:spLocks noGrp="1"/>
          </p:cNvSpPr>
          <p:nvPr>
            <p:ph type="ftr" sz="quarter" idx="11"/>
          </p:nvPr>
        </p:nvSpPr>
        <p:spPr/>
        <p:txBody>
          <a:bodyPr/>
          <a:lstStyle>
            <a:lvl1pPr>
              <a:defRPr>
                <a:latin typeface="SansSerif" panose="00000400000000000000" pitchFamily="2" charset="2"/>
              </a:defRPr>
            </a:lvl1p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latin typeface="SansSerif" panose="00000400000000000000" pitchFamily="2" charset="2"/>
              </a:defRPr>
            </a:lvl1pPr>
          </a:lstStyle>
          <a:p>
            <a:pPr>
              <a:defRPr/>
            </a:pPr>
            <a:fld id="{86BAF371-0C5E-4EC9-BD7D-45EFCCDB576A}" type="slidenum">
              <a:rPr lang="en-US" smtClean="0"/>
              <a:pPr>
                <a:defRPr/>
              </a:pPr>
              <a:t>‹#›</a:t>
            </a:fld>
            <a:endParaRPr lang="en-US"/>
          </a:p>
        </p:txBody>
      </p:sp>
      <p:sp>
        <p:nvSpPr>
          <p:cNvPr id="7" name="Rectangle 6"/>
          <p:cNvSpPr/>
          <p:nvPr/>
        </p:nvSpPr>
        <p:spPr>
          <a:xfrm>
            <a:off x="62931" y="1173537"/>
            <a:ext cx="9021537" cy="1527349"/>
          </a:xfrm>
          <a:prstGeom prst="rect">
            <a:avLst/>
          </a:prstGeom>
          <a:solidFill>
            <a:srgbClr val="006747"/>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SansSerif" panose="00000400000000000000" pitchFamily="2" charset="2"/>
            </a:endParaRPr>
          </a:p>
        </p:txBody>
      </p:sp>
      <p:sp>
        <p:nvSpPr>
          <p:cNvPr id="10" name="Rectangle 9"/>
          <p:cNvSpPr/>
          <p:nvPr/>
        </p:nvSpPr>
        <p:spPr>
          <a:xfrm>
            <a:off x="62931" y="1120954"/>
            <a:ext cx="9021537" cy="120580"/>
          </a:xfrm>
          <a:prstGeom prst="rect">
            <a:avLst/>
          </a:prstGeom>
          <a:solidFill>
            <a:srgbClr val="CFC493"/>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SansSerif" panose="00000400000000000000" pitchFamily="2" charset="2"/>
            </a:endParaRPr>
          </a:p>
        </p:txBody>
      </p:sp>
      <p:sp>
        <p:nvSpPr>
          <p:cNvPr id="11" name="Rectangle 10"/>
          <p:cNvSpPr/>
          <p:nvPr/>
        </p:nvSpPr>
        <p:spPr>
          <a:xfrm>
            <a:off x="62931" y="2700883"/>
            <a:ext cx="9021537" cy="110532"/>
          </a:xfrm>
          <a:prstGeom prst="rect">
            <a:avLst/>
          </a:prstGeom>
          <a:solidFill>
            <a:srgbClr val="CFC493"/>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SansSerif" panose="00000400000000000000" pitchFamily="2" charset="2"/>
            </a:endParaRPr>
          </a:p>
        </p:txBody>
      </p:sp>
      <p:sp>
        <p:nvSpPr>
          <p:cNvPr id="8" name="Title 7"/>
          <p:cNvSpPr>
            <a:spLocks noGrp="1"/>
          </p:cNvSpPr>
          <p:nvPr>
            <p:ph type="ctrTitle"/>
          </p:nvPr>
        </p:nvSpPr>
        <p:spPr>
          <a:xfrm>
            <a:off x="457200" y="1230164"/>
            <a:ext cx="8229600" cy="1470025"/>
          </a:xfrm>
        </p:spPr>
        <p:txBody>
          <a:bodyPr anchor="ctr">
            <a:normAutofit/>
          </a:bodyPr>
          <a:lstStyle>
            <a:lvl1pPr algn="ctr">
              <a:defRPr lang="en-US" sz="3200" dirty="0">
                <a:solidFill>
                  <a:srgbClr val="FFFFFF"/>
                </a:solidFill>
                <a:latin typeface="Arial" panose="020B0604020202020204" pitchFamily="34" charset="0"/>
                <a:cs typeface="Arial" panose="020B0604020202020204" pitchFamily="34" charset="0"/>
              </a:defRPr>
            </a:lvl1pPr>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6B3B7303-8D93-467D-8672-4A29E6D80E75}"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
        <p:nvSpPr>
          <p:cNvPr id="15" name="Slide Number Placeholder 4"/>
          <p:cNvSpPr txBox="1">
            <a:spLocks/>
          </p:cNvSpPr>
          <p:nvPr userDrawn="1"/>
        </p:nvSpPr>
        <p:spPr>
          <a:xfrm>
            <a:off x="8595360" y="0"/>
            <a:ext cx="534126" cy="457200"/>
          </a:xfrm>
          <a:prstGeom prst="ellipse">
            <a:avLst/>
          </a:prstGeom>
          <a:solidFill>
            <a:schemeClr val="accent2"/>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AFC1D41-9E6F-42CA-9F03-B5B4020DCB65}" type="slidenum">
              <a:rPr kumimoji="0" lang="zh-CN" altLang="en-US" sz="2000" b="0" i="0" u="none" strike="noStrike" kern="1200" cap="none" spc="0" normalizeH="0" baseline="0" noProof="0" smtClean="0">
                <a:ln>
                  <a:noFill/>
                </a:ln>
                <a:solidFill>
                  <a:schemeClr val="bg1"/>
                </a:solidFill>
                <a:effectLst/>
                <a:uLnTx/>
                <a:uFillTx/>
                <a:latin typeface="+mj-lt"/>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2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92516A3-5FB2-4911-8C1C-3CF083106C16}"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0B56E7B-DD9F-4722-8DA5-4C02628D2E6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p:txBody>
          <a:bodyPr/>
          <a:lstStyle>
            <a:lvl1pPr>
              <a:defRPr>
                <a:latin typeface="SansSerif" panose="00000400000000000000" pitchFamily="2" charset="2"/>
              </a:defRPr>
            </a:lvl1pPr>
          </a:lstStyle>
          <a:p>
            <a:pPr>
              <a:defRPr/>
            </a:pPr>
            <a:endParaRPr lang="en-US"/>
          </a:p>
        </p:txBody>
      </p:sp>
      <p:sp>
        <p:nvSpPr>
          <p:cNvPr id="17" name="Footer Placeholder 16"/>
          <p:cNvSpPr>
            <a:spLocks noGrp="1"/>
          </p:cNvSpPr>
          <p:nvPr>
            <p:ph type="ftr" sz="quarter" idx="11"/>
          </p:nvPr>
        </p:nvSpPr>
        <p:spPr/>
        <p:txBody>
          <a:bodyPr/>
          <a:lstStyle>
            <a:lvl1pPr>
              <a:defRPr>
                <a:latin typeface="SansSerif" panose="00000400000000000000" pitchFamily="2" charset="2"/>
              </a:defRPr>
            </a:lvl1p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latin typeface="SansSerif" panose="00000400000000000000" pitchFamily="2" charset="2"/>
              </a:defRPr>
            </a:lvl1pPr>
          </a:lstStyle>
          <a:p>
            <a:pPr>
              <a:defRPr/>
            </a:pPr>
            <a:fld id="{86BAF371-0C5E-4EC9-BD7D-45EFCCDB576A}" type="slidenum">
              <a:rPr lang="en-US" smtClean="0"/>
              <a:pPr>
                <a:defRPr/>
              </a:pPr>
              <a:t>‹#›</a:t>
            </a:fld>
            <a:endParaRPr lang="en-US"/>
          </a:p>
        </p:txBody>
      </p:sp>
      <p:sp>
        <p:nvSpPr>
          <p:cNvPr id="7" name="Rectangle 6"/>
          <p:cNvSpPr/>
          <p:nvPr/>
        </p:nvSpPr>
        <p:spPr>
          <a:xfrm>
            <a:off x="62931" y="1173537"/>
            <a:ext cx="9021537" cy="1527349"/>
          </a:xfrm>
          <a:prstGeom prst="rect">
            <a:avLst/>
          </a:prstGeom>
          <a:solidFill>
            <a:srgbClr val="006747"/>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SansSerif" panose="00000400000000000000" pitchFamily="2" charset="2"/>
            </a:endParaRPr>
          </a:p>
        </p:txBody>
      </p:sp>
      <p:sp>
        <p:nvSpPr>
          <p:cNvPr id="10" name="Rectangle 9"/>
          <p:cNvSpPr/>
          <p:nvPr/>
        </p:nvSpPr>
        <p:spPr>
          <a:xfrm>
            <a:off x="62931" y="1120954"/>
            <a:ext cx="9021537" cy="120580"/>
          </a:xfrm>
          <a:prstGeom prst="rect">
            <a:avLst/>
          </a:prstGeom>
          <a:solidFill>
            <a:srgbClr val="CFC493"/>
          </a:solidFill>
          <a:ln w="19050" cap="sq" cmpd="sng" algn="ctr">
            <a:solidFill>
              <a:srgbClr val="F1C4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SansSerif" panose="00000400000000000000" pitchFamily="2" charset="2"/>
            </a:endParaRPr>
          </a:p>
        </p:txBody>
      </p:sp>
      <p:sp>
        <p:nvSpPr>
          <p:cNvPr id="11" name="Rectangle 10"/>
          <p:cNvSpPr/>
          <p:nvPr/>
        </p:nvSpPr>
        <p:spPr>
          <a:xfrm>
            <a:off x="62931" y="2700883"/>
            <a:ext cx="9021537" cy="110532"/>
          </a:xfrm>
          <a:prstGeom prst="rect">
            <a:avLst/>
          </a:prstGeom>
          <a:solidFill>
            <a:srgbClr val="CFC493"/>
          </a:solidFill>
          <a:ln w="19050" cap="sq" cmpd="sng" algn="ctr">
            <a:solidFill>
              <a:srgbClr val="F1C4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SansSerif" panose="00000400000000000000" pitchFamily="2" charset="2"/>
            </a:endParaRPr>
          </a:p>
        </p:txBody>
      </p:sp>
      <p:sp>
        <p:nvSpPr>
          <p:cNvPr id="8" name="Title 7"/>
          <p:cNvSpPr>
            <a:spLocks noGrp="1"/>
          </p:cNvSpPr>
          <p:nvPr>
            <p:ph type="ctrTitle"/>
          </p:nvPr>
        </p:nvSpPr>
        <p:spPr>
          <a:xfrm>
            <a:off x="457200" y="1230164"/>
            <a:ext cx="8229600" cy="1470025"/>
          </a:xfrm>
        </p:spPr>
        <p:txBody>
          <a:bodyPr anchor="ctr">
            <a:normAutofit/>
          </a:bodyPr>
          <a:lstStyle>
            <a:lvl1pPr algn="ctr">
              <a:defRPr lang="en-US" sz="3200" dirty="0">
                <a:solidFill>
                  <a:srgbClr val="FFFFFF"/>
                </a:solidFill>
                <a:latin typeface="Arial" panose="020B0604020202020204" pitchFamily="34" charset="0"/>
                <a:cs typeface="Arial" panose="020B0604020202020204" pitchFamily="34" charset="0"/>
              </a:defRPr>
            </a:lvl1pPr>
          </a:lstStyle>
          <a:p>
            <a:r>
              <a:rPr kumimoji="0" lang="en-US" dirty="0"/>
              <a:t>Click to edit Master title style</a:t>
            </a:r>
          </a:p>
        </p:txBody>
      </p:sp>
    </p:spTree>
    <p:extLst>
      <p:ext uri="{BB962C8B-B14F-4D97-AF65-F5344CB8AC3E}">
        <p14:creationId xmlns:p14="http://schemas.microsoft.com/office/powerpoint/2010/main" val="23071146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tx1"/>
                </a:solidFill>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solidFill>
            <a:srgbClr val="006747"/>
          </a:solidFill>
        </p:spPr>
        <p:txBody>
          <a:bodyPr/>
          <a:lstStyle/>
          <a:p>
            <a:pPr>
              <a:defRPr/>
            </a:pPr>
            <a:fld id="{4215B98A-8C4C-4820-86A0-A7EEF3FF92BD}" type="slidenum">
              <a:rPr lang="en-US" smtClean="0"/>
              <a:pPr>
                <a:defRPr/>
              </a:pPr>
              <a:t>‹#›</a:t>
            </a:fld>
            <a:endParaRPr lang="en-US" dirty="0"/>
          </a:p>
        </p:txBody>
      </p:sp>
      <p:sp>
        <p:nvSpPr>
          <p:cNvPr id="8" name="Content Placeholder 7"/>
          <p:cNvSpPr>
            <a:spLocks noGrp="1"/>
          </p:cNvSpPr>
          <p:nvPr>
            <p:ph sz="quarter" idx="1"/>
          </p:nvPr>
        </p:nvSpPr>
        <p:spPr>
          <a:xfrm>
            <a:off x="914400" y="1241946"/>
            <a:ext cx="7772400" cy="4777854"/>
          </a:xfrm>
        </p:spPr>
        <p:txBody>
          <a:bodyPr vert="horz">
            <a:normAutofit/>
          </a:bodyPr>
          <a:lstStyle>
            <a:lvl1pPr>
              <a:defRPr sz="2800"/>
            </a:lvl1pPr>
            <a:lvl2pPr>
              <a:buFont typeface="Wingdings" pitchFamily="2" charset="2"/>
              <a:buChar char="§"/>
              <a:defRPr sz="2400"/>
            </a:lvl2pPr>
            <a:lvl3pPr>
              <a:buFont typeface="Arial" pitchFamily="34" charset="0"/>
              <a:buChar char="•"/>
              <a:defRPr sz="2000"/>
            </a:lvl3pPr>
            <a:lvl4pPr>
              <a:buFont typeface="Arial" pitchFamily="34" charset="0"/>
              <a:buChar char="•"/>
              <a:defRPr sz="2000"/>
            </a:lvl4pPr>
            <a:lvl5pPr>
              <a:buFont typeface="Arial" pitchFamily="34" charset="0"/>
              <a:buChar char="•"/>
              <a:defRPr sz="20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Slide Number Placeholder 4"/>
          <p:cNvSpPr txBox="1">
            <a:spLocks/>
          </p:cNvSpPr>
          <p:nvPr userDrawn="1"/>
        </p:nvSpPr>
        <p:spPr>
          <a:xfrm>
            <a:off x="8595360" y="0"/>
            <a:ext cx="534126" cy="457200"/>
          </a:xfrm>
          <a:prstGeom prst="ellipse">
            <a:avLst/>
          </a:prstGeom>
          <a:solidFill>
            <a:srgbClr val="006747"/>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AFC1D41-9E6F-42CA-9F03-B5B4020DCB65}" type="slidenum">
              <a:rPr kumimoji="0" lang="zh-CN" altLang="en-US" sz="2000" b="0" i="0" u="none" strike="noStrike" kern="1200" cap="none" spc="0" normalizeH="0" baseline="0" noProof="0" smtClean="0">
                <a:ln>
                  <a:noFill/>
                </a:ln>
                <a:solidFill>
                  <a:schemeClr val="bg1"/>
                </a:solidFill>
                <a:effectLst/>
                <a:uLnTx/>
                <a:uFillTx/>
                <a:latin typeface="+mj-lt"/>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2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dirty="0"/>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086F908A-55D9-4E92-A058-13EB9DC54D4E}" type="slidenum">
              <a:rPr lang="en-US" smtClean="0"/>
              <a:pPr>
                <a:defRPr/>
              </a:pPr>
              <a:t>‹#›</a:t>
            </a:fld>
            <a:endParaRPr lang="en-US"/>
          </a:p>
        </p:txBody>
      </p:sp>
      <p:sp>
        <p:nvSpPr>
          <p:cNvPr id="13" name="Slide Number Placeholder 4"/>
          <p:cNvSpPr txBox="1">
            <a:spLocks/>
          </p:cNvSpPr>
          <p:nvPr userDrawn="1"/>
        </p:nvSpPr>
        <p:spPr>
          <a:xfrm>
            <a:off x="8595360" y="0"/>
            <a:ext cx="534126" cy="457200"/>
          </a:xfrm>
          <a:prstGeom prst="ellipse">
            <a:avLst/>
          </a:prstGeom>
          <a:solidFill>
            <a:schemeClr val="accent2"/>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AFC1D41-9E6F-42CA-9F03-B5B4020DCB65}" type="slidenum">
              <a:rPr kumimoji="0" lang="zh-CN" altLang="en-US" sz="2000" b="0" i="0" u="none" strike="noStrike" kern="1200" cap="none" spc="0" normalizeH="0" baseline="0" noProof="0" smtClean="0">
                <a:ln>
                  <a:noFill/>
                </a:ln>
                <a:solidFill>
                  <a:schemeClr val="bg1"/>
                </a:solidFill>
                <a:effectLst/>
                <a:uLnTx/>
                <a:uFillTx/>
                <a:latin typeface="+mj-lt"/>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2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443E4E5-F938-4008-B49D-6F3D8A9101AB}"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4"/>
          <p:cNvSpPr txBox="1">
            <a:spLocks/>
          </p:cNvSpPr>
          <p:nvPr userDrawn="1"/>
        </p:nvSpPr>
        <p:spPr>
          <a:xfrm>
            <a:off x="8595360" y="0"/>
            <a:ext cx="534126" cy="457200"/>
          </a:xfrm>
          <a:prstGeom prst="ellipse">
            <a:avLst/>
          </a:prstGeom>
          <a:solidFill>
            <a:schemeClr val="accent2"/>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AFC1D41-9E6F-42CA-9F03-B5B4020DCB65}" type="slidenum">
              <a:rPr kumimoji="0" lang="zh-CN" altLang="en-US" sz="2000" b="0" i="0" u="none" strike="noStrike" kern="1200" cap="none" spc="0" normalizeH="0" baseline="0" noProof="0" smtClean="0">
                <a:ln>
                  <a:noFill/>
                </a:ln>
                <a:solidFill>
                  <a:schemeClr val="bg1"/>
                </a:solidFill>
                <a:effectLst/>
                <a:uLnTx/>
                <a:uFillTx/>
                <a:latin typeface="+mj-lt"/>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2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7777DF1E-475F-4022-8E6F-8DB6AC9FC534}"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4"/>
          <p:cNvSpPr txBox="1">
            <a:spLocks/>
          </p:cNvSpPr>
          <p:nvPr userDrawn="1"/>
        </p:nvSpPr>
        <p:spPr>
          <a:xfrm>
            <a:off x="8595360" y="0"/>
            <a:ext cx="534126" cy="457200"/>
          </a:xfrm>
          <a:prstGeom prst="ellipse">
            <a:avLst/>
          </a:prstGeom>
          <a:solidFill>
            <a:srgbClr val="006747"/>
          </a:solidFill>
        </p:spPr>
        <p:txBody>
          <a:bodyPr wrap="none" lIns="0" tIns="0" rIns="0" bIns="0" anchor="ctr" anchorCtr="1">
            <a:noAutofit/>
          </a:bodyPr>
          <a:lstStyle>
            <a:defPPr>
              <a:defRPr lang="en-US"/>
            </a:defPPr>
            <a:lvl1pPr marL="0" marR="0" lvl="0" indent="0" algn="ctr" defTabSz="914400" eaLnBrk="1" latinLnBrk="0" hangingPunct="1">
              <a:lnSpc>
                <a:spcPct val="100000"/>
              </a:lnSpc>
              <a:buClrTx/>
              <a:buSzTx/>
              <a:buFontTx/>
              <a:buNone/>
              <a:tabLst/>
              <a:defRPr kumimoji="0" sz="2000" b="0" i="0" u="none" strike="noStrike" cap="none" spc="0" normalizeH="0" baseline="0">
                <a:ln>
                  <a:noFill/>
                </a:ln>
                <a:solidFill>
                  <a:schemeClr val="bg1"/>
                </a:solidFill>
                <a:effectLst/>
                <a:uLnTx/>
                <a:uFillTx/>
                <a:latin typeface="+mj-lt"/>
                <a:ea typeface="+mj-ea"/>
                <a:cs typeface="+mj-cs"/>
              </a:defRPr>
            </a:lvl1pPr>
          </a:lstStyle>
          <a:p>
            <a:pPr lvl="0"/>
            <a:fld id="{DAFC1D41-9E6F-42CA-9F03-B5B4020DCB65}" type="slidenum">
              <a:rPr lang="zh-CN" altLang="en-US" noProof="0" smtClean="0"/>
              <a:pPr lvl="0"/>
              <a:t>‹#›</a:t>
            </a:fld>
            <a:endParaRPr lang="en-US" altLang="zh-CN"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7C5F16AF-C722-4621-91CB-30DCF2C85C16}" type="slidenum">
              <a:rPr lang="en-US" smtClean="0"/>
              <a:pPr>
                <a:defRPr/>
              </a:pPr>
              <a:t>‹#›</a:t>
            </a:fld>
            <a:endParaRPr lang="en-US"/>
          </a:p>
        </p:txBody>
      </p:sp>
      <p:sp>
        <p:nvSpPr>
          <p:cNvPr id="7" name="Slide Number Placeholder 4"/>
          <p:cNvSpPr txBox="1">
            <a:spLocks/>
          </p:cNvSpPr>
          <p:nvPr userDrawn="1"/>
        </p:nvSpPr>
        <p:spPr>
          <a:xfrm>
            <a:off x="8595360" y="0"/>
            <a:ext cx="534126" cy="457200"/>
          </a:xfrm>
          <a:prstGeom prst="ellipse">
            <a:avLst/>
          </a:prstGeom>
          <a:solidFill>
            <a:schemeClr val="accent2"/>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AFC1D41-9E6F-42CA-9F03-B5B4020DCB65}" type="slidenum">
              <a:rPr kumimoji="0" lang="zh-CN" altLang="en-US" sz="2000" b="0" i="0" u="none" strike="noStrike" kern="1200" cap="none" spc="0" normalizeH="0" baseline="0" noProof="0" smtClean="0">
                <a:ln>
                  <a:noFill/>
                </a:ln>
                <a:solidFill>
                  <a:schemeClr val="bg1"/>
                </a:solidFill>
                <a:effectLst/>
                <a:uLnTx/>
                <a:uFillTx/>
                <a:latin typeface="+mj-lt"/>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2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8654EA9-E418-4714-A56E-34586C80D95E}" type="slidenum">
              <a:rPr lang="en-US" smtClean="0"/>
              <a:pPr>
                <a:defRPr/>
              </a:pPr>
              <a:t>‹#›</a:t>
            </a:fld>
            <a:endParaRPr lang="en-US"/>
          </a:p>
        </p:txBody>
      </p:sp>
      <p:sp>
        <p:nvSpPr>
          <p:cNvPr id="6" name="Slide Number Placeholder 4"/>
          <p:cNvSpPr txBox="1">
            <a:spLocks/>
          </p:cNvSpPr>
          <p:nvPr userDrawn="1"/>
        </p:nvSpPr>
        <p:spPr>
          <a:xfrm>
            <a:off x="8595360" y="0"/>
            <a:ext cx="534126" cy="457200"/>
          </a:xfrm>
          <a:prstGeom prst="ellipse">
            <a:avLst/>
          </a:prstGeom>
          <a:solidFill>
            <a:schemeClr val="accent2"/>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AFC1D41-9E6F-42CA-9F03-B5B4020DCB65}" type="slidenum">
              <a:rPr kumimoji="0" lang="zh-CN" altLang="en-US" sz="2000" b="0" i="0" u="none" strike="noStrike" kern="1200" cap="none" spc="0" normalizeH="0" baseline="0" noProof="0" smtClean="0">
                <a:ln>
                  <a:noFill/>
                </a:ln>
                <a:solidFill>
                  <a:schemeClr val="bg1"/>
                </a:solidFill>
                <a:effectLst/>
                <a:uLnTx/>
                <a:uFillTx/>
                <a:latin typeface="+mj-lt"/>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2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F8E54CE-F2B1-4D41-81CA-8C1548043B6B}"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4"/>
          <p:cNvSpPr txBox="1">
            <a:spLocks/>
          </p:cNvSpPr>
          <p:nvPr userDrawn="1"/>
        </p:nvSpPr>
        <p:spPr>
          <a:xfrm>
            <a:off x="8595360" y="0"/>
            <a:ext cx="534126" cy="457200"/>
          </a:xfrm>
          <a:prstGeom prst="ellipse">
            <a:avLst/>
          </a:prstGeom>
          <a:solidFill>
            <a:schemeClr val="accent2"/>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AFC1D41-9E6F-42CA-9F03-B5B4020DCB65}" type="slidenum">
              <a:rPr kumimoji="0" lang="zh-CN" altLang="en-US" sz="2000" b="0" i="0" u="none" strike="noStrike" kern="1200" cap="none" spc="0" normalizeH="0" baseline="0" noProof="0" smtClean="0">
                <a:ln>
                  <a:noFill/>
                </a:ln>
                <a:solidFill>
                  <a:schemeClr val="bg1"/>
                </a:solidFill>
                <a:effectLst/>
                <a:uLnTx/>
                <a:uFillTx/>
                <a:latin typeface="+mj-lt"/>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2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latin typeface="SansSerif" panose="00000400000000000000" pitchFamily="2" charset="2"/>
            </a:endParaRPr>
          </a:p>
        </p:txBody>
      </p:sp>
      <p:sp>
        <p:nvSpPr>
          <p:cNvPr id="22" name="Title Placeholder 21"/>
          <p:cNvSpPr>
            <a:spLocks noGrp="1"/>
          </p:cNvSpPr>
          <p:nvPr>
            <p:ph type="title"/>
          </p:nvPr>
        </p:nvSpPr>
        <p:spPr>
          <a:xfrm>
            <a:off x="914400" y="260990"/>
            <a:ext cx="7772400" cy="782266"/>
          </a:xfrm>
          <a:prstGeom prst="rect">
            <a:avLst/>
          </a:prstGeom>
        </p:spPr>
        <p:txBody>
          <a:bodyPr bIns="91440"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914400" y="1173707"/>
            <a:ext cx="7772400" cy="4846093"/>
          </a:xfrm>
          <a:prstGeom prst="rect">
            <a:avLst/>
          </a:prstGeom>
        </p:spPr>
        <p:txBody>
          <a:bodyPr>
            <a:normAutofit/>
          </a:bodyPr>
          <a:lstStyle/>
          <a:p>
            <a:pPr lvl="0" eaLnBrk="1" latinLnBrk="0" hangingPunct="1"/>
            <a:r>
              <a:rPr kumimoji="0" lang="en-US" dirty="0"/>
              <a:t>Click to edit Master text styles</a:t>
            </a:r>
          </a:p>
          <a:p>
            <a:pPr marL="548640" lvl="1" indent="-228600" algn="l" rtl="0" eaLnBrk="1" latinLnBrk="0" hangingPunct="1">
              <a:spcBef>
                <a:spcPts val="370"/>
              </a:spcBef>
              <a:buClr>
                <a:schemeClr val="accent2"/>
              </a:buClr>
              <a:buSzPct val="85000"/>
              <a:buFont typeface="Wingdings" pitchFamily="2" charset="2"/>
              <a:buChar char="§"/>
            </a:pPr>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SansSerif" panose="00000400000000000000" pitchFamily="2" charset="2"/>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SansSerif" panose="00000400000000000000" pitchFamily="2" charset="2"/>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rgbClr val="006747"/>
          </a:solidFill>
        </p:spPr>
        <p:txBody>
          <a:bodyPr wrap="none" lIns="0" tIns="0" rIns="0" bIns="0" anchor="ctr" anchorCtr="1">
            <a:noAutofit/>
          </a:bodyPr>
          <a:lstStyle>
            <a:lvl1pPr algn="ctr" eaLnBrk="1" latinLnBrk="0" hangingPunct="1">
              <a:defRPr kumimoji="0" sz="1400">
                <a:solidFill>
                  <a:srgbClr val="FFFFFF"/>
                </a:solidFill>
                <a:latin typeface="SansSerif" panose="00000400000000000000" pitchFamily="2" charset="2"/>
                <a:ea typeface="+mj-ea"/>
                <a:cs typeface="+mj-cs"/>
              </a:defRPr>
            </a:lvl1pPr>
          </a:lstStyle>
          <a:p>
            <a:pPr>
              <a:defRPr/>
            </a:pPr>
            <a:fld id="{F9CECA23-1DF5-4BBE-A833-2557A66658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17"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rtl="0" eaLnBrk="1" latinLnBrk="0" hangingPunct="1">
        <a:spcBef>
          <a:spcPct val="0"/>
        </a:spcBef>
        <a:buNone/>
        <a:defRPr kumimoji="0" sz="3200" kern="1200">
          <a:solidFill>
            <a:schemeClr val="tx1"/>
          </a:solidFill>
          <a:latin typeface="Gill Sans MT" panose="020B0502020104020203" pitchFamily="34" charset="0"/>
          <a:ea typeface="+mj-ea"/>
          <a:cs typeface="Arial" panose="020B0604020202020204" pitchFamily="34" charset="0"/>
        </a:defRPr>
      </a:lvl1pPr>
    </p:titleStyle>
    <p:bodyStyle>
      <a:lvl1pPr marL="274320" indent="-274320" algn="l" rtl="0" eaLnBrk="1" latinLnBrk="0" hangingPunct="1">
        <a:spcBef>
          <a:spcPts val="580"/>
        </a:spcBef>
        <a:buClr>
          <a:schemeClr val="accent1"/>
        </a:buClr>
        <a:buSzPct val="85000"/>
        <a:buFont typeface="Wingdings 2"/>
        <a:buChar char=""/>
        <a:defRPr kumimoji="0" sz="2800" kern="1200">
          <a:solidFill>
            <a:schemeClr val="tx1"/>
          </a:solidFill>
          <a:latin typeface="Arial" panose="020B0604020202020204" pitchFamily="34" charset="0"/>
          <a:ea typeface="+mn-ea"/>
          <a:cs typeface="Arial" panose="020B0604020202020204" pitchFamily="34" charset="0"/>
        </a:defRPr>
      </a:lvl1pPr>
      <a:lvl2pPr marL="548640" indent="-228600" algn="l" rtl="0" eaLnBrk="1" latinLnBrk="0" hangingPunct="1">
        <a:spcBef>
          <a:spcPts val="370"/>
        </a:spcBef>
        <a:buClr>
          <a:schemeClr val="accent2"/>
        </a:buClr>
        <a:buSzPct val="85000"/>
        <a:buFont typeface="Wingdings 2"/>
        <a:buChar char=""/>
        <a:defRPr kumimoji="0" lang="en-US" sz="2400" kern="1200" dirty="0" smtClean="0">
          <a:solidFill>
            <a:schemeClr val="tx1"/>
          </a:solidFill>
          <a:latin typeface="Arial" panose="020B0604020202020204" pitchFamily="34" charset="0"/>
          <a:ea typeface="+mn-ea"/>
          <a:cs typeface="Arial" panose="020B0604020202020204" pitchFamily="34" charset="0"/>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70"/>
        </a:spcBef>
        <a:buClr>
          <a:schemeClr val="accent3"/>
        </a:buClr>
        <a:buFontTx/>
        <a:buChar char="o"/>
        <a:defRPr kumimoji="0" sz="2000" kern="1200">
          <a:solidFill>
            <a:schemeClr val="tx1"/>
          </a:solidFill>
          <a:latin typeface="Arial" panose="020B0604020202020204" pitchFamily="34" charset="0"/>
          <a:ea typeface="+mn-ea"/>
          <a:cs typeface="Arial" panose="020B0604020202020204"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emf"/><Relationship Id="rId7"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slide" Target="slide8.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30.png"/><Relationship Id="rId5" Type="http://schemas.openxmlformats.org/officeDocument/2006/relationships/image" Target="../media/image15.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05118" y="3177249"/>
            <a:ext cx="7253515" cy="2790826"/>
          </a:xfrm>
        </p:spPr>
        <p:txBody>
          <a:bodyPr>
            <a:normAutofit/>
          </a:bodyPr>
          <a:lstStyle/>
          <a:p>
            <a:r>
              <a:rPr lang="en-US" sz="2000" dirty="0" smtClean="0"/>
              <a:t>Xiaowei Shi, </a:t>
            </a:r>
            <a:r>
              <a:rPr lang="en-US" sz="2000" dirty="0" err="1" smtClean="0"/>
              <a:t>Mingyang</a:t>
            </a:r>
            <a:r>
              <a:rPr lang="en-US" sz="2000" dirty="0" smtClean="0"/>
              <a:t> Pei, </a:t>
            </a:r>
            <a:r>
              <a:rPr lang="en-US" sz="2000" dirty="0" err="1" smtClean="0"/>
              <a:t>Zhiwei</a:t>
            </a:r>
            <a:r>
              <a:rPr lang="en-US" sz="2000" dirty="0" smtClean="0"/>
              <a:t> Chen, </a:t>
            </a:r>
            <a:r>
              <a:rPr lang="en-US" sz="2000" dirty="0" err="1" smtClean="0"/>
              <a:t>Monis</a:t>
            </a:r>
            <a:r>
              <a:rPr lang="en-US" sz="2000" dirty="0" smtClean="0"/>
              <a:t> Wazir</a:t>
            </a:r>
          </a:p>
          <a:p>
            <a:endParaRPr lang="en-US" sz="2000" dirty="0" smtClean="0"/>
          </a:p>
          <a:p>
            <a:r>
              <a:rPr lang="en-US" sz="2000" dirty="0" smtClean="0"/>
              <a:t>Civil </a:t>
            </a:r>
            <a:r>
              <a:rPr lang="en-US" sz="2000" dirty="0"/>
              <a:t>&amp; Environmental Engineering</a:t>
            </a:r>
          </a:p>
          <a:p>
            <a:r>
              <a:rPr lang="en-US" sz="2000" dirty="0"/>
              <a:t>University of South Florida (USF</a:t>
            </a:r>
            <a:r>
              <a:rPr lang="en-US" sz="2000" dirty="0" smtClean="0"/>
              <a:t>)</a:t>
            </a:r>
          </a:p>
          <a:p>
            <a:endParaRPr lang="en-US" sz="2000" dirty="0"/>
          </a:p>
          <a:p>
            <a:r>
              <a:rPr lang="en-US" sz="2000" dirty="0"/>
              <a:t>Advisor: </a:t>
            </a:r>
            <a:r>
              <a:rPr lang="en-US" sz="2000" dirty="0" err="1"/>
              <a:t>Xiaopeng</a:t>
            </a:r>
            <a:r>
              <a:rPr lang="en-US" sz="2000" dirty="0"/>
              <a:t> Li, Pei-Sung </a:t>
            </a:r>
            <a:r>
              <a:rPr lang="en-US" sz="2000" dirty="0" smtClean="0"/>
              <a:t>Lin</a:t>
            </a:r>
            <a:endParaRPr lang="en-US" sz="2000" dirty="0"/>
          </a:p>
          <a:p>
            <a:endParaRPr lang="en-US" sz="2000" dirty="0"/>
          </a:p>
          <a:p>
            <a:endParaRPr lang="en-US" sz="2000" dirty="0"/>
          </a:p>
          <a:p>
            <a:endParaRPr lang="en-US" sz="2000" dirty="0"/>
          </a:p>
        </p:txBody>
      </p:sp>
      <p:sp>
        <p:nvSpPr>
          <p:cNvPr id="3" name="Title 2"/>
          <p:cNvSpPr>
            <a:spLocks noGrp="1"/>
          </p:cNvSpPr>
          <p:nvPr>
            <p:ph type="ctrTitle"/>
          </p:nvPr>
        </p:nvSpPr>
        <p:spPr/>
        <p:txBody>
          <a:bodyPr>
            <a:normAutofit fontScale="90000"/>
          </a:bodyPr>
          <a:lstStyle/>
          <a:p>
            <a:r>
              <a:rPr lang="en-US" dirty="0"/>
              <a:t>How Can Modular Vehicles Bring Flexible Capacity to Transit Systems? </a:t>
            </a:r>
            <a:r>
              <a:rPr lang="en-US" dirty="0" smtClean="0"/>
              <a:t/>
            </a:r>
            <a:br>
              <a:rPr lang="en-US" dirty="0" smtClean="0"/>
            </a:br>
            <a:r>
              <a:rPr lang="en-US" dirty="0" smtClean="0"/>
              <a:t>A </a:t>
            </a:r>
            <a:r>
              <a:rPr lang="en-US" dirty="0"/>
              <a:t>Case of Pinellas County, FL</a:t>
            </a:r>
          </a:p>
        </p:txBody>
      </p:sp>
    </p:spTree>
    <p:extLst>
      <p:ext uri="{BB962C8B-B14F-4D97-AF65-F5344CB8AC3E}">
        <p14:creationId xmlns:p14="http://schemas.microsoft.com/office/powerpoint/2010/main" val="2823135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9"/>
          <p:cNvGraphicFramePr>
            <a:graphicFrameLocks/>
          </p:cNvGraphicFramePr>
          <p:nvPr>
            <p:extLst>
              <p:ext uri="{D42A27DB-BD31-4B8C-83A1-F6EECF244321}">
                <p14:modId xmlns:p14="http://schemas.microsoft.com/office/powerpoint/2010/main" val="3217071357"/>
              </p:ext>
            </p:extLst>
          </p:nvPr>
        </p:nvGraphicFramePr>
        <p:xfrm>
          <a:off x="4302837" y="2848459"/>
          <a:ext cx="4341066" cy="3529818"/>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a:spLocks noGrp="1"/>
          </p:cNvSpPr>
          <p:nvPr>
            <p:ph type="title"/>
          </p:nvPr>
        </p:nvSpPr>
        <p:spPr>
          <a:xfrm>
            <a:off x="372839" y="238829"/>
            <a:ext cx="7772400" cy="782266"/>
          </a:xfrm>
        </p:spPr>
        <p:txBody>
          <a:bodyPr>
            <a:normAutofit/>
          </a:bodyPr>
          <a:lstStyle/>
          <a:p>
            <a:r>
              <a:rPr lang="en-US" sz="3200" dirty="0" smtClean="0">
                <a:solidFill>
                  <a:srgbClr val="006747"/>
                </a:solidFill>
                <a:latin typeface="Constantia" panose="02030602050306030303" pitchFamily="18" charset="0"/>
              </a:rPr>
              <a:t>Experimental Result</a:t>
            </a:r>
            <a:endParaRPr lang="en-US" sz="3200" dirty="0">
              <a:solidFill>
                <a:srgbClr val="006747"/>
              </a:solidFill>
              <a:latin typeface="Constantia" panose="02030602050306030303" pitchFamily="18" charset="0"/>
            </a:endParaRPr>
          </a:p>
        </p:txBody>
      </p:sp>
      <p:sp>
        <p:nvSpPr>
          <p:cNvPr id="9" name="Rectangle 8"/>
          <p:cNvSpPr/>
          <p:nvPr/>
        </p:nvSpPr>
        <p:spPr>
          <a:xfrm>
            <a:off x="372839" y="982897"/>
            <a:ext cx="8655557" cy="2123658"/>
          </a:xfrm>
          <a:prstGeom prst="rect">
            <a:avLst/>
          </a:prstGeom>
        </p:spPr>
        <p:txBody>
          <a:bodyPr wrap="square">
            <a:spAutoFit/>
          </a:bodyPr>
          <a:lstStyle/>
          <a:p>
            <a:pPr marL="176213" lvl="2">
              <a:lnSpc>
                <a:spcPct val="150000"/>
              </a:lnSpc>
            </a:pPr>
            <a:r>
              <a:rPr lang="en-US" altLang="zh-CN" sz="2200" dirty="0" smtClean="0">
                <a:latin typeface="+mj-lt"/>
                <a:cs typeface="ＭＳ Ｐゴシック" pitchFamily="-111" charset="-128"/>
              </a:rPr>
              <a:t>     Compared with the general operation mode, the proposed mode:</a:t>
            </a:r>
          </a:p>
          <a:p>
            <a:pPr marL="519113" lvl="2" indent="-342900">
              <a:lnSpc>
                <a:spcPct val="150000"/>
              </a:lnSpc>
              <a:buFont typeface="Arial" panose="020B0604020202020204" pitchFamily="34" charset="0"/>
              <a:buChar char="•"/>
            </a:pPr>
            <a:r>
              <a:rPr lang="en-US" altLang="zh-CN" sz="2200" dirty="0" smtClean="0">
                <a:latin typeface="+mj-lt"/>
                <a:cs typeface="ＭＳ Ｐゴシック" pitchFamily="-111" charset="-128"/>
              </a:rPr>
              <a:t>Dispatch </a:t>
            </a:r>
            <a:r>
              <a:rPr lang="en-US" altLang="zh-CN" sz="2200" b="1" dirty="0" smtClean="0">
                <a:solidFill>
                  <a:srgbClr val="FF0000"/>
                </a:solidFill>
                <a:latin typeface="+mj-lt"/>
                <a:cs typeface="ＭＳ Ｐゴシック" pitchFamily="-111" charset="-128"/>
              </a:rPr>
              <a:t>11.68%</a:t>
            </a:r>
            <a:r>
              <a:rPr lang="en-US" altLang="zh-CN" sz="2200" dirty="0" smtClean="0">
                <a:latin typeface="+mj-lt"/>
                <a:cs typeface="ＭＳ Ｐゴシック" pitchFamily="-111" charset="-128"/>
              </a:rPr>
              <a:t> more units.</a:t>
            </a:r>
          </a:p>
          <a:p>
            <a:pPr marL="519113" lvl="2" indent="-342900">
              <a:lnSpc>
                <a:spcPct val="150000"/>
              </a:lnSpc>
              <a:buFont typeface="Arial" panose="020B0604020202020204" pitchFamily="34" charset="0"/>
              <a:buChar char="•"/>
            </a:pPr>
            <a:r>
              <a:rPr lang="en-US" altLang="zh-CN" sz="2200" dirty="0" smtClean="0">
                <a:latin typeface="+mj-lt"/>
                <a:cs typeface="ＭＳ Ｐゴシック" pitchFamily="-111" charset="-128"/>
              </a:rPr>
              <a:t>Passenger average waiting time decreases to </a:t>
            </a:r>
            <a:r>
              <a:rPr lang="en-US" altLang="zh-CN" sz="2200" b="1" dirty="0" smtClean="0">
                <a:solidFill>
                  <a:srgbClr val="FF0000"/>
                </a:solidFill>
                <a:latin typeface="+mj-lt"/>
                <a:cs typeface="ＭＳ Ｐゴシック" pitchFamily="-111" charset="-128"/>
              </a:rPr>
              <a:t>40.20%</a:t>
            </a:r>
            <a:r>
              <a:rPr lang="en-US" altLang="zh-CN" sz="2200" dirty="0" smtClean="0">
                <a:latin typeface="+mj-lt"/>
                <a:cs typeface="ＭＳ Ｐゴシック" pitchFamily="-111" charset="-128"/>
              </a:rPr>
              <a:t>.</a:t>
            </a:r>
          </a:p>
          <a:p>
            <a:pPr marL="519113" lvl="2" indent="-342900">
              <a:lnSpc>
                <a:spcPct val="150000"/>
              </a:lnSpc>
              <a:buFont typeface="Arial" panose="020B0604020202020204" pitchFamily="34" charset="0"/>
              <a:buChar char="•"/>
            </a:pPr>
            <a:r>
              <a:rPr lang="en-US" altLang="zh-CN" sz="2200" dirty="0" smtClean="0">
                <a:latin typeface="+mj-lt"/>
                <a:cs typeface="ＭＳ Ｐゴシック" pitchFamily="-111" charset="-128"/>
              </a:rPr>
              <a:t>Total cost decreases to </a:t>
            </a:r>
            <a:r>
              <a:rPr lang="en-US" altLang="zh-CN" sz="2200" b="1" dirty="0" smtClean="0">
                <a:solidFill>
                  <a:srgbClr val="FF0000"/>
                </a:solidFill>
                <a:latin typeface="+mj-lt"/>
                <a:cs typeface="ＭＳ Ｐゴシック" pitchFamily="-111" charset="-128"/>
              </a:rPr>
              <a:t>74.19%</a:t>
            </a:r>
            <a:r>
              <a:rPr lang="en-US" altLang="zh-CN" sz="2200" dirty="0" smtClean="0">
                <a:latin typeface="+mj-lt"/>
                <a:cs typeface="ＭＳ Ｐゴシック" pitchFamily="-111" charset="-128"/>
              </a:rPr>
              <a:t>.</a:t>
            </a:r>
            <a:endParaRPr lang="en-US" altLang="zh-CN" sz="2200" dirty="0">
              <a:latin typeface="+mj-lt"/>
              <a:cs typeface="ＭＳ Ｐゴシック" pitchFamily="-111" charset="-128"/>
            </a:endParaRPr>
          </a:p>
        </p:txBody>
      </p:sp>
      <p:graphicFrame>
        <p:nvGraphicFramePr>
          <p:cNvPr id="10" name="图表 9"/>
          <p:cNvGraphicFramePr>
            <a:graphicFrameLocks/>
          </p:cNvGraphicFramePr>
          <p:nvPr>
            <p:extLst>
              <p:ext uri="{D42A27DB-BD31-4B8C-83A1-F6EECF244321}">
                <p14:modId xmlns:p14="http://schemas.microsoft.com/office/powerpoint/2010/main" val="1650458463"/>
              </p:ext>
            </p:extLst>
          </p:nvPr>
        </p:nvGraphicFramePr>
        <p:xfrm>
          <a:off x="577010" y="2788963"/>
          <a:ext cx="4341066" cy="35298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e 5"/>
          <p:cNvGraphicFramePr>
            <a:graphicFrameLocks noGrp="1"/>
          </p:cNvGraphicFramePr>
          <p:nvPr>
            <p:extLst>
              <p:ext uri="{D42A27DB-BD31-4B8C-83A1-F6EECF244321}">
                <p14:modId xmlns:p14="http://schemas.microsoft.com/office/powerpoint/2010/main" val="690035480"/>
              </p:ext>
            </p:extLst>
          </p:nvPr>
        </p:nvGraphicFramePr>
        <p:xfrm>
          <a:off x="764845" y="5018921"/>
          <a:ext cx="7655860" cy="1501148"/>
        </p:xfrm>
        <a:graphic>
          <a:graphicData uri="http://schemas.openxmlformats.org/drawingml/2006/table">
            <a:tbl>
              <a:tblPr>
                <a:tableStyleId>{9D7B26C5-4107-4FEC-AEDC-1716B250A1EF}</a:tableStyleId>
              </a:tblPr>
              <a:tblGrid>
                <a:gridCol w="2001532">
                  <a:extLst>
                    <a:ext uri="{9D8B030D-6E8A-4147-A177-3AD203B41FA5}">
                      <a16:colId xmlns:a16="http://schemas.microsoft.com/office/drawing/2014/main" xmlns="" val="4051314189"/>
                    </a:ext>
                  </a:extLst>
                </a:gridCol>
                <a:gridCol w="1376053">
                  <a:extLst>
                    <a:ext uri="{9D8B030D-6E8A-4147-A177-3AD203B41FA5}">
                      <a16:colId xmlns:a16="http://schemas.microsoft.com/office/drawing/2014/main" xmlns="" val="800517089"/>
                    </a:ext>
                  </a:extLst>
                </a:gridCol>
                <a:gridCol w="2627011">
                  <a:extLst>
                    <a:ext uri="{9D8B030D-6E8A-4147-A177-3AD203B41FA5}">
                      <a16:colId xmlns:a16="http://schemas.microsoft.com/office/drawing/2014/main" xmlns="" val="1376121426"/>
                    </a:ext>
                  </a:extLst>
                </a:gridCol>
                <a:gridCol w="1651264">
                  <a:extLst>
                    <a:ext uri="{9D8B030D-6E8A-4147-A177-3AD203B41FA5}">
                      <a16:colId xmlns:a16="http://schemas.microsoft.com/office/drawing/2014/main" xmlns="" val="680573301"/>
                    </a:ext>
                  </a:extLst>
                </a:gridCol>
              </a:tblGrid>
              <a:tr h="375287">
                <a:tc>
                  <a:txBody>
                    <a:bodyPr/>
                    <a:lstStyle/>
                    <a:p>
                      <a:pPr algn="l"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18764" marR="18764" marT="18764" marB="0" anchor="b">
                    <a:lnB w="12700" cap="flat" cmpd="sng" algn="ctr">
                      <a:solidFill>
                        <a:schemeClr val="tx1"/>
                      </a:solidFill>
                      <a:prstDash val="solid"/>
                      <a:round/>
                      <a:headEnd type="none" w="med" len="med"/>
                      <a:tailEnd type="none" w="med" len="med"/>
                    </a:lnB>
                  </a:tcPr>
                </a:tc>
                <a:tc>
                  <a:txBody>
                    <a:bodyPr/>
                    <a:lstStyle/>
                    <a:p>
                      <a:pPr algn="ctr" fontAlgn="b"/>
                      <a:r>
                        <a:rPr lang="en-US" sz="2200" u="none" strike="noStrike">
                          <a:effectLst/>
                        </a:rPr>
                        <a:t>Disp. Units</a:t>
                      </a:r>
                      <a:endParaRPr lang="en-US" sz="2200" b="0" i="0" u="none" strike="noStrike">
                        <a:solidFill>
                          <a:srgbClr val="000000"/>
                        </a:solidFill>
                        <a:effectLst/>
                        <a:latin typeface="Calibri" panose="020F0502020204030204" pitchFamily="34" charset="0"/>
                      </a:endParaRPr>
                    </a:p>
                  </a:txBody>
                  <a:tcPr marL="18764" marR="18764" marT="18764" marB="0" anchor="b">
                    <a:lnB w="12700" cap="flat" cmpd="sng" algn="ctr">
                      <a:solidFill>
                        <a:schemeClr val="tx1"/>
                      </a:solidFill>
                      <a:prstDash val="solid"/>
                      <a:round/>
                      <a:headEnd type="none" w="med" len="med"/>
                      <a:tailEnd type="none" w="med" len="med"/>
                    </a:lnB>
                  </a:tcPr>
                </a:tc>
                <a:tc>
                  <a:txBody>
                    <a:bodyPr/>
                    <a:lstStyle/>
                    <a:p>
                      <a:pPr algn="ctr" fontAlgn="b"/>
                      <a:r>
                        <a:rPr lang="en-US" sz="2200" u="none" strike="noStrike">
                          <a:effectLst/>
                        </a:rPr>
                        <a:t>Vehicle Disp. Cost ($)</a:t>
                      </a:r>
                      <a:endParaRPr lang="en-US" sz="2200" b="0" i="0" u="none" strike="noStrike">
                        <a:solidFill>
                          <a:srgbClr val="000000"/>
                        </a:solidFill>
                        <a:effectLst/>
                        <a:latin typeface="Calibri" panose="020F0502020204030204" pitchFamily="34" charset="0"/>
                      </a:endParaRPr>
                    </a:p>
                  </a:txBody>
                  <a:tcPr marL="18764" marR="18764" marT="18764" marB="0" anchor="b">
                    <a:lnB w="12700" cap="flat" cmpd="sng" algn="ctr">
                      <a:solidFill>
                        <a:schemeClr val="tx1"/>
                      </a:solidFill>
                      <a:prstDash val="solid"/>
                      <a:round/>
                      <a:headEnd type="none" w="med" len="med"/>
                      <a:tailEnd type="none" w="med" len="med"/>
                    </a:lnB>
                  </a:tcPr>
                </a:tc>
                <a:tc>
                  <a:txBody>
                    <a:bodyPr/>
                    <a:lstStyle/>
                    <a:p>
                      <a:pPr algn="ctr" fontAlgn="b"/>
                      <a:r>
                        <a:rPr lang="en-US" sz="2200" u="none" strike="noStrike" dirty="0">
                          <a:effectLst/>
                        </a:rPr>
                        <a:t>Total Cost ($)</a:t>
                      </a:r>
                      <a:endParaRPr lang="en-US" sz="2200" b="0" i="0" u="none" strike="noStrike" dirty="0">
                        <a:solidFill>
                          <a:srgbClr val="000000"/>
                        </a:solidFill>
                        <a:effectLst/>
                        <a:latin typeface="Calibri" panose="020F0502020204030204" pitchFamily="34" charset="0"/>
                      </a:endParaRPr>
                    </a:p>
                  </a:txBody>
                  <a:tcPr marL="18764" marR="18764" marT="1876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94805493"/>
                  </a:ext>
                </a:extLst>
              </a:tr>
              <a:tr h="375287">
                <a:tc>
                  <a:txBody>
                    <a:bodyPr/>
                    <a:lstStyle/>
                    <a:p>
                      <a:pPr algn="ctr" fontAlgn="b"/>
                      <a:r>
                        <a:rPr lang="en-US" sz="2200" u="none" strike="noStrike" dirty="0">
                          <a:effectLst/>
                        </a:rPr>
                        <a:t>Line 18</a:t>
                      </a:r>
                      <a:endParaRPr lang="en-US" sz="2200" b="0" i="0" u="none" strike="noStrike" dirty="0">
                        <a:solidFill>
                          <a:srgbClr val="000000"/>
                        </a:solidFill>
                        <a:effectLst/>
                        <a:latin typeface="Calibri" panose="020F0502020204030204" pitchFamily="34" charset="0"/>
                      </a:endParaRPr>
                    </a:p>
                  </a:txBody>
                  <a:tcPr marL="18764" marR="18764" marT="18764" marB="0" anchor="b">
                    <a:lnT w="12700" cap="flat" cmpd="sng" algn="ctr">
                      <a:solidFill>
                        <a:schemeClr val="tx1"/>
                      </a:solidFill>
                      <a:prstDash val="solid"/>
                      <a:round/>
                      <a:headEnd type="none" w="med" len="med"/>
                      <a:tailEnd type="none" w="med" len="med"/>
                    </a:lnT>
                  </a:tcPr>
                </a:tc>
                <a:tc>
                  <a:txBody>
                    <a:bodyPr/>
                    <a:lstStyle/>
                    <a:p>
                      <a:pPr algn="ctr" fontAlgn="b"/>
                      <a:r>
                        <a:rPr lang="en-US" sz="2200" u="none" strike="noStrike">
                          <a:effectLst/>
                        </a:rPr>
                        <a:t>32</a:t>
                      </a:r>
                      <a:endParaRPr lang="en-US" sz="2200" b="0" i="0" u="none" strike="noStrike">
                        <a:solidFill>
                          <a:srgbClr val="000000"/>
                        </a:solidFill>
                        <a:effectLst/>
                        <a:latin typeface="Calibri" panose="020F0502020204030204" pitchFamily="34" charset="0"/>
                      </a:endParaRPr>
                    </a:p>
                  </a:txBody>
                  <a:tcPr marL="18764" marR="18764" marT="18764" marB="0" anchor="b">
                    <a:lnT w="12700" cap="flat" cmpd="sng" algn="ctr">
                      <a:solidFill>
                        <a:schemeClr val="tx1"/>
                      </a:solidFill>
                      <a:prstDash val="solid"/>
                      <a:round/>
                      <a:headEnd type="none" w="med" len="med"/>
                      <a:tailEnd type="none" w="med" len="med"/>
                    </a:lnT>
                  </a:tcPr>
                </a:tc>
                <a:tc>
                  <a:txBody>
                    <a:bodyPr/>
                    <a:lstStyle/>
                    <a:p>
                      <a:pPr algn="ctr" fontAlgn="b"/>
                      <a:r>
                        <a:rPr lang="en-US" sz="2200" u="none" strike="noStrike" dirty="0" smtClean="0">
                          <a:effectLst/>
                        </a:rPr>
                        <a:t>2304</a:t>
                      </a:r>
                      <a:endParaRPr lang="en-US" sz="2200" b="0" i="0" u="none" strike="noStrike" dirty="0">
                        <a:solidFill>
                          <a:srgbClr val="000000"/>
                        </a:solidFill>
                        <a:effectLst/>
                        <a:latin typeface="Calibri" panose="020F0502020204030204" pitchFamily="34" charset="0"/>
                      </a:endParaRPr>
                    </a:p>
                  </a:txBody>
                  <a:tcPr marL="18764" marR="18764" marT="18764" marB="0" anchor="b">
                    <a:lnT w="12700" cap="flat" cmpd="sng" algn="ctr">
                      <a:solidFill>
                        <a:schemeClr val="tx1"/>
                      </a:solidFill>
                      <a:prstDash val="solid"/>
                      <a:round/>
                      <a:headEnd type="none" w="med" len="med"/>
                      <a:tailEnd type="none" w="med" len="med"/>
                    </a:lnT>
                  </a:tcPr>
                </a:tc>
                <a:tc>
                  <a:txBody>
                    <a:bodyPr/>
                    <a:lstStyle/>
                    <a:p>
                      <a:pPr algn="ctr" fontAlgn="b"/>
                      <a:r>
                        <a:rPr lang="en-US" sz="2200" u="none" strike="noStrike" dirty="0" smtClean="0">
                          <a:solidFill>
                            <a:srgbClr val="FF0000"/>
                          </a:solidFill>
                          <a:effectLst/>
                        </a:rPr>
                        <a:t>9234.52</a:t>
                      </a:r>
                      <a:endParaRPr lang="en-US" sz="2200" b="0" i="0" u="none" strike="noStrike" dirty="0">
                        <a:solidFill>
                          <a:srgbClr val="FF0000"/>
                        </a:solidFill>
                        <a:effectLst/>
                        <a:latin typeface="Calibri" panose="020F0502020204030204" pitchFamily="34" charset="0"/>
                      </a:endParaRPr>
                    </a:p>
                  </a:txBody>
                  <a:tcPr marL="18764" marR="18764" marT="18764"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282431620"/>
                  </a:ext>
                </a:extLst>
              </a:tr>
              <a:tr h="375287">
                <a:tc>
                  <a:txBody>
                    <a:bodyPr/>
                    <a:lstStyle/>
                    <a:p>
                      <a:pPr algn="ctr" fontAlgn="b"/>
                      <a:r>
                        <a:rPr lang="en-US" sz="2200" u="none" strike="noStrike" dirty="0">
                          <a:effectLst/>
                        </a:rPr>
                        <a:t>Line CAT</a:t>
                      </a:r>
                      <a:endParaRPr lang="en-US" sz="2200" b="0" i="0" u="none" strike="noStrike" dirty="0">
                        <a:solidFill>
                          <a:srgbClr val="000000"/>
                        </a:solidFill>
                        <a:effectLst/>
                        <a:latin typeface="Calibri" panose="020F0502020204030204" pitchFamily="34" charset="0"/>
                      </a:endParaRPr>
                    </a:p>
                  </a:txBody>
                  <a:tcPr marL="18764" marR="18764" marT="18764" marB="0" anchor="b"/>
                </a:tc>
                <a:tc>
                  <a:txBody>
                    <a:bodyPr/>
                    <a:lstStyle/>
                    <a:p>
                      <a:pPr algn="ctr" fontAlgn="b"/>
                      <a:r>
                        <a:rPr lang="en-US" sz="2200" u="none" strike="noStrike" dirty="0">
                          <a:effectLst/>
                        </a:rPr>
                        <a:t>45</a:t>
                      </a:r>
                      <a:endParaRPr lang="en-US" sz="2200" b="0" i="0" u="none" strike="noStrike" dirty="0">
                        <a:solidFill>
                          <a:srgbClr val="000000"/>
                        </a:solidFill>
                        <a:effectLst/>
                        <a:latin typeface="Calibri" panose="020F0502020204030204" pitchFamily="34" charset="0"/>
                      </a:endParaRPr>
                    </a:p>
                  </a:txBody>
                  <a:tcPr marL="18764" marR="18764" marT="18764" marB="0" anchor="b"/>
                </a:tc>
                <a:tc>
                  <a:txBody>
                    <a:bodyPr/>
                    <a:lstStyle/>
                    <a:p>
                      <a:pPr algn="ctr" fontAlgn="b"/>
                      <a:r>
                        <a:rPr lang="en-US" sz="2200" u="none" strike="noStrike" dirty="0" smtClean="0">
                          <a:effectLst/>
                        </a:rPr>
                        <a:t>1620</a:t>
                      </a:r>
                      <a:endParaRPr lang="en-US" sz="2200" b="0" i="0" u="none" strike="noStrike" dirty="0">
                        <a:solidFill>
                          <a:srgbClr val="000000"/>
                        </a:solidFill>
                        <a:effectLst/>
                        <a:latin typeface="Calibri" panose="020F0502020204030204" pitchFamily="34" charset="0"/>
                      </a:endParaRPr>
                    </a:p>
                  </a:txBody>
                  <a:tcPr marL="18764" marR="18764" marT="18764" marB="0" anchor="b"/>
                </a:tc>
                <a:tc>
                  <a:txBody>
                    <a:bodyPr/>
                    <a:lstStyle/>
                    <a:p>
                      <a:pPr algn="ctr" fontAlgn="b"/>
                      <a:r>
                        <a:rPr lang="en-US" sz="2200" u="none" strike="noStrike" dirty="0" smtClean="0">
                          <a:solidFill>
                            <a:srgbClr val="FF0000"/>
                          </a:solidFill>
                          <a:effectLst/>
                        </a:rPr>
                        <a:t>8840.81</a:t>
                      </a:r>
                      <a:endParaRPr lang="en-US" sz="2200" b="0" i="0" u="none" strike="noStrike" dirty="0">
                        <a:solidFill>
                          <a:srgbClr val="FF0000"/>
                        </a:solidFill>
                        <a:effectLst/>
                        <a:latin typeface="Calibri" panose="020F0502020204030204" pitchFamily="34" charset="0"/>
                      </a:endParaRPr>
                    </a:p>
                  </a:txBody>
                  <a:tcPr marL="18764" marR="18764" marT="18764" marB="0" anchor="b"/>
                </a:tc>
                <a:extLst>
                  <a:ext uri="{0D108BD9-81ED-4DB2-BD59-A6C34878D82A}">
                    <a16:rowId xmlns:a16="http://schemas.microsoft.com/office/drawing/2014/main" xmlns="" val="2976460284"/>
                  </a:ext>
                </a:extLst>
              </a:tr>
              <a:tr h="375287">
                <a:tc>
                  <a:txBody>
                    <a:bodyPr/>
                    <a:lstStyle/>
                    <a:p>
                      <a:pPr algn="ctr" fontAlgn="b"/>
                      <a:r>
                        <a:rPr lang="en-US" sz="2200" u="none" strike="noStrike" dirty="0">
                          <a:effectLst/>
                        </a:rPr>
                        <a:t>Proposed Mode</a:t>
                      </a:r>
                      <a:endParaRPr lang="en-US" sz="2200" b="0" i="0" u="none" strike="noStrike" dirty="0">
                        <a:solidFill>
                          <a:srgbClr val="000000"/>
                        </a:solidFill>
                        <a:effectLst/>
                        <a:latin typeface="Calibri" panose="020F0502020204030204" pitchFamily="34" charset="0"/>
                      </a:endParaRPr>
                    </a:p>
                  </a:txBody>
                  <a:tcPr marL="18764" marR="18764" marT="18764" marB="0" anchor="b"/>
                </a:tc>
                <a:tc>
                  <a:txBody>
                    <a:bodyPr/>
                    <a:lstStyle/>
                    <a:p>
                      <a:pPr algn="ctr" fontAlgn="b"/>
                      <a:r>
                        <a:rPr lang="en-US" sz="2200" u="none" strike="noStrike" dirty="0">
                          <a:effectLst/>
                        </a:rPr>
                        <a:t>86</a:t>
                      </a:r>
                      <a:endParaRPr lang="en-US" sz="2200" b="0" i="0" u="none" strike="noStrike" dirty="0">
                        <a:solidFill>
                          <a:srgbClr val="000000"/>
                        </a:solidFill>
                        <a:effectLst/>
                        <a:latin typeface="Calibri" panose="020F0502020204030204" pitchFamily="34" charset="0"/>
                      </a:endParaRPr>
                    </a:p>
                  </a:txBody>
                  <a:tcPr marL="18764" marR="18764" marT="18764" marB="0" anchor="b"/>
                </a:tc>
                <a:tc>
                  <a:txBody>
                    <a:bodyPr/>
                    <a:lstStyle/>
                    <a:p>
                      <a:pPr algn="ctr" fontAlgn="b"/>
                      <a:r>
                        <a:rPr lang="en-US" sz="2200" u="none" strike="noStrike" dirty="0" smtClean="0">
                          <a:effectLst/>
                        </a:rPr>
                        <a:t>7722</a:t>
                      </a:r>
                      <a:endParaRPr lang="en-US" sz="2200" b="0" i="0" u="none" strike="noStrike" dirty="0">
                        <a:solidFill>
                          <a:srgbClr val="000000"/>
                        </a:solidFill>
                        <a:effectLst/>
                        <a:latin typeface="Calibri" panose="020F0502020204030204" pitchFamily="34" charset="0"/>
                      </a:endParaRPr>
                    </a:p>
                  </a:txBody>
                  <a:tcPr marL="18764" marR="18764" marT="18764" marB="0" anchor="b"/>
                </a:tc>
                <a:tc>
                  <a:txBody>
                    <a:bodyPr/>
                    <a:lstStyle/>
                    <a:p>
                      <a:pPr algn="ctr" fontAlgn="b"/>
                      <a:r>
                        <a:rPr lang="en-US" sz="2200" u="none" strike="noStrike" dirty="0" smtClean="0">
                          <a:solidFill>
                            <a:srgbClr val="FF0000"/>
                          </a:solidFill>
                          <a:effectLst/>
                        </a:rPr>
                        <a:t>13411.39</a:t>
                      </a:r>
                      <a:endParaRPr lang="en-US" sz="2200" b="0" i="0" u="none" strike="noStrike" dirty="0">
                        <a:solidFill>
                          <a:srgbClr val="FF0000"/>
                        </a:solidFill>
                        <a:effectLst/>
                        <a:latin typeface="Calibri" panose="020F0502020204030204" pitchFamily="34" charset="0"/>
                      </a:endParaRPr>
                    </a:p>
                  </a:txBody>
                  <a:tcPr marL="18764" marR="18764" marT="18764" marB="0" anchor="b"/>
                </a:tc>
                <a:extLst>
                  <a:ext uri="{0D108BD9-81ED-4DB2-BD59-A6C34878D82A}">
                    <a16:rowId xmlns:a16="http://schemas.microsoft.com/office/drawing/2014/main" xmlns="" val="1597269400"/>
                  </a:ext>
                </a:extLst>
              </a:tr>
            </a:tbl>
          </a:graphicData>
        </a:graphic>
      </p:graphicFrame>
      <p:graphicFrame>
        <p:nvGraphicFramePr>
          <p:cNvPr id="16" name="Table 6"/>
          <p:cNvGraphicFramePr>
            <a:graphicFrameLocks noGrp="1"/>
          </p:cNvGraphicFramePr>
          <p:nvPr>
            <p:extLst>
              <p:ext uri="{D42A27DB-BD31-4B8C-83A1-F6EECF244321}">
                <p14:modId xmlns:p14="http://schemas.microsoft.com/office/powerpoint/2010/main" val="3279540644"/>
              </p:ext>
            </p:extLst>
          </p:nvPr>
        </p:nvGraphicFramePr>
        <p:xfrm>
          <a:off x="764845" y="3213877"/>
          <a:ext cx="7628703" cy="1567540"/>
        </p:xfrm>
        <a:graphic>
          <a:graphicData uri="http://schemas.openxmlformats.org/drawingml/2006/table">
            <a:tbl>
              <a:tblPr>
                <a:tableStyleId>{9D7B26C5-4107-4FEC-AEDC-1716B250A1EF}</a:tableStyleId>
              </a:tblPr>
              <a:tblGrid>
                <a:gridCol w="2086483">
                  <a:extLst>
                    <a:ext uri="{9D8B030D-6E8A-4147-A177-3AD203B41FA5}">
                      <a16:colId xmlns:a16="http://schemas.microsoft.com/office/drawing/2014/main" xmlns="" val="737826337"/>
                    </a:ext>
                  </a:extLst>
                </a:gridCol>
                <a:gridCol w="1643105">
                  <a:extLst>
                    <a:ext uri="{9D8B030D-6E8A-4147-A177-3AD203B41FA5}">
                      <a16:colId xmlns:a16="http://schemas.microsoft.com/office/drawing/2014/main" xmlns="" val="3815763828"/>
                    </a:ext>
                  </a:extLst>
                </a:gridCol>
                <a:gridCol w="1434457">
                  <a:extLst>
                    <a:ext uri="{9D8B030D-6E8A-4147-A177-3AD203B41FA5}">
                      <a16:colId xmlns:a16="http://schemas.microsoft.com/office/drawing/2014/main" xmlns="" val="121691858"/>
                    </a:ext>
                  </a:extLst>
                </a:gridCol>
                <a:gridCol w="1388816">
                  <a:extLst>
                    <a:ext uri="{9D8B030D-6E8A-4147-A177-3AD203B41FA5}">
                      <a16:colId xmlns:a16="http://schemas.microsoft.com/office/drawing/2014/main" xmlns="" val="1442447369"/>
                    </a:ext>
                  </a:extLst>
                </a:gridCol>
                <a:gridCol w="1075842">
                  <a:extLst>
                    <a:ext uri="{9D8B030D-6E8A-4147-A177-3AD203B41FA5}">
                      <a16:colId xmlns:a16="http://schemas.microsoft.com/office/drawing/2014/main" xmlns="" val="1542516199"/>
                    </a:ext>
                  </a:extLst>
                </a:gridCol>
              </a:tblGrid>
              <a:tr h="391885">
                <a:tc>
                  <a:txBody>
                    <a:bodyPr/>
                    <a:lstStyle/>
                    <a:p>
                      <a:pPr algn="ctr"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19595" marR="19595" marT="19595" marB="0" anchor="b">
                    <a:lnB w="12700" cap="flat" cmpd="sng" algn="ctr">
                      <a:solidFill>
                        <a:schemeClr val="tx1"/>
                      </a:solidFill>
                      <a:prstDash val="solid"/>
                      <a:round/>
                      <a:headEnd type="none" w="med" len="med"/>
                      <a:tailEnd type="none" w="med" len="med"/>
                    </a:lnB>
                  </a:tcPr>
                </a:tc>
                <a:tc>
                  <a:txBody>
                    <a:bodyPr/>
                    <a:lstStyle/>
                    <a:p>
                      <a:pPr algn="ctr" fontAlgn="b"/>
                      <a:r>
                        <a:rPr lang="en-US" sz="2200" u="none" strike="noStrike" dirty="0">
                          <a:effectLst/>
                        </a:rPr>
                        <a:t>Served Pass.</a:t>
                      </a:r>
                      <a:endParaRPr lang="en-US" sz="2200" b="0" i="0" u="none" strike="noStrike" dirty="0">
                        <a:solidFill>
                          <a:srgbClr val="000000"/>
                        </a:solidFill>
                        <a:effectLst/>
                        <a:latin typeface="Calibri" panose="020F0502020204030204" pitchFamily="34" charset="0"/>
                      </a:endParaRPr>
                    </a:p>
                  </a:txBody>
                  <a:tcPr marL="19595" marR="19595" marT="19595" marB="0" anchor="b">
                    <a:lnB w="12700" cap="flat" cmpd="sng" algn="ctr">
                      <a:solidFill>
                        <a:schemeClr val="tx1"/>
                      </a:solidFill>
                      <a:prstDash val="solid"/>
                      <a:round/>
                      <a:headEnd type="none" w="med" len="med"/>
                      <a:tailEnd type="none" w="med" len="med"/>
                    </a:lnB>
                  </a:tcPr>
                </a:tc>
                <a:tc>
                  <a:txBody>
                    <a:bodyPr/>
                    <a:lstStyle/>
                    <a:p>
                      <a:pPr algn="ctr" fontAlgn="b"/>
                      <a:r>
                        <a:rPr lang="en-US" sz="2200" u="none" strike="noStrike">
                          <a:effectLst/>
                        </a:rPr>
                        <a:t>AWT (min)</a:t>
                      </a:r>
                      <a:endParaRPr lang="en-US" sz="2200" b="0" i="0" u="none" strike="noStrike">
                        <a:solidFill>
                          <a:srgbClr val="000000"/>
                        </a:solidFill>
                        <a:effectLst/>
                        <a:latin typeface="Calibri" panose="020F0502020204030204" pitchFamily="34" charset="0"/>
                      </a:endParaRPr>
                    </a:p>
                  </a:txBody>
                  <a:tcPr marL="19595" marR="19595" marT="19595" marB="0" anchor="b">
                    <a:lnB w="12700" cap="flat" cmpd="sng" algn="ctr">
                      <a:solidFill>
                        <a:schemeClr val="tx1"/>
                      </a:solidFill>
                      <a:prstDash val="solid"/>
                      <a:round/>
                      <a:headEnd type="none" w="med" len="med"/>
                      <a:tailEnd type="none" w="med" len="med"/>
                    </a:lnB>
                  </a:tcPr>
                </a:tc>
                <a:tc>
                  <a:txBody>
                    <a:bodyPr/>
                    <a:lstStyle/>
                    <a:p>
                      <a:pPr algn="ctr" fontAlgn="b"/>
                      <a:r>
                        <a:rPr lang="en-US" sz="2200" u="none" strike="noStrike">
                          <a:effectLst/>
                        </a:rPr>
                        <a:t>TWT (min)</a:t>
                      </a:r>
                      <a:endParaRPr lang="en-US" sz="2200" b="0" i="0" u="none" strike="noStrike">
                        <a:solidFill>
                          <a:srgbClr val="000000"/>
                        </a:solidFill>
                        <a:effectLst/>
                        <a:latin typeface="Calibri" panose="020F0502020204030204" pitchFamily="34" charset="0"/>
                      </a:endParaRPr>
                    </a:p>
                  </a:txBody>
                  <a:tcPr marL="19595" marR="19595" marT="19595" marB="0" anchor="b">
                    <a:lnB w="12700" cap="flat" cmpd="sng" algn="ctr">
                      <a:solidFill>
                        <a:schemeClr val="tx1"/>
                      </a:solidFill>
                      <a:prstDash val="solid"/>
                      <a:round/>
                      <a:headEnd type="none" w="med" len="med"/>
                      <a:tailEnd type="none" w="med" len="med"/>
                    </a:lnB>
                  </a:tcPr>
                </a:tc>
                <a:tc>
                  <a:txBody>
                    <a:bodyPr/>
                    <a:lstStyle/>
                    <a:p>
                      <a:pPr algn="ctr" fontAlgn="b"/>
                      <a:r>
                        <a:rPr lang="en-US" sz="2200" u="none" strike="noStrike" dirty="0">
                          <a:effectLst/>
                        </a:rPr>
                        <a:t>WTC ($)</a:t>
                      </a:r>
                      <a:endParaRPr lang="en-US" sz="2200" b="0" i="0" u="none" strike="noStrike" dirty="0">
                        <a:solidFill>
                          <a:srgbClr val="000000"/>
                        </a:solidFill>
                        <a:effectLst/>
                        <a:latin typeface="Calibri" panose="020F0502020204030204" pitchFamily="34" charset="0"/>
                      </a:endParaRPr>
                    </a:p>
                  </a:txBody>
                  <a:tcPr marL="19595" marR="19595" marT="1959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9450666"/>
                  </a:ext>
                </a:extLst>
              </a:tr>
              <a:tr h="391885">
                <a:tc>
                  <a:txBody>
                    <a:bodyPr/>
                    <a:lstStyle/>
                    <a:p>
                      <a:pPr algn="ctr" fontAlgn="b"/>
                      <a:r>
                        <a:rPr lang="en-US" sz="2200" u="none" strike="noStrike" dirty="0">
                          <a:effectLst/>
                        </a:rPr>
                        <a:t>Line 18</a:t>
                      </a:r>
                      <a:endParaRPr lang="en-US" sz="2200" b="0" i="0" u="none" strike="noStrike" dirty="0">
                        <a:solidFill>
                          <a:srgbClr val="000000"/>
                        </a:solidFill>
                        <a:effectLst/>
                        <a:latin typeface="Calibri" panose="020F0502020204030204" pitchFamily="34" charset="0"/>
                      </a:endParaRPr>
                    </a:p>
                  </a:txBody>
                  <a:tcPr marL="19595" marR="19595" marT="19595" marB="0" anchor="b">
                    <a:lnT w="12700" cap="flat" cmpd="sng" algn="ctr">
                      <a:solidFill>
                        <a:schemeClr val="tx1"/>
                      </a:solidFill>
                      <a:prstDash val="solid"/>
                      <a:round/>
                      <a:headEnd type="none" w="med" len="med"/>
                      <a:tailEnd type="none" w="med" len="med"/>
                    </a:lnT>
                  </a:tcPr>
                </a:tc>
                <a:tc>
                  <a:txBody>
                    <a:bodyPr/>
                    <a:lstStyle/>
                    <a:p>
                      <a:pPr algn="ctr" fontAlgn="b"/>
                      <a:r>
                        <a:rPr lang="en-US" sz="2200" u="none" strike="noStrike">
                          <a:effectLst/>
                        </a:rPr>
                        <a:t>3193</a:t>
                      </a:r>
                      <a:endParaRPr lang="en-US" sz="2200" b="0" i="0" u="none" strike="noStrike">
                        <a:solidFill>
                          <a:srgbClr val="000000"/>
                        </a:solidFill>
                        <a:effectLst/>
                        <a:latin typeface="Calibri" panose="020F0502020204030204" pitchFamily="34" charset="0"/>
                      </a:endParaRPr>
                    </a:p>
                  </a:txBody>
                  <a:tcPr marL="19595" marR="19595" marT="19595" marB="0" anchor="b">
                    <a:lnT w="12700" cap="flat" cmpd="sng" algn="ctr">
                      <a:solidFill>
                        <a:schemeClr val="tx1"/>
                      </a:solidFill>
                      <a:prstDash val="solid"/>
                      <a:round/>
                      <a:headEnd type="none" w="med" len="med"/>
                      <a:tailEnd type="none" w="med" len="med"/>
                    </a:lnT>
                  </a:tcPr>
                </a:tc>
                <a:tc>
                  <a:txBody>
                    <a:bodyPr/>
                    <a:lstStyle/>
                    <a:p>
                      <a:pPr algn="ctr" fontAlgn="b"/>
                      <a:r>
                        <a:rPr lang="en-US" sz="2200" u="none" strike="noStrike">
                          <a:effectLst/>
                        </a:rPr>
                        <a:t>7.66</a:t>
                      </a:r>
                      <a:endParaRPr lang="en-US" sz="2200" b="0" i="0" u="none" strike="noStrike">
                        <a:solidFill>
                          <a:srgbClr val="000000"/>
                        </a:solidFill>
                        <a:effectLst/>
                        <a:latin typeface="Calibri" panose="020F0502020204030204" pitchFamily="34" charset="0"/>
                      </a:endParaRPr>
                    </a:p>
                  </a:txBody>
                  <a:tcPr marL="19595" marR="19595" marT="19595" marB="0" anchor="b">
                    <a:lnT w="12700" cap="flat" cmpd="sng" algn="ctr">
                      <a:solidFill>
                        <a:schemeClr val="tx1"/>
                      </a:solidFill>
                      <a:prstDash val="solid"/>
                      <a:round/>
                      <a:headEnd type="none" w="med" len="med"/>
                      <a:tailEnd type="none" w="med" len="med"/>
                    </a:lnT>
                  </a:tcPr>
                </a:tc>
                <a:tc>
                  <a:txBody>
                    <a:bodyPr/>
                    <a:lstStyle/>
                    <a:p>
                      <a:pPr algn="ctr" fontAlgn="b"/>
                      <a:r>
                        <a:rPr lang="en-US" sz="2200" u="none" strike="noStrike">
                          <a:effectLst/>
                        </a:rPr>
                        <a:t>24460.67</a:t>
                      </a:r>
                      <a:endParaRPr lang="en-US" sz="2200" b="0" i="0" u="none" strike="noStrike">
                        <a:solidFill>
                          <a:srgbClr val="000000"/>
                        </a:solidFill>
                        <a:effectLst/>
                        <a:latin typeface="Calibri" panose="020F0502020204030204" pitchFamily="34" charset="0"/>
                      </a:endParaRPr>
                    </a:p>
                  </a:txBody>
                  <a:tcPr marL="19595" marR="19595" marT="19595" marB="0" anchor="b">
                    <a:lnT w="12700" cap="flat" cmpd="sng" algn="ctr">
                      <a:solidFill>
                        <a:schemeClr val="tx1"/>
                      </a:solidFill>
                      <a:prstDash val="solid"/>
                      <a:round/>
                      <a:headEnd type="none" w="med" len="med"/>
                      <a:tailEnd type="none" w="med" len="med"/>
                    </a:lnT>
                  </a:tcPr>
                </a:tc>
                <a:tc>
                  <a:txBody>
                    <a:bodyPr/>
                    <a:lstStyle/>
                    <a:p>
                      <a:pPr algn="ctr" fontAlgn="b"/>
                      <a:r>
                        <a:rPr lang="en-US" sz="2200" u="none" strike="noStrike" dirty="0">
                          <a:effectLst/>
                        </a:rPr>
                        <a:t>6930.52</a:t>
                      </a:r>
                      <a:endParaRPr lang="en-US" sz="2200" b="0" i="0" u="none" strike="noStrike" dirty="0">
                        <a:solidFill>
                          <a:srgbClr val="000000"/>
                        </a:solidFill>
                        <a:effectLst/>
                        <a:latin typeface="Calibri" panose="020F0502020204030204" pitchFamily="34" charset="0"/>
                      </a:endParaRPr>
                    </a:p>
                  </a:txBody>
                  <a:tcPr marL="19595" marR="19595" marT="1959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998675956"/>
                  </a:ext>
                </a:extLst>
              </a:tr>
              <a:tr h="391885">
                <a:tc>
                  <a:txBody>
                    <a:bodyPr/>
                    <a:lstStyle/>
                    <a:p>
                      <a:pPr algn="ctr" fontAlgn="b"/>
                      <a:r>
                        <a:rPr lang="en-US" sz="2200" u="none" strike="noStrike">
                          <a:effectLst/>
                        </a:rPr>
                        <a:t>Line CAT</a:t>
                      </a:r>
                      <a:endParaRPr lang="en-US" sz="2200" b="0" i="0" u="none" strike="noStrike">
                        <a:solidFill>
                          <a:srgbClr val="000000"/>
                        </a:solidFill>
                        <a:effectLst/>
                        <a:latin typeface="Calibri" panose="020F0502020204030204" pitchFamily="34" charset="0"/>
                      </a:endParaRPr>
                    </a:p>
                  </a:txBody>
                  <a:tcPr marL="19595" marR="19595" marT="19595" marB="0" anchor="b"/>
                </a:tc>
                <a:tc>
                  <a:txBody>
                    <a:bodyPr/>
                    <a:lstStyle/>
                    <a:p>
                      <a:pPr algn="ctr" fontAlgn="b"/>
                      <a:r>
                        <a:rPr lang="en-US" sz="2200" u="none" strike="noStrike">
                          <a:effectLst/>
                        </a:rPr>
                        <a:t>3433</a:t>
                      </a:r>
                      <a:endParaRPr lang="en-US" sz="2200" b="0" i="0" u="none" strike="noStrike">
                        <a:solidFill>
                          <a:srgbClr val="000000"/>
                        </a:solidFill>
                        <a:effectLst/>
                        <a:latin typeface="Calibri" panose="020F0502020204030204" pitchFamily="34" charset="0"/>
                      </a:endParaRPr>
                    </a:p>
                  </a:txBody>
                  <a:tcPr marL="19595" marR="19595" marT="19595" marB="0" anchor="b"/>
                </a:tc>
                <a:tc>
                  <a:txBody>
                    <a:bodyPr/>
                    <a:lstStyle/>
                    <a:p>
                      <a:pPr algn="ctr" fontAlgn="b"/>
                      <a:r>
                        <a:rPr lang="en-US" sz="2200" u="none" strike="noStrike">
                          <a:effectLst/>
                        </a:rPr>
                        <a:t>7.42</a:t>
                      </a:r>
                      <a:endParaRPr lang="en-US" sz="2200" b="0" i="0" u="none" strike="noStrike">
                        <a:solidFill>
                          <a:srgbClr val="000000"/>
                        </a:solidFill>
                        <a:effectLst/>
                        <a:latin typeface="Calibri" panose="020F0502020204030204" pitchFamily="34" charset="0"/>
                      </a:endParaRPr>
                    </a:p>
                  </a:txBody>
                  <a:tcPr marL="19595" marR="19595" marT="19595" marB="0" anchor="b"/>
                </a:tc>
                <a:tc>
                  <a:txBody>
                    <a:bodyPr/>
                    <a:lstStyle/>
                    <a:p>
                      <a:pPr algn="ctr" fontAlgn="b"/>
                      <a:r>
                        <a:rPr lang="en-US" sz="2200" u="none" strike="noStrike">
                          <a:effectLst/>
                        </a:rPr>
                        <a:t>25485.21</a:t>
                      </a:r>
                      <a:endParaRPr lang="en-US" sz="2200" b="0" i="0" u="none" strike="noStrike">
                        <a:solidFill>
                          <a:srgbClr val="000000"/>
                        </a:solidFill>
                        <a:effectLst/>
                        <a:latin typeface="Calibri" panose="020F0502020204030204" pitchFamily="34" charset="0"/>
                      </a:endParaRPr>
                    </a:p>
                  </a:txBody>
                  <a:tcPr marL="19595" marR="19595" marT="19595" marB="0" anchor="b"/>
                </a:tc>
                <a:tc>
                  <a:txBody>
                    <a:bodyPr/>
                    <a:lstStyle/>
                    <a:p>
                      <a:pPr algn="ctr" fontAlgn="b"/>
                      <a:r>
                        <a:rPr lang="en-US" sz="2200" u="none" strike="noStrike" dirty="0">
                          <a:effectLst/>
                        </a:rPr>
                        <a:t>7220.81</a:t>
                      </a:r>
                      <a:endParaRPr lang="en-US" sz="2200" b="0" i="0" u="none" strike="noStrike" dirty="0">
                        <a:solidFill>
                          <a:srgbClr val="000000"/>
                        </a:solidFill>
                        <a:effectLst/>
                        <a:latin typeface="Calibri" panose="020F0502020204030204" pitchFamily="34" charset="0"/>
                      </a:endParaRPr>
                    </a:p>
                  </a:txBody>
                  <a:tcPr marL="19595" marR="19595" marT="19595" marB="0" anchor="b"/>
                </a:tc>
                <a:extLst>
                  <a:ext uri="{0D108BD9-81ED-4DB2-BD59-A6C34878D82A}">
                    <a16:rowId xmlns:a16="http://schemas.microsoft.com/office/drawing/2014/main" xmlns="" val="138018195"/>
                  </a:ext>
                </a:extLst>
              </a:tr>
              <a:tr h="391885">
                <a:tc>
                  <a:txBody>
                    <a:bodyPr/>
                    <a:lstStyle/>
                    <a:p>
                      <a:pPr algn="ctr" fontAlgn="b"/>
                      <a:r>
                        <a:rPr lang="en-US" sz="2200" u="none" strike="noStrike" dirty="0">
                          <a:effectLst/>
                        </a:rPr>
                        <a:t>Proposed Mode</a:t>
                      </a:r>
                      <a:endParaRPr lang="en-US" sz="2200" b="0" i="0" u="none" strike="noStrike" dirty="0">
                        <a:solidFill>
                          <a:srgbClr val="000000"/>
                        </a:solidFill>
                        <a:effectLst/>
                        <a:latin typeface="Calibri" panose="020F0502020204030204" pitchFamily="34" charset="0"/>
                      </a:endParaRPr>
                    </a:p>
                  </a:txBody>
                  <a:tcPr marL="19595" marR="19595" marT="19595" marB="0" anchor="b"/>
                </a:tc>
                <a:tc>
                  <a:txBody>
                    <a:bodyPr/>
                    <a:lstStyle/>
                    <a:p>
                      <a:pPr algn="ctr" fontAlgn="b"/>
                      <a:r>
                        <a:rPr lang="en-US" sz="2200" u="none" strike="noStrike" dirty="0">
                          <a:effectLst/>
                        </a:rPr>
                        <a:t>6627</a:t>
                      </a:r>
                      <a:endParaRPr lang="en-US" sz="2200" b="0" i="0" u="none" strike="noStrike" dirty="0">
                        <a:solidFill>
                          <a:srgbClr val="000000"/>
                        </a:solidFill>
                        <a:effectLst/>
                        <a:latin typeface="Calibri" panose="020F0502020204030204" pitchFamily="34" charset="0"/>
                      </a:endParaRPr>
                    </a:p>
                  </a:txBody>
                  <a:tcPr marL="19595" marR="19595" marT="19595" marB="0" anchor="b"/>
                </a:tc>
                <a:tc>
                  <a:txBody>
                    <a:bodyPr/>
                    <a:lstStyle/>
                    <a:p>
                      <a:pPr algn="ctr" fontAlgn="b"/>
                      <a:r>
                        <a:rPr lang="en-US" sz="2200" u="none" strike="noStrike" dirty="0" smtClean="0">
                          <a:effectLst/>
                        </a:rPr>
                        <a:t>3.03</a:t>
                      </a:r>
                      <a:endParaRPr lang="en-US" sz="2200" b="0" i="0" u="none" strike="noStrike" dirty="0">
                        <a:solidFill>
                          <a:srgbClr val="000000"/>
                        </a:solidFill>
                        <a:effectLst/>
                        <a:latin typeface="Calibri" panose="020F0502020204030204" pitchFamily="34" charset="0"/>
                      </a:endParaRPr>
                    </a:p>
                  </a:txBody>
                  <a:tcPr marL="19595" marR="19595" marT="19595" marB="0" anchor="b"/>
                </a:tc>
                <a:tc>
                  <a:txBody>
                    <a:bodyPr/>
                    <a:lstStyle/>
                    <a:p>
                      <a:pPr algn="ctr" fontAlgn="b"/>
                      <a:r>
                        <a:rPr lang="en-US" sz="2200" u="none" strike="noStrike" dirty="0" smtClean="0">
                          <a:effectLst/>
                        </a:rPr>
                        <a:t>20080.20</a:t>
                      </a:r>
                      <a:endParaRPr lang="en-US" sz="2200" b="0" i="0" u="none" strike="noStrike" dirty="0">
                        <a:solidFill>
                          <a:srgbClr val="000000"/>
                        </a:solidFill>
                        <a:effectLst/>
                        <a:latin typeface="Calibri" panose="020F0502020204030204" pitchFamily="34" charset="0"/>
                      </a:endParaRPr>
                    </a:p>
                  </a:txBody>
                  <a:tcPr marL="19595" marR="19595" marT="19595" marB="0" anchor="b"/>
                </a:tc>
                <a:tc>
                  <a:txBody>
                    <a:bodyPr/>
                    <a:lstStyle/>
                    <a:p>
                      <a:pPr algn="ctr" fontAlgn="b"/>
                      <a:r>
                        <a:rPr lang="en-US" sz="2200" u="none" strike="noStrike" dirty="0" smtClean="0">
                          <a:effectLst/>
                        </a:rPr>
                        <a:t>5689.36</a:t>
                      </a:r>
                      <a:endParaRPr lang="en-US" sz="2200" b="0" i="0" u="none" strike="noStrike" dirty="0">
                        <a:solidFill>
                          <a:srgbClr val="000000"/>
                        </a:solidFill>
                        <a:effectLst/>
                        <a:latin typeface="Calibri" panose="020F0502020204030204" pitchFamily="34" charset="0"/>
                      </a:endParaRPr>
                    </a:p>
                  </a:txBody>
                  <a:tcPr marL="19595" marR="19595" marT="19595" marB="0" anchor="b"/>
                </a:tc>
                <a:extLst>
                  <a:ext uri="{0D108BD9-81ED-4DB2-BD59-A6C34878D82A}">
                    <a16:rowId xmlns:a16="http://schemas.microsoft.com/office/drawing/2014/main" xmlns="" val="610435117"/>
                  </a:ext>
                </a:extLst>
              </a:tr>
            </a:tbl>
          </a:graphicData>
        </a:graphic>
      </p:graphicFrame>
      <p:grpSp>
        <p:nvGrpSpPr>
          <p:cNvPr id="6" name="组合 5"/>
          <p:cNvGrpSpPr/>
          <p:nvPr/>
        </p:nvGrpSpPr>
        <p:grpSpPr>
          <a:xfrm>
            <a:off x="635716" y="6023327"/>
            <a:ext cx="4228080" cy="613495"/>
            <a:chOff x="743296" y="6238479"/>
            <a:chExt cx="4228080" cy="613495"/>
          </a:xfrm>
        </p:grpSpPr>
        <p:sp>
          <p:nvSpPr>
            <p:cNvPr id="2" name="矩形 1"/>
            <p:cNvSpPr/>
            <p:nvPr/>
          </p:nvSpPr>
          <p:spPr>
            <a:xfrm>
              <a:off x="910936" y="6310072"/>
              <a:ext cx="164592" cy="164592"/>
            </a:xfrm>
            <a:prstGeom prst="rect">
              <a:avLst/>
            </a:prstGeom>
            <a:solidFill>
              <a:srgbClr val="629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92586" y="6576908"/>
              <a:ext cx="164592" cy="164592"/>
            </a:xfrm>
            <a:prstGeom prst="rect">
              <a:avLst/>
            </a:prstGeom>
            <a:solidFill>
              <a:srgbClr val="A1C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3296" y="6576908"/>
              <a:ext cx="164592" cy="164592"/>
            </a:xfrm>
            <a:prstGeom prst="rect">
              <a:avLst/>
            </a:prstGeom>
            <a:solidFill>
              <a:srgbClr val="629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31701" y="6451864"/>
              <a:ext cx="222250" cy="400110"/>
            </a:xfrm>
            <a:prstGeom prst="rect">
              <a:avLst/>
            </a:prstGeom>
            <a:noFill/>
          </p:spPr>
          <p:txBody>
            <a:bodyPr wrap="square" rtlCol="0">
              <a:spAutoFit/>
            </a:bodyPr>
            <a:lstStyle/>
            <a:p>
              <a:r>
                <a:rPr lang="en-US" altLang="zh-CN" sz="2000" dirty="0" smtClean="0">
                  <a:latin typeface="+mj-lt"/>
                  <a:cs typeface="Arial" panose="020B0604020202020204" pitchFamily="34" charset="0"/>
                </a:rPr>
                <a:t>+</a:t>
              </a:r>
              <a:endParaRPr lang="zh-CN" altLang="en-US" sz="2000" dirty="0" smtClean="0">
                <a:latin typeface="+mj-lt"/>
                <a:cs typeface="Arial" panose="020B0604020202020204" pitchFamily="34" charset="0"/>
              </a:endParaRPr>
            </a:p>
          </p:txBody>
        </p:sp>
        <p:sp>
          <p:nvSpPr>
            <p:cNvPr id="5" name="文本框 4"/>
            <p:cNvSpPr txBox="1"/>
            <p:nvPr/>
          </p:nvSpPr>
          <p:spPr>
            <a:xfrm>
              <a:off x="1269746" y="6238479"/>
              <a:ext cx="3701630" cy="307777"/>
            </a:xfrm>
            <a:prstGeom prst="rect">
              <a:avLst/>
            </a:prstGeom>
            <a:noFill/>
          </p:spPr>
          <p:txBody>
            <a:bodyPr wrap="square" rtlCol="0">
              <a:spAutoFit/>
            </a:bodyPr>
            <a:lstStyle/>
            <a:p>
              <a:r>
                <a:rPr lang="en-US" altLang="zh-CN" sz="1400" dirty="0" smtClean="0">
                  <a:latin typeface="+mj-lt"/>
                  <a:cs typeface="Arial" panose="020B0604020202020204" pitchFamily="34" charset="0"/>
                </a:rPr>
                <a:t>Passenger waiting time cost of proposed mode</a:t>
              </a:r>
              <a:endParaRPr lang="zh-CN" altLang="en-US" sz="1400" dirty="0" smtClean="0">
                <a:latin typeface="+mj-lt"/>
                <a:cs typeface="Arial" panose="020B0604020202020204" pitchFamily="34" charset="0"/>
              </a:endParaRPr>
            </a:p>
          </p:txBody>
        </p:sp>
        <p:sp>
          <p:nvSpPr>
            <p:cNvPr id="17" name="文本框 16"/>
            <p:cNvSpPr txBox="1"/>
            <p:nvPr/>
          </p:nvSpPr>
          <p:spPr>
            <a:xfrm>
              <a:off x="1536696" y="6498030"/>
              <a:ext cx="3070214" cy="307777"/>
            </a:xfrm>
            <a:prstGeom prst="rect">
              <a:avLst/>
            </a:prstGeom>
            <a:noFill/>
          </p:spPr>
          <p:txBody>
            <a:bodyPr wrap="square" rtlCol="0">
              <a:spAutoFit/>
            </a:bodyPr>
            <a:lstStyle/>
            <a:p>
              <a:r>
                <a:rPr lang="en-US" altLang="zh-CN" sz="1400" dirty="0">
                  <a:latin typeface="+mj-lt"/>
                  <a:cs typeface="Arial" panose="020B0604020202020204" pitchFamily="34" charset="0"/>
                </a:rPr>
                <a:t>Passenger waiting time </a:t>
              </a:r>
              <a:r>
                <a:rPr lang="en-US" altLang="zh-CN" sz="1400" dirty="0" smtClean="0">
                  <a:latin typeface="+mj-lt"/>
                  <a:cs typeface="Arial" panose="020B0604020202020204" pitchFamily="34" charset="0"/>
                </a:rPr>
                <a:t>cost of original</a:t>
              </a:r>
              <a:endParaRPr lang="zh-CN" altLang="en-US" sz="1400" dirty="0" smtClean="0">
                <a:latin typeface="+mj-lt"/>
                <a:cs typeface="Arial" panose="020B0604020202020204" pitchFamily="34" charset="0"/>
              </a:endParaRPr>
            </a:p>
          </p:txBody>
        </p:sp>
      </p:grpSp>
      <p:grpSp>
        <p:nvGrpSpPr>
          <p:cNvPr id="7" name="组合 6"/>
          <p:cNvGrpSpPr/>
          <p:nvPr/>
        </p:nvGrpSpPr>
        <p:grpSpPr>
          <a:xfrm>
            <a:off x="5111430" y="6023487"/>
            <a:ext cx="2985689" cy="619361"/>
            <a:chOff x="5549705" y="6238639"/>
            <a:chExt cx="2985689" cy="619361"/>
          </a:xfrm>
        </p:grpSpPr>
        <p:sp>
          <p:nvSpPr>
            <p:cNvPr id="12" name="矩形 11"/>
            <p:cNvSpPr/>
            <p:nvPr/>
          </p:nvSpPr>
          <p:spPr>
            <a:xfrm>
              <a:off x="5737085" y="6310071"/>
              <a:ext cx="164592" cy="164592"/>
            </a:xfrm>
            <a:prstGeom prst="rect">
              <a:avLst/>
            </a:prstGeom>
            <a:solidFill>
              <a:srgbClr val="ED6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919072" y="6578226"/>
              <a:ext cx="164592" cy="164592"/>
            </a:xfrm>
            <a:prstGeom prst="rect">
              <a:avLst/>
            </a:prstGeom>
            <a:solidFill>
              <a:srgbClr val="F4B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549705" y="6576908"/>
              <a:ext cx="164592" cy="164592"/>
            </a:xfrm>
            <a:prstGeom prst="rect">
              <a:avLst/>
            </a:prstGeom>
            <a:solidFill>
              <a:srgbClr val="ED6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657334" y="6457890"/>
              <a:ext cx="222250" cy="400110"/>
            </a:xfrm>
            <a:prstGeom prst="rect">
              <a:avLst/>
            </a:prstGeom>
            <a:noFill/>
          </p:spPr>
          <p:txBody>
            <a:bodyPr wrap="square" rtlCol="0">
              <a:spAutoFit/>
            </a:bodyPr>
            <a:lstStyle/>
            <a:p>
              <a:r>
                <a:rPr lang="en-US" altLang="zh-CN" sz="2000" dirty="0" smtClean="0">
                  <a:latin typeface="+mj-lt"/>
                  <a:cs typeface="Arial" panose="020B0604020202020204" pitchFamily="34" charset="0"/>
                </a:rPr>
                <a:t>+</a:t>
              </a:r>
              <a:endParaRPr lang="zh-CN" altLang="en-US" sz="2000" dirty="0" smtClean="0">
                <a:latin typeface="+mj-lt"/>
                <a:cs typeface="Arial" panose="020B0604020202020204" pitchFamily="34" charset="0"/>
              </a:endParaRPr>
            </a:p>
          </p:txBody>
        </p:sp>
        <p:sp>
          <p:nvSpPr>
            <p:cNvPr id="21" name="文本框 20"/>
            <p:cNvSpPr txBox="1"/>
            <p:nvPr/>
          </p:nvSpPr>
          <p:spPr>
            <a:xfrm>
              <a:off x="6217128" y="6238639"/>
              <a:ext cx="2318266" cy="307777"/>
            </a:xfrm>
            <a:prstGeom prst="rect">
              <a:avLst/>
            </a:prstGeom>
            <a:noFill/>
          </p:spPr>
          <p:txBody>
            <a:bodyPr wrap="square" rtlCol="0">
              <a:spAutoFit/>
            </a:bodyPr>
            <a:lstStyle/>
            <a:p>
              <a:r>
                <a:rPr lang="en-US" altLang="zh-CN" sz="1400" dirty="0" smtClean="0">
                  <a:latin typeface="+mj-lt"/>
                  <a:cs typeface="Arial" panose="020B0604020202020204" pitchFamily="34" charset="0"/>
                </a:rPr>
                <a:t>Total cost of proposed mode</a:t>
              </a:r>
              <a:endParaRPr lang="zh-CN" altLang="en-US" sz="1400" dirty="0" smtClean="0">
                <a:latin typeface="+mj-lt"/>
                <a:cs typeface="Arial" panose="020B0604020202020204" pitchFamily="34" charset="0"/>
              </a:endParaRPr>
            </a:p>
          </p:txBody>
        </p:sp>
        <p:sp>
          <p:nvSpPr>
            <p:cNvPr id="22" name="文本框 21"/>
            <p:cNvSpPr txBox="1"/>
            <p:nvPr/>
          </p:nvSpPr>
          <p:spPr>
            <a:xfrm>
              <a:off x="6553678" y="6493181"/>
              <a:ext cx="1739514" cy="307777"/>
            </a:xfrm>
            <a:prstGeom prst="rect">
              <a:avLst/>
            </a:prstGeom>
            <a:noFill/>
          </p:spPr>
          <p:txBody>
            <a:bodyPr wrap="square" rtlCol="0">
              <a:spAutoFit/>
            </a:bodyPr>
            <a:lstStyle/>
            <a:p>
              <a:r>
                <a:rPr lang="en-US" altLang="zh-CN" sz="1400" dirty="0" smtClean="0">
                  <a:latin typeface="+mj-lt"/>
                  <a:cs typeface="Arial" panose="020B0604020202020204" pitchFamily="34" charset="0"/>
                </a:rPr>
                <a:t>Total cost of original</a:t>
              </a:r>
              <a:endParaRPr lang="zh-CN" altLang="en-US" sz="1400" dirty="0" smtClean="0">
                <a:latin typeface="+mj-lt"/>
                <a:cs typeface="Arial" panose="020B0604020202020204" pitchFamily="34" charset="0"/>
              </a:endParaRPr>
            </a:p>
          </p:txBody>
        </p:sp>
      </p:grpSp>
    </p:spTree>
    <p:extLst>
      <p:ext uri="{BB962C8B-B14F-4D97-AF65-F5344CB8AC3E}">
        <p14:creationId xmlns:p14="http://schemas.microsoft.com/office/powerpoint/2010/main" val="26364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1">
        <p:bldAsOne/>
      </p:bldGraphic>
      <p:bldGraphic spid="10" grpId="1">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807207" y="1150684"/>
            <a:ext cx="141601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itle 1"/>
          <p:cNvSpPr>
            <a:spLocks noGrp="1"/>
          </p:cNvSpPr>
          <p:nvPr>
            <p:ph type="title"/>
          </p:nvPr>
        </p:nvSpPr>
        <p:spPr>
          <a:xfrm>
            <a:off x="372839" y="238829"/>
            <a:ext cx="7772400" cy="782266"/>
          </a:xfrm>
        </p:spPr>
        <p:txBody>
          <a:bodyPr>
            <a:normAutofit/>
          </a:bodyPr>
          <a:lstStyle/>
          <a:p>
            <a:r>
              <a:rPr lang="en-US" altLang="zh-CN" sz="3200" dirty="0" smtClean="0">
                <a:solidFill>
                  <a:srgbClr val="006747"/>
                </a:solidFill>
                <a:latin typeface="Constantia" panose="02030602050306030303" pitchFamily="18" charset="0"/>
              </a:rPr>
              <a:t>Work Estimate</a:t>
            </a:r>
            <a:endParaRPr lang="en-US" sz="3200" dirty="0">
              <a:solidFill>
                <a:srgbClr val="006747"/>
              </a:solidFill>
              <a:latin typeface="Constantia" panose="02030602050306030303"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732826587"/>
              </p:ext>
            </p:extLst>
          </p:nvPr>
        </p:nvGraphicFramePr>
        <p:xfrm>
          <a:off x="372838" y="1150684"/>
          <a:ext cx="8174395" cy="2743200"/>
        </p:xfrm>
        <a:graphic>
          <a:graphicData uri="http://schemas.openxmlformats.org/drawingml/2006/table">
            <a:tbl>
              <a:tblPr firstRow="1" firstCol="1" bandRow="1">
                <a:tableStyleId>{3B4B98B0-60AC-42C2-AFA5-B58CD77FA1E5}</a:tableStyleId>
              </a:tblPr>
              <a:tblGrid>
                <a:gridCol w="2874117">
                  <a:extLst>
                    <a:ext uri="{9D8B030D-6E8A-4147-A177-3AD203B41FA5}">
                      <a16:colId xmlns:a16="http://schemas.microsoft.com/office/drawing/2014/main" xmlns="" val="259108139"/>
                    </a:ext>
                  </a:extLst>
                </a:gridCol>
                <a:gridCol w="3232784">
                  <a:extLst>
                    <a:ext uri="{9D8B030D-6E8A-4147-A177-3AD203B41FA5}">
                      <a16:colId xmlns:a16="http://schemas.microsoft.com/office/drawing/2014/main" xmlns="" val="527480324"/>
                    </a:ext>
                  </a:extLst>
                </a:gridCol>
                <a:gridCol w="2067494">
                  <a:extLst>
                    <a:ext uri="{9D8B030D-6E8A-4147-A177-3AD203B41FA5}">
                      <a16:colId xmlns:a16="http://schemas.microsoft.com/office/drawing/2014/main" xmlns="" val="2341949670"/>
                    </a:ext>
                  </a:extLst>
                </a:gridCol>
              </a:tblGrid>
              <a:tr h="228600">
                <a:tc>
                  <a:txBody>
                    <a:bodyPr/>
                    <a:lstStyle/>
                    <a:p>
                      <a:pPr marL="71755" marR="71755" algn="just">
                        <a:lnSpc>
                          <a:spcPct val="100000"/>
                        </a:lnSpc>
                        <a:spcBef>
                          <a:spcPts val="600"/>
                        </a:spcBef>
                        <a:spcAft>
                          <a:spcPts val="0"/>
                        </a:spcAft>
                      </a:pPr>
                      <a:r>
                        <a:rPr lang="en-US" sz="2000" dirty="0">
                          <a:effectLst/>
                          <a:latin typeface="+mj-lt"/>
                        </a:rPr>
                        <a:t> </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tc>
                <a:tc>
                  <a:txBody>
                    <a:bodyPr/>
                    <a:lstStyle/>
                    <a:p>
                      <a:pPr marL="71755" marR="71755" algn="just">
                        <a:lnSpc>
                          <a:spcPct val="100000"/>
                        </a:lnSpc>
                        <a:spcBef>
                          <a:spcPts val="600"/>
                        </a:spcBef>
                        <a:spcAft>
                          <a:spcPts val="0"/>
                        </a:spcAft>
                      </a:pPr>
                      <a:r>
                        <a:rPr lang="en-US" sz="2000" b="1" dirty="0">
                          <a:effectLst/>
                          <a:latin typeface="+mj-lt"/>
                        </a:rPr>
                        <a:t>Cost </a:t>
                      </a:r>
                      <a:r>
                        <a:rPr lang="en-US" sz="2000" b="1" dirty="0" smtClean="0">
                          <a:effectLst/>
                          <a:latin typeface="+mj-lt"/>
                        </a:rPr>
                        <a:t>Estimation</a:t>
                      </a:r>
                      <a:endParaRPr lang="zh-CN" sz="2000" b="1"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tc>
                <a:tc>
                  <a:txBody>
                    <a:bodyPr/>
                    <a:lstStyle/>
                    <a:p>
                      <a:pPr marL="71755" marR="71755" algn="just">
                        <a:lnSpc>
                          <a:spcPct val="100000"/>
                        </a:lnSpc>
                        <a:spcBef>
                          <a:spcPts val="600"/>
                        </a:spcBef>
                        <a:spcAft>
                          <a:spcPts val="0"/>
                        </a:spcAft>
                      </a:pPr>
                      <a:r>
                        <a:rPr lang="en-US" sz="2000" b="1" dirty="0">
                          <a:effectLst/>
                          <a:latin typeface="+mj-lt"/>
                        </a:rPr>
                        <a:t>Time </a:t>
                      </a:r>
                      <a:r>
                        <a:rPr lang="en-US" sz="2000" b="1" dirty="0" smtClean="0">
                          <a:effectLst/>
                          <a:latin typeface="+mj-lt"/>
                        </a:rPr>
                        <a:t>Estimation</a:t>
                      </a:r>
                      <a:endParaRPr lang="zh-CN" sz="2000" b="1"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xmlns="" val="3746053627"/>
                  </a:ext>
                </a:extLst>
              </a:tr>
              <a:tr h="224028">
                <a:tc>
                  <a:txBody>
                    <a:bodyPr/>
                    <a:lstStyle/>
                    <a:p>
                      <a:pPr marL="73025" marR="73025">
                        <a:lnSpc>
                          <a:spcPct val="100000"/>
                        </a:lnSpc>
                        <a:spcAft>
                          <a:spcPts val="0"/>
                        </a:spcAft>
                      </a:pPr>
                      <a:r>
                        <a:rPr lang="en-US" sz="2000" dirty="0">
                          <a:effectLst/>
                          <a:latin typeface="+mj-lt"/>
                        </a:rPr>
                        <a:t>Task 1: Optimization models</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tc>
                <a:tc>
                  <a:txBody>
                    <a:bodyPr/>
                    <a:lstStyle/>
                    <a:p>
                      <a:pPr marL="73025" marR="73025">
                        <a:lnSpc>
                          <a:spcPct val="100000"/>
                        </a:lnSpc>
                        <a:spcBef>
                          <a:spcPts val="600"/>
                        </a:spcBef>
                        <a:spcAft>
                          <a:spcPts val="0"/>
                        </a:spcAft>
                      </a:pPr>
                      <a:r>
                        <a:rPr lang="en-US" sz="2000" dirty="0">
                          <a:effectLst/>
                          <a:latin typeface="+mj-lt"/>
                        </a:rPr>
                        <a:t> </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tc>
                <a:tc>
                  <a:txBody>
                    <a:bodyPr/>
                    <a:lstStyle/>
                    <a:p>
                      <a:pPr marL="73025" marR="73025" indent="276225">
                        <a:lnSpc>
                          <a:spcPct val="100000"/>
                        </a:lnSpc>
                        <a:spcBef>
                          <a:spcPts val="600"/>
                        </a:spcBef>
                        <a:spcAft>
                          <a:spcPts val="0"/>
                        </a:spcAft>
                      </a:pPr>
                      <a:r>
                        <a:rPr lang="en-US" sz="2000" dirty="0">
                          <a:effectLst/>
                          <a:latin typeface="+mj-lt"/>
                        </a:rPr>
                        <a:t> </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xmlns="" val="4024150376"/>
                  </a:ext>
                </a:extLst>
              </a:tr>
              <a:tr h="224028">
                <a:tc>
                  <a:txBody>
                    <a:bodyPr/>
                    <a:lstStyle/>
                    <a:p>
                      <a:pPr marL="73025" marR="73025">
                        <a:lnSpc>
                          <a:spcPct val="100000"/>
                        </a:lnSpc>
                        <a:spcAft>
                          <a:spcPts val="0"/>
                        </a:spcAft>
                      </a:pPr>
                      <a:r>
                        <a:rPr lang="en-US" sz="2000" b="0" dirty="0" smtClean="0">
                          <a:effectLst/>
                          <a:latin typeface="+mj-lt"/>
                        </a:rPr>
                        <a:t>a. Historical </a:t>
                      </a:r>
                      <a:r>
                        <a:rPr lang="en-US" sz="2000" b="0" dirty="0">
                          <a:effectLst/>
                          <a:latin typeface="+mj-lt"/>
                        </a:rPr>
                        <a:t>data collection</a:t>
                      </a:r>
                      <a:endParaRPr lang="zh-CN" sz="2000" b="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tc>
                <a:tc rowSpan="3">
                  <a:txBody>
                    <a:bodyPr/>
                    <a:lstStyle/>
                    <a:p>
                      <a:pPr marL="73025" marR="73025">
                        <a:lnSpc>
                          <a:spcPct val="100000"/>
                        </a:lnSpc>
                        <a:spcAft>
                          <a:spcPts val="0"/>
                        </a:spcAft>
                      </a:pPr>
                      <a:r>
                        <a:rPr lang="en-US" sz="2000" dirty="0">
                          <a:effectLst/>
                          <a:latin typeface="+mj-lt"/>
                        </a:rPr>
                        <a:t>Data is provided by the PSTA; Model and algorithm are studies by our </a:t>
                      </a:r>
                      <a:r>
                        <a:rPr lang="en-US" sz="2000" dirty="0" smtClean="0">
                          <a:effectLst/>
                          <a:latin typeface="+mj-lt"/>
                        </a:rPr>
                        <a:t>team.</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a:txBody>
                    <a:bodyPr/>
                    <a:lstStyle/>
                    <a:p>
                      <a:pPr marL="73025" marR="73025" indent="276225" algn="ctr">
                        <a:lnSpc>
                          <a:spcPct val="100000"/>
                        </a:lnSpc>
                        <a:spcAft>
                          <a:spcPts val="0"/>
                        </a:spcAft>
                      </a:pPr>
                      <a:r>
                        <a:rPr lang="en-US" sz="2000" dirty="0">
                          <a:effectLst/>
                          <a:latin typeface="+mj-lt"/>
                        </a:rPr>
                        <a:t>2 weeks</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xmlns="" val="496100477"/>
                  </a:ext>
                </a:extLst>
              </a:tr>
              <a:tr h="224028">
                <a:tc>
                  <a:txBody>
                    <a:bodyPr/>
                    <a:lstStyle/>
                    <a:p>
                      <a:pPr marL="73025" marR="73025">
                        <a:lnSpc>
                          <a:spcPct val="100000"/>
                        </a:lnSpc>
                        <a:spcAft>
                          <a:spcPts val="0"/>
                        </a:spcAft>
                      </a:pPr>
                      <a:r>
                        <a:rPr lang="en-US" sz="2000" b="0" dirty="0" smtClean="0">
                          <a:effectLst/>
                          <a:latin typeface="+mj-lt"/>
                        </a:rPr>
                        <a:t>b. Model </a:t>
                      </a:r>
                      <a:r>
                        <a:rPr lang="en-US" sz="2000" b="0" dirty="0">
                          <a:effectLst/>
                          <a:latin typeface="+mj-lt"/>
                        </a:rPr>
                        <a:t>and algorithm design</a:t>
                      </a:r>
                      <a:endParaRPr lang="zh-CN" sz="2000" b="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vMerge="1">
                  <a:txBody>
                    <a:bodyPr/>
                    <a:lstStyle/>
                    <a:p>
                      <a:endParaRPr lang="zh-CN" altLang="en-US"/>
                    </a:p>
                  </a:txBody>
                  <a:tcPr/>
                </a:tc>
                <a:tc>
                  <a:txBody>
                    <a:bodyPr/>
                    <a:lstStyle/>
                    <a:p>
                      <a:pPr marL="73025" marR="73025" indent="276225" algn="ctr">
                        <a:lnSpc>
                          <a:spcPct val="100000"/>
                        </a:lnSpc>
                        <a:spcAft>
                          <a:spcPts val="0"/>
                        </a:spcAft>
                      </a:pPr>
                      <a:r>
                        <a:rPr lang="en-US" sz="2000" dirty="0">
                          <a:effectLst/>
                          <a:latin typeface="+mj-lt"/>
                        </a:rPr>
                        <a:t>1 month</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2192115682"/>
                  </a:ext>
                </a:extLst>
              </a:tr>
              <a:tr h="224028">
                <a:tc>
                  <a:txBody>
                    <a:bodyPr/>
                    <a:lstStyle/>
                    <a:p>
                      <a:pPr marL="73025" marR="73025">
                        <a:lnSpc>
                          <a:spcPct val="100000"/>
                        </a:lnSpc>
                        <a:spcAft>
                          <a:spcPts val="0"/>
                        </a:spcAft>
                      </a:pPr>
                      <a:r>
                        <a:rPr lang="en-US" sz="2000" b="0" dirty="0" smtClean="0">
                          <a:effectLst/>
                          <a:latin typeface="+mj-lt"/>
                        </a:rPr>
                        <a:t>c. Test </a:t>
                      </a:r>
                      <a:r>
                        <a:rPr lang="en-US" sz="2000" b="0" dirty="0">
                          <a:effectLst/>
                          <a:latin typeface="+mj-lt"/>
                        </a:rPr>
                        <a:t>model and algorithm with data</a:t>
                      </a:r>
                      <a:endParaRPr lang="zh-CN" sz="2000" b="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tc>
                <a:tc vMerge="1">
                  <a:txBody>
                    <a:bodyPr/>
                    <a:lstStyle/>
                    <a:p>
                      <a:endParaRPr lang="zh-CN" altLang="en-US"/>
                    </a:p>
                  </a:txBody>
                  <a:tcPr/>
                </a:tc>
                <a:tc>
                  <a:txBody>
                    <a:bodyPr/>
                    <a:lstStyle/>
                    <a:p>
                      <a:pPr marL="73025" marR="73025" indent="276225" algn="ctr">
                        <a:lnSpc>
                          <a:spcPct val="100000"/>
                        </a:lnSpc>
                        <a:spcAft>
                          <a:spcPts val="0"/>
                        </a:spcAft>
                      </a:pPr>
                      <a:r>
                        <a:rPr lang="en-US" sz="2000" dirty="0">
                          <a:effectLst/>
                          <a:latin typeface="+mj-lt"/>
                        </a:rPr>
                        <a:t>1 week</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tc>
                <a:extLst>
                  <a:ext uri="{0D108BD9-81ED-4DB2-BD59-A6C34878D82A}">
                    <a16:rowId xmlns:a16="http://schemas.microsoft.com/office/drawing/2014/main" xmlns="" val="2102928033"/>
                  </a:ext>
                </a:extLst>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1752833891"/>
              </p:ext>
            </p:extLst>
          </p:nvPr>
        </p:nvGraphicFramePr>
        <p:xfrm>
          <a:off x="372839" y="4261673"/>
          <a:ext cx="8174394" cy="1828800"/>
        </p:xfrm>
        <a:graphic>
          <a:graphicData uri="http://schemas.openxmlformats.org/drawingml/2006/table">
            <a:tbl>
              <a:tblPr firstRow="1" firstCol="1" bandRow="1">
                <a:tableStyleId>{3B4B98B0-60AC-42C2-AFA5-B58CD77FA1E5}</a:tableStyleId>
              </a:tblPr>
              <a:tblGrid>
                <a:gridCol w="2874117">
                  <a:extLst>
                    <a:ext uri="{9D8B030D-6E8A-4147-A177-3AD203B41FA5}">
                      <a16:colId xmlns:a16="http://schemas.microsoft.com/office/drawing/2014/main" xmlns="" val="3208199338"/>
                    </a:ext>
                  </a:extLst>
                </a:gridCol>
                <a:gridCol w="3242906">
                  <a:extLst>
                    <a:ext uri="{9D8B030D-6E8A-4147-A177-3AD203B41FA5}">
                      <a16:colId xmlns:a16="http://schemas.microsoft.com/office/drawing/2014/main" xmlns="" val="1350044296"/>
                    </a:ext>
                  </a:extLst>
                </a:gridCol>
                <a:gridCol w="2057371">
                  <a:extLst>
                    <a:ext uri="{9D8B030D-6E8A-4147-A177-3AD203B41FA5}">
                      <a16:colId xmlns:a16="http://schemas.microsoft.com/office/drawing/2014/main" xmlns="" val="3694842478"/>
                    </a:ext>
                  </a:extLst>
                </a:gridCol>
              </a:tblGrid>
              <a:tr h="224028">
                <a:tc>
                  <a:txBody>
                    <a:bodyPr/>
                    <a:lstStyle/>
                    <a:p>
                      <a:pPr marL="73025" marR="73025">
                        <a:lnSpc>
                          <a:spcPct val="100000"/>
                        </a:lnSpc>
                        <a:spcAft>
                          <a:spcPts val="0"/>
                        </a:spcAft>
                      </a:pPr>
                      <a:r>
                        <a:rPr lang="en-US" sz="2000" dirty="0">
                          <a:effectLst/>
                          <a:latin typeface="+mj-lt"/>
                        </a:rPr>
                        <a:t>Task 2: Smartphone APP </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rgbClr val="F6DAD1"/>
                    </a:solidFill>
                  </a:tcPr>
                </a:tc>
                <a:tc>
                  <a:txBody>
                    <a:bodyPr/>
                    <a:lstStyle/>
                    <a:p>
                      <a:pPr marL="73025" marR="73025">
                        <a:lnSpc>
                          <a:spcPct val="100000"/>
                        </a:lnSpc>
                        <a:spcAft>
                          <a:spcPts val="0"/>
                        </a:spcAft>
                      </a:pPr>
                      <a:r>
                        <a:rPr lang="en-US" sz="2000" dirty="0">
                          <a:effectLst/>
                          <a:latin typeface="+mj-lt"/>
                        </a:rPr>
                        <a:t> </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rgbClr val="F6DAD1"/>
                    </a:solidFill>
                  </a:tcPr>
                </a:tc>
                <a:tc>
                  <a:txBody>
                    <a:bodyPr/>
                    <a:lstStyle/>
                    <a:p>
                      <a:pPr marL="73025" marR="73025" indent="276225">
                        <a:lnSpc>
                          <a:spcPct val="100000"/>
                        </a:lnSpc>
                        <a:spcAft>
                          <a:spcPts val="0"/>
                        </a:spcAft>
                      </a:pPr>
                      <a:r>
                        <a:rPr lang="en-US" sz="2000" dirty="0">
                          <a:effectLst/>
                          <a:latin typeface="+mj-lt"/>
                        </a:rPr>
                        <a:t> </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rgbClr val="F6DAD1"/>
                    </a:solidFill>
                  </a:tcPr>
                </a:tc>
                <a:extLst>
                  <a:ext uri="{0D108BD9-81ED-4DB2-BD59-A6C34878D82A}">
                    <a16:rowId xmlns:a16="http://schemas.microsoft.com/office/drawing/2014/main" xmlns="" val="2367566062"/>
                  </a:ext>
                </a:extLst>
              </a:tr>
              <a:tr h="224028">
                <a:tc>
                  <a:txBody>
                    <a:bodyPr/>
                    <a:lstStyle/>
                    <a:p>
                      <a:pPr marL="73025" marR="73025">
                        <a:lnSpc>
                          <a:spcPct val="100000"/>
                        </a:lnSpc>
                        <a:spcAft>
                          <a:spcPts val="0"/>
                        </a:spcAft>
                      </a:pPr>
                      <a:r>
                        <a:rPr lang="en-US" sz="2000" b="0" dirty="0" smtClean="0">
                          <a:effectLst/>
                          <a:latin typeface="+mj-lt"/>
                        </a:rPr>
                        <a:t>a. Design </a:t>
                      </a:r>
                      <a:r>
                        <a:rPr lang="en-US" sz="2000" b="0" dirty="0">
                          <a:effectLst/>
                          <a:latin typeface="+mj-lt"/>
                        </a:rPr>
                        <a:t>and code APP</a:t>
                      </a:r>
                      <a:endParaRPr lang="zh-CN" sz="2000" b="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rowSpan="2">
                  <a:txBody>
                    <a:bodyPr/>
                    <a:lstStyle/>
                    <a:p>
                      <a:pPr marL="73025" marR="73025">
                        <a:lnSpc>
                          <a:spcPct val="100000"/>
                        </a:lnSpc>
                        <a:spcAft>
                          <a:spcPts val="0"/>
                        </a:spcAft>
                      </a:pPr>
                      <a:r>
                        <a:rPr lang="en-US" sz="2000" dirty="0" smtClean="0">
                          <a:effectLst/>
                          <a:latin typeface="+mj-lt"/>
                        </a:rPr>
                        <a:t>The </a:t>
                      </a:r>
                      <a:r>
                        <a:rPr lang="en-US" sz="2000" dirty="0">
                          <a:effectLst/>
                          <a:latin typeface="+mj-lt"/>
                        </a:rPr>
                        <a:t>cost for designing and coding an APP is about $</a:t>
                      </a:r>
                      <a:r>
                        <a:rPr lang="en-US" sz="2000" dirty="0" smtClean="0">
                          <a:effectLst/>
                          <a:latin typeface="+mj-lt"/>
                        </a:rPr>
                        <a:t>50k, </a:t>
                      </a:r>
                      <a:r>
                        <a:rPr lang="en-US" sz="2000" dirty="0">
                          <a:effectLst/>
                          <a:latin typeface="+mj-lt"/>
                        </a:rPr>
                        <a:t>testing the APP is about $</a:t>
                      </a:r>
                      <a:r>
                        <a:rPr lang="en-US" sz="2000" dirty="0" smtClean="0">
                          <a:effectLst/>
                          <a:latin typeface="+mj-lt"/>
                        </a:rPr>
                        <a:t>20-30k</a:t>
                      </a:r>
                      <a:r>
                        <a:rPr lang="en-US" sz="2000" baseline="0" dirty="0" smtClean="0">
                          <a:effectLst/>
                          <a:latin typeface="+mj-lt"/>
                        </a:rPr>
                        <a:t> </a:t>
                      </a:r>
                      <a:r>
                        <a:rPr lang="en-US" sz="2000" dirty="0" smtClean="0">
                          <a:effectLst/>
                          <a:latin typeface="+mj-lt"/>
                        </a:rPr>
                        <a:t>(https://www.formotus.com).</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a:txBody>
                    <a:bodyPr/>
                    <a:lstStyle/>
                    <a:p>
                      <a:pPr marL="73025" marR="73025" indent="276225" algn="ctr">
                        <a:lnSpc>
                          <a:spcPct val="100000"/>
                        </a:lnSpc>
                        <a:spcAft>
                          <a:spcPts val="0"/>
                        </a:spcAft>
                      </a:pPr>
                      <a:r>
                        <a:rPr lang="en-US" sz="2000" dirty="0">
                          <a:effectLst/>
                          <a:latin typeface="+mj-lt"/>
                        </a:rPr>
                        <a:t>1 </a:t>
                      </a:r>
                      <a:r>
                        <a:rPr lang="en-US" sz="2000" dirty="0" smtClean="0">
                          <a:effectLst/>
                          <a:latin typeface="+mj-lt"/>
                        </a:rPr>
                        <a:t>month</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2220557571"/>
                  </a:ext>
                </a:extLst>
              </a:tr>
              <a:tr h="448056">
                <a:tc>
                  <a:txBody>
                    <a:bodyPr/>
                    <a:lstStyle/>
                    <a:p>
                      <a:pPr marL="73025" marR="73025">
                        <a:lnSpc>
                          <a:spcPct val="100000"/>
                        </a:lnSpc>
                        <a:spcAft>
                          <a:spcPts val="0"/>
                        </a:spcAft>
                      </a:pPr>
                      <a:r>
                        <a:rPr lang="en-US" sz="2000" b="0" dirty="0" smtClean="0">
                          <a:effectLst/>
                          <a:latin typeface="+mj-lt"/>
                        </a:rPr>
                        <a:t>b. Test </a:t>
                      </a:r>
                      <a:r>
                        <a:rPr lang="en-US" sz="2000" b="0" dirty="0">
                          <a:effectLst/>
                          <a:latin typeface="+mj-lt"/>
                        </a:rPr>
                        <a:t>and revision</a:t>
                      </a:r>
                      <a:endParaRPr lang="zh-CN" sz="2000" b="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vMerge="1">
                  <a:txBody>
                    <a:bodyPr/>
                    <a:lstStyle/>
                    <a:p>
                      <a:endParaRPr lang="zh-CN" altLang="en-US"/>
                    </a:p>
                  </a:txBody>
                  <a:tcPr/>
                </a:tc>
                <a:tc>
                  <a:txBody>
                    <a:bodyPr/>
                    <a:lstStyle/>
                    <a:p>
                      <a:pPr marL="73025" marR="73025" indent="276225" algn="ctr">
                        <a:lnSpc>
                          <a:spcPct val="100000"/>
                        </a:lnSpc>
                        <a:spcAft>
                          <a:spcPts val="0"/>
                        </a:spcAft>
                      </a:pPr>
                      <a:r>
                        <a:rPr lang="en-US" sz="2000" dirty="0">
                          <a:effectLst/>
                          <a:latin typeface="+mj-lt"/>
                        </a:rPr>
                        <a:t>1 </a:t>
                      </a:r>
                      <a:r>
                        <a:rPr lang="en-US" sz="2000" dirty="0" smtClean="0">
                          <a:effectLst/>
                          <a:latin typeface="+mj-lt"/>
                        </a:rPr>
                        <a:t>month</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581070758"/>
                  </a:ext>
                </a:extLst>
              </a:tr>
            </a:tbl>
          </a:graphicData>
        </a:graphic>
      </p:graphicFrame>
    </p:spTree>
    <p:extLst>
      <p:ext uri="{BB962C8B-B14F-4D97-AF65-F5344CB8AC3E}">
        <p14:creationId xmlns:p14="http://schemas.microsoft.com/office/powerpoint/2010/main" val="16438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807207" y="1150684"/>
            <a:ext cx="141601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itle 1"/>
          <p:cNvSpPr>
            <a:spLocks noGrp="1"/>
          </p:cNvSpPr>
          <p:nvPr>
            <p:ph type="title"/>
          </p:nvPr>
        </p:nvSpPr>
        <p:spPr>
          <a:xfrm>
            <a:off x="372839" y="238829"/>
            <a:ext cx="7772400" cy="782266"/>
          </a:xfrm>
        </p:spPr>
        <p:txBody>
          <a:bodyPr>
            <a:normAutofit/>
          </a:bodyPr>
          <a:lstStyle/>
          <a:p>
            <a:r>
              <a:rPr lang="en-US" altLang="zh-CN" sz="3200" dirty="0" smtClean="0">
                <a:solidFill>
                  <a:srgbClr val="006747"/>
                </a:solidFill>
                <a:latin typeface="Constantia" panose="02030602050306030303" pitchFamily="18" charset="0"/>
              </a:rPr>
              <a:t>Work Estimate</a:t>
            </a:r>
            <a:endParaRPr lang="en-US" sz="3200" dirty="0">
              <a:solidFill>
                <a:srgbClr val="006747"/>
              </a:solidFill>
              <a:latin typeface="Constantia" panose="02030602050306030303"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411837483"/>
              </p:ext>
            </p:extLst>
          </p:nvPr>
        </p:nvGraphicFramePr>
        <p:xfrm>
          <a:off x="372839" y="1172974"/>
          <a:ext cx="8174393" cy="1828800"/>
        </p:xfrm>
        <a:graphic>
          <a:graphicData uri="http://schemas.openxmlformats.org/drawingml/2006/table">
            <a:tbl>
              <a:tblPr firstRow="1" firstCol="1" bandRow="1">
                <a:tableStyleId>{3B4B98B0-60AC-42C2-AFA5-B58CD77FA1E5}</a:tableStyleId>
              </a:tblPr>
              <a:tblGrid>
                <a:gridCol w="2874117">
                  <a:extLst>
                    <a:ext uri="{9D8B030D-6E8A-4147-A177-3AD203B41FA5}">
                      <a16:colId xmlns:a16="http://schemas.microsoft.com/office/drawing/2014/main" xmlns="" val="1665766597"/>
                    </a:ext>
                  </a:extLst>
                </a:gridCol>
                <a:gridCol w="3248627">
                  <a:extLst>
                    <a:ext uri="{9D8B030D-6E8A-4147-A177-3AD203B41FA5}">
                      <a16:colId xmlns:a16="http://schemas.microsoft.com/office/drawing/2014/main" xmlns="" val="2265924741"/>
                    </a:ext>
                  </a:extLst>
                </a:gridCol>
                <a:gridCol w="2051649">
                  <a:extLst>
                    <a:ext uri="{9D8B030D-6E8A-4147-A177-3AD203B41FA5}">
                      <a16:colId xmlns:a16="http://schemas.microsoft.com/office/drawing/2014/main" xmlns="" val="2249833124"/>
                    </a:ext>
                  </a:extLst>
                </a:gridCol>
              </a:tblGrid>
              <a:tr h="224028">
                <a:tc>
                  <a:txBody>
                    <a:bodyPr/>
                    <a:lstStyle/>
                    <a:p>
                      <a:pPr marL="71755" marR="71755" algn="just">
                        <a:lnSpc>
                          <a:spcPct val="100000"/>
                        </a:lnSpc>
                        <a:spcBef>
                          <a:spcPts val="600"/>
                        </a:spcBef>
                        <a:spcAft>
                          <a:spcPts val="0"/>
                        </a:spcAft>
                      </a:pPr>
                      <a:r>
                        <a:rPr lang="en-US" sz="2000" dirty="0">
                          <a:effectLst/>
                          <a:latin typeface="+mj-lt"/>
                        </a:rPr>
                        <a:t> </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a:txBody>
                    <a:bodyPr/>
                    <a:lstStyle/>
                    <a:p>
                      <a:pPr marL="71755" marR="71755" algn="just">
                        <a:lnSpc>
                          <a:spcPct val="100000"/>
                        </a:lnSpc>
                        <a:spcBef>
                          <a:spcPts val="600"/>
                        </a:spcBef>
                        <a:spcAft>
                          <a:spcPts val="0"/>
                        </a:spcAft>
                      </a:pPr>
                      <a:r>
                        <a:rPr lang="en-US" sz="2000" b="1" dirty="0">
                          <a:effectLst/>
                          <a:latin typeface="+mj-lt"/>
                        </a:rPr>
                        <a:t>Cost </a:t>
                      </a:r>
                      <a:r>
                        <a:rPr lang="en-US" sz="2000" b="1" dirty="0" smtClean="0">
                          <a:effectLst/>
                          <a:latin typeface="+mj-lt"/>
                        </a:rPr>
                        <a:t>Estimation</a:t>
                      </a:r>
                      <a:endParaRPr lang="zh-CN" sz="2000" b="1"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a:txBody>
                    <a:bodyPr/>
                    <a:lstStyle/>
                    <a:p>
                      <a:pPr marL="71755" marR="71755" algn="just">
                        <a:lnSpc>
                          <a:spcPct val="100000"/>
                        </a:lnSpc>
                        <a:spcBef>
                          <a:spcPts val="600"/>
                        </a:spcBef>
                        <a:spcAft>
                          <a:spcPts val="0"/>
                        </a:spcAft>
                      </a:pPr>
                      <a:r>
                        <a:rPr lang="en-US" sz="2000" b="1" dirty="0">
                          <a:effectLst/>
                          <a:latin typeface="+mj-lt"/>
                        </a:rPr>
                        <a:t>Time </a:t>
                      </a:r>
                      <a:r>
                        <a:rPr lang="en-US" sz="2000" b="1" dirty="0" smtClean="0">
                          <a:effectLst/>
                          <a:latin typeface="+mj-lt"/>
                        </a:rPr>
                        <a:t>Estimation</a:t>
                      </a:r>
                      <a:endParaRPr lang="zh-CN" sz="2000" b="1"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4023560829"/>
                  </a:ext>
                </a:extLst>
              </a:tr>
              <a:tr h="224028">
                <a:tc>
                  <a:txBody>
                    <a:bodyPr/>
                    <a:lstStyle/>
                    <a:p>
                      <a:pPr marL="73025" marR="73025">
                        <a:lnSpc>
                          <a:spcPct val="100000"/>
                        </a:lnSpc>
                        <a:spcAft>
                          <a:spcPts val="0"/>
                        </a:spcAft>
                      </a:pPr>
                      <a:r>
                        <a:rPr lang="en-US" sz="2000" dirty="0">
                          <a:effectLst/>
                          <a:latin typeface="+mj-lt"/>
                        </a:rPr>
                        <a:t>Task 3: Database </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rgbClr val="F6DAD1"/>
                    </a:solidFill>
                  </a:tcPr>
                </a:tc>
                <a:tc>
                  <a:txBody>
                    <a:bodyPr/>
                    <a:lstStyle/>
                    <a:p>
                      <a:pPr marL="73025" marR="73025">
                        <a:lnSpc>
                          <a:spcPct val="100000"/>
                        </a:lnSpc>
                        <a:spcAft>
                          <a:spcPts val="0"/>
                        </a:spcAft>
                      </a:pPr>
                      <a:r>
                        <a:rPr lang="en-US" sz="2000" dirty="0">
                          <a:effectLst/>
                          <a:latin typeface="+mj-lt"/>
                        </a:rPr>
                        <a:t> </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rgbClr val="F6DAD1"/>
                    </a:solidFill>
                  </a:tcPr>
                </a:tc>
                <a:tc>
                  <a:txBody>
                    <a:bodyPr/>
                    <a:lstStyle/>
                    <a:p>
                      <a:pPr marL="73025" marR="73025" indent="276225">
                        <a:lnSpc>
                          <a:spcPct val="100000"/>
                        </a:lnSpc>
                        <a:spcAft>
                          <a:spcPts val="0"/>
                        </a:spcAft>
                      </a:pPr>
                      <a:r>
                        <a:rPr lang="en-US" sz="2000" dirty="0">
                          <a:effectLst/>
                          <a:latin typeface="+mj-lt"/>
                        </a:rPr>
                        <a:t> </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rgbClr val="F6DAD1"/>
                    </a:solidFill>
                  </a:tcPr>
                </a:tc>
                <a:extLst>
                  <a:ext uri="{0D108BD9-81ED-4DB2-BD59-A6C34878D82A}">
                    <a16:rowId xmlns:a16="http://schemas.microsoft.com/office/drawing/2014/main" xmlns="" val="908703701"/>
                  </a:ext>
                </a:extLst>
              </a:tr>
              <a:tr h="224028">
                <a:tc>
                  <a:txBody>
                    <a:bodyPr/>
                    <a:lstStyle/>
                    <a:p>
                      <a:pPr marL="73025" marR="73025">
                        <a:lnSpc>
                          <a:spcPct val="100000"/>
                        </a:lnSpc>
                        <a:spcAft>
                          <a:spcPts val="0"/>
                        </a:spcAft>
                      </a:pPr>
                      <a:r>
                        <a:rPr lang="en-US" sz="2000" b="0" dirty="0" smtClean="0">
                          <a:effectLst/>
                          <a:latin typeface="+mj-lt"/>
                        </a:rPr>
                        <a:t>a. Data-base </a:t>
                      </a:r>
                      <a:r>
                        <a:rPr lang="en-US" sz="2000" b="0" dirty="0">
                          <a:effectLst/>
                          <a:latin typeface="+mj-lt"/>
                        </a:rPr>
                        <a:t>design</a:t>
                      </a:r>
                      <a:endParaRPr lang="zh-CN" sz="2000" b="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rowSpan="2">
                  <a:txBody>
                    <a:bodyPr/>
                    <a:lstStyle/>
                    <a:p>
                      <a:pPr marL="73025" marR="73025">
                        <a:lnSpc>
                          <a:spcPct val="100000"/>
                        </a:lnSpc>
                        <a:spcAft>
                          <a:spcPts val="0"/>
                        </a:spcAft>
                      </a:pPr>
                      <a:r>
                        <a:rPr lang="en-US" sz="2000" dirty="0" smtClean="0">
                          <a:effectLst/>
                          <a:latin typeface="+mj-lt"/>
                        </a:rPr>
                        <a:t>The </a:t>
                      </a:r>
                      <a:r>
                        <a:rPr lang="en-US" sz="2000" dirty="0">
                          <a:effectLst/>
                          <a:latin typeface="+mj-lt"/>
                        </a:rPr>
                        <a:t>cost for designing and constructing a database is about $10k - $500k </a:t>
                      </a:r>
                      <a:r>
                        <a:rPr lang="en-US" sz="2000" dirty="0" smtClean="0">
                          <a:effectLst/>
                          <a:latin typeface="+mj-lt"/>
                        </a:rPr>
                        <a:t>(http://www.costowl.com)</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a:txBody>
                    <a:bodyPr/>
                    <a:lstStyle/>
                    <a:p>
                      <a:pPr marL="73025" marR="73025" indent="276225" algn="ctr">
                        <a:lnSpc>
                          <a:spcPct val="100000"/>
                        </a:lnSpc>
                        <a:spcAft>
                          <a:spcPts val="0"/>
                        </a:spcAft>
                      </a:pPr>
                      <a:r>
                        <a:rPr lang="en-US" sz="2000" dirty="0">
                          <a:effectLst/>
                          <a:latin typeface="+mj-lt"/>
                        </a:rPr>
                        <a:t>1 month</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4239557322"/>
                  </a:ext>
                </a:extLst>
              </a:tr>
              <a:tr h="224028">
                <a:tc>
                  <a:txBody>
                    <a:bodyPr/>
                    <a:lstStyle/>
                    <a:p>
                      <a:pPr marR="73025" indent="66675">
                        <a:lnSpc>
                          <a:spcPct val="100000"/>
                        </a:lnSpc>
                        <a:spcAft>
                          <a:spcPts val="0"/>
                        </a:spcAft>
                      </a:pPr>
                      <a:r>
                        <a:rPr lang="en-US" sz="2000" b="0" dirty="0" smtClean="0">
                          <a:effectLst/>
                          <a:latin typeface="+mj-lt"/>
                        </a:rPr>
                        <a:t>b. Database </a:t>
                      </a:r>
                      <a:r>
                        <a:rPr lang="en-US" sz="2000" b="0" dirty="0">
                          <a:effectLst/>
                          <a:latin typeface="+mj-lt"/>
                        </a:rPr>
                        <a:t>construction</a:t>
                      </a:r>
                      <a:endParaRPr lang="zh-CN" sz="2000" b="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vMerge="1">
                  <a:txBody>
                    <a:bodyPr/>
                    <a:lstStyle/>
                    <a:p>
                      <a:endParaRPr lang="zh-CN" altLang="en-US"/>
                    </a:p>
                  </a:txBody>
                  <a:tcPr/>
                </a:tc>
                <a:tc>
                  <a:txBody>
                    <a:bodyPr/>
                    <a:lstStyle/>
                    <a:p>
                      <a:pPr marL="73025" marR="73025" indent="276225" algn="ctr">
                        <a:lnSpc>
                          <a:spcPct val="100000"/>
                        </a:lnSpc>
                        <a:spcAft>
                          <a:spcPts val="0"/>
                        </a:spcAft>
                      </a:pPr>
                      <a:r>
                        <a:rPr lang="en-US" sz="2000" dirty="0">
                          <a:effectLst/>
                          <a:latin typeface="+mj-lt"/>
                        </a:rPr>
                        <a:t>1 month</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3538916483"/>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4131681241"/>
              </p:ext>
            </p:extLst>
          </p:nvPr>
        </p:nvGraphicFramePr>
        <p:xfrm>
          <a:off x="372838" y="3153653"/>
          <a:ext cx="8174394" cy="1828800"/>
        </p:xfrm>
        <a:graphic>
          <a:graphicData uri="http://schemas.openxmlformats.org/drawingml/2006/table">
            <a:tbl>
              <a:tblPr firstRow="1" firstCol="1" bandRow="1">
                <a:tableStyleId>{3B4B98B0-60AC-42C2-AFA5-B58CD77FA1E5}</a:tableStyleId>
              </a:tblPr>
              <a:tblGrid>
                <a:gridCol w="2874117">
                  <a:extLst>
                    <a:ext uri="{9D8B030D-6E8A-4147-A177-3AD203B41FA5}">
                      <a16:colId xmlns:a16="http://schemas.microsoft.com/office/drawing/2014/main" xmlns="" val="3670126439"/>
                    </a:ext>
                  </a:extLst>
                </a:gridCol>
                <a:gridCol w="3273276">
                  <a:extLst>
                    <a:ext uri="{9D8B030D-6E8A-4147-A177-3AD203B41FA5}">
                      <a16:colId xmlns:a16="http://schemas.microsoft.com/office/drawing/2014/main" xmlns="" val="1892486656"/>
                    </a:ext>
                  </a:extLst>
                </a:gridCol>
                <a:gridCol w="2027001">
                  <a:extLst>
                    <a:ext uri="{9D8B030D-6E8A-4147-A177-3AD203B41FA5}">
                      <a16:colId xmlns:a16="http://schemas.microsoft.com/office/drawing/2014/main" xmlns="" val="2355578831"/>
                    </a:ext>
                  </a:extLst>
                </a:gridCol>
              </a:tblGrid>
              <a:tr h="224028">
                <a:tc gridSpan="3">
                  <a:txBody>
                    <a:bodyPr/>
                    <a:lstStyle/>
                    <a:p>
                      <a:pPr marL="73025" marR="73025">
                        <a:lnSpc>
                          <a:spcPct val="100000"/>
                        </a:lnSpc>
                        <a:spcAft>
                          <a:spcPts val="0"/>
                        </a:spcAft>
                      </a:pPr>
                      <a:r>
                        <a:rPr lang="en-US" sz="2000" dirty="0">
                          <a:effectLst/>
                          <a:latin typeface="+mj-lt"/>
                        </a:rPr>
                        <a:t>Task 4: Vehicle </a:t>
                      </a:r>
                      <a:r>
                        <a:rPr lang="en-US" sz="2000" dirty="0" smtClean="0">
                          <a:effectLst/>
                          <a:latin typeface="+mj-lt"/>
                        </a:rPr>
                        <a:t>procurement</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rgbClr val="F6DAD1"/>
                    </a:solidFill>
                  </a:tcPr>
                </a:tc>
                <a:tc hMerge="1">
                  <a:txBody>
                    <a:bodyPr/>
                    <a:lstStyle/>
                    <a:p>
                      <a:pPr marL="73025" marR="73025">
                        <a:lnSpc>
                          <a:spcPct val="100000"/>
                        </a:lnSpc>
                        <a:spcAft>
                          <a:spcPts val="0"/>
                        </a:spcAft>
                      </a:pP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hMerge="1">
                  <a:txBody>
                    <a:bodyPr/>
                    <a:lstStyle/>
                    <a:p>
                      <a:pPr marL="73025" marR="73025" indent="276225">
                        <a:lnSpc>
                          <a:spcPct val="100000"/>
                        </a:lnSpc>
                        <a:spcAft>
                          <a:spcPts val="0"/>
                        </a:spcAft>
                      </a:pP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2162941200"/>
                  </a:ext>
                </a:extLst>
              </a:tr>
              <a:tr h="640080">
                <a:tc>
                  <a:txBody>
                    <a:bodyPr/>
                    <a:lstStyle/>
                    <a:p>
                      <a:pPr marR="73025" indent="66675">
                        <a:lnSpc>
                          <a:spcPct val="100000"/>
                        </a:lnSpc>
                        <a:spcAft>
                          <a:spcPts val="0"/>
                        </a:spcAft>
                      </a:pPr>
                      <a:r>
                        <a:rPr lang="en-US" sz="2000" b="0" dirty="0">
                          <a:effectLst/>
                          <a:latin typeface="+mj-lt"/>
                        </a:rPr>
                        <a:t>Vehicle procurement</a:t>
                      </a:r>
                      <a:endParaRPr lang="zh-CN" sz="2000" b="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a:txBody>
                    <a:bodyPr/>
                    <a:lstStyle/>
                    <a:p>
                      <a:pPr marL="73025" marR="73025">
                        <a:lnSpc>
                          <a:spcPct val="100000"/>
                        </a:lnSpc>
                        <a:spcAft>
                          <a:spcPts val="0"/>
                        </a:spcAft>
                      </a:pPr>
                      <a:r>
                        <a:rPr lang="en-US" sz="2000" dirty="0">
                          <a:effectLst/>
                          <a:latin typeface="+mj-lt"/>
                        </a:rPr>
                        <a:t>Based on the fleet </a:t>
                      </a:r>
                      <a:r>
                        <a:rPr lang="en-US" sz="2000" dirty="0" smtClean="0">
                          <a:effectLst/>
                          <a:latin typeface="+mj-lt"/>
                        </a:rPr>
                        <a:t>size, </a:t>
                      </a:r>
                      <a:r>
                        <a:rPr lang="en-US" sz="2000" dirty="0">
                          <a:effectLst/>
                          <a:latin typeface="+mj-lt"/>
                        </a:rPr>
                        <a:t>the cost for vehicle can be calculated by $250,000*</a:t>
                      </a:r>
                      <a:r>
                        <a:rPr lang="en-US" sz="2000" i="1" dirty="0">
                          <a:effectLst/>
                          <a:latin typeface="+mj-lt"/>
                        </a:rPr>
                        <a:t>N</a:t>
                      </a:r>
                      <a:r>
                        <a:rPr lang="en-US" sz="2000" dirty="0">
                          <a:effectLst/>
                          <a:latin typeface="+mj-lt"/>
                        </a:rPr>
                        <a:t> </a:t>
                      </a:r>
                      <a:r>
                        <a:rPr lang="en-US" sz="2000" dirty="0" smtClean="0">
                          <a:effectLst/>
                          <a:latin typeface="+mj-lt"/>
                        </a:rPr>
                        <a:t>[1],</a:t>
                      </a:r>
                      <a:r>
                        <a:rPr lang="en-US" sz="2000" baseline="0" dirty="0" smtClean="0">
                          <a:effectLst/>
                          <a:latin typeface="+mj-lt"/>
                        </a:rPr>
                        <a:t> </a:t>
                      </a:r>
                      <a:r>
                        <a:rPr lang="en-US" sz="2000" dirty="0" smtClean="0">
                          <a:effectLst/>
                          <a:latin typeface="+mj-lt"/>
                        </a:rPr>
                        <a:t>where </a:t>
                      </a:r>
                      <a:r>
                        <a:rPr lang="en-US" sz="2000" i="1" dirty="0">
                          <a:effectLst/>
                          <a:latin typeface="+mj-lt"/>
                        </a:rPr>
                        <a:t>N</a:t>
                      </a:r>
                      <a:r>
                        <a:rPr lang="en-US" sz="2000" dirty="0">
                          <a:effectLst/>
                          <a:latin typeface="+mj-lt"/>
                        </a:rPr>
                        <a:t> is the number of vehicles.</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a:txBody>
                    <a:bodyPr/>
                    <a:lstStyle/>
                    <a:p>
                      <a:pPr marL="73025" marR="73025" indent="276225" algn="ctr">
                        <a:lnSpc>
                          <a:spcPct val="100000"/>
                        </a:lnSpc>
                        <a:spcAft>
                          <a:spcPts val="0"/>
                        </a:spcAft>
                      </a:pPr>
                      <a:r>
                        <a:rPr lang="en-US" sz="2000" dirty="0">
                          <a:effectLst/>
                          <a:latin typeface="+mj-lt"/>
                        </a:rPr>
                        <a:t>1 month</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806979372"/>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651495023"/>
              </p:ext>
            </p:extLst>
          </p:nvPr>
        </p:nvGraphicFramePr>
        <p:xfrm>
          <a:off x="372837" y="5197129"/>
          <a:ext cx="8174394" cy="1072896"/>
        </p:xfrm>
        <a:graphic>
          <a:graphicData uri="http://schemas.openxmlformats.org/drawingml/2006/table">
            <a:tbl>
              <a:tblPr firstRow="1" firstCol="1" bandRow="1">
                <a:tableStyleId>{3B4B98B0-60AC-42C2-AFA5-B58CD77FA1E5}</a:tableStyleId>
              </a:tblPr>
              <a:tblGrid>
                <a:gridCol w="2874117">
                  <a:extLst>
                    <a:ext uri="{9D8B030D-6E8A-4147-A177-3AD203B41FA5}">
                      <a16:colId xmlns:a16="http://schemas.microsoft.com/office/drawing/2014/main" xmlns="" val="2437092650"/>
                    </a:ext>
                  </a:extLst>
                </a:gridCol>
                <a:gridCol w="3280846">
                  <a:extLst>
                    <a:ext uri="{9D8B030D-6E8A-4147-A177-3AD203B41FA5}">
                      <a16:colId xmlns:a16="http://schemas.microsoft.com/office/drawing/2014/main" xmlns="" val="3042750127"/>
                    </a:ext>
                  </a:extLst>
                </a:gridCol>
                <a:gridCol w="2019431">
                  <a:extLst>
                    <a:ext uri="{9D8B030D-6E8A-4147-A177-3AD203B41FA5}">
                      <a16:colId xmlns:a16="http://schemas.microsoft.com/office/drawing/2014/main" xmlns="" val="4062478917"/>
                    </a:ext>
                  </a:extLst>
                </a:gridCol>
              </a:tblGrid>
              <a:tr h="224028">
                <a:tc gridSpan="2">
                  <a:txBody>
                    <a:bodyPr/>
                    <a:lstStyle/>
                    <a:p>
                      <a:pPr marL="73025" marR="73025">
                        <a:lnSpc>
                          <a:spcPct val="100000"/>
                        </a:lnSpc>
                        <a:spcAft>
                          <a:spcPts val="0"/>
                        </a:spcAft>
                      </a:pPr>
                      <a:r>
                        <a:rPr lang="en-US" sz="2000" dirty="0">
                          <a:effectLst/>
                          <a:latin typeface="+mj-lt"/>
                        </a:rPr>
                        <a:t>Task 5: Operational plan adjustment</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rgbClr val="F6DAD1"/>
                    </a:solidFill>
                  </a:tcPr>
                </a:tc>
                <a:tc hMerge="1">
                  <a:txBody>
                    <a:bodyPr/>
                    <a:lstStyle/>
                    <a:p>
                      <a:endParaRPr lang="zh-CN" altLang="en-US"/>
                    </a:p>
                  </a:txBody>
                  <a:tcPr/>
                </a:tc>
                <a:tc>
                  <a:txBody>
                    <a:bodyPr/>
                    <a:lstStyle/>
                    <a:p>
                      <a:pPr marL="73025" marR="73025" algn="ctr">
                        <a:lnSpc>
                          <a:spcPct val="100000"/>
                        </a:lnSpc>
                        <a:spcAft>
                          <a:spcPts val="0"/>
                        </a:spcAft>
                      </a:pPr>
                      <a:r>
                        <a:rPr lang="en-US" sz="2000" dirty="0">
                          <a:effectLst/>
                          <a:latin typeface="+mj-lt"/>
                        </a:rPr>
                        <a:t> </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rgbClr val="F6DAD1"/>
                    </a:solidFill>
                  </a:tcPr>
                </a:tc>
                <a:extLst>
                  <a:ext uri="{0D108BD9-81ED-4DB2-BD59-A6C34878D82A}">
                    <a16:rowId xmlns:a16="http://schemas.microsoft.com/office/drawing/2014/main" xmlns="" val="3994657702"/>
                  </a:ext>
                </a:extLst>
              </a:tr>
              <a:tr h="320040">
                <a:tc>
                  <a:txBody>
                    <a:bodyPr/>
                    <a:lstStyle/>
                    <a:p>
                      <a:pPr marL="73025" marR="73025">
                        <a:lnSpc>
                          <a:spcPct val="100000"/>
                        </a:lnSpc>
                        <a:spcAft>
                          <a:spcPts val="0"/>
                        </a:spcAft>
                      </a:pPr>
                      <a:r>
                        <a:rPr lang="en-US" sz="2000" b="0" dirty="0" smtClean="0">
                          <a:effectLst/>
                          <a:latin typeface="+mj-lt"/>
                        </a:rPr>
                        <a:t>a. Crew </a:t>
                      </a:r>
                      <a:r>
                        <a:rPr lang="en-US" sz="2000" b="0" dirty="0">
                          <a:effectLst/>
                          <a:latin typeface="+mj-lt"/>
                        </a:rPr>
                        <a:t>scheduling</a:t>
                      </a:r>
                      <a:endParaRPr lang="zh-CN" sz="2000" b="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a:txBody>
                    <a:bodyPr/>
                    <a:lstStyle/>
                    <a:p>
                      <a:pPr marL="73025" marR="73025">
                        <a:lnSpc>
                          <a:spcPct val="100000"/>
                        </a:lnSpc>
                        <a:spcAft>
                          <a:spcPts val="0"/>
                        </a:spcAft>
                      </a:pPr>
                      <a:r>
                        <a:rPr lang="en-US" sz="2000" dirty="0">
                          <a:effectLst/>
                          <a:latin typeface="+mj-lt"/>
                        </a:rPr>
                        <a:t>6.94(Millions) </a:t>
                      </a:r>
                      <a:r>
                        <a:rPr lang="en-US" sz="2000" dirty="0" smtClean="0">
                          <a:effectLst/>
                          <a:latin typeface="+mj-lt"/>
                        </a:rPr>
                        <a:t>[1]</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a:txBody>
                    <a:bodyPr/>
                    <a:lstStyle/>
                    <a:p>
                      <a:pPr marL="73025" marR="73025" algn="ctr">
                        <a:lnSpc>
                          <a:spcPct val="100000"/>
                        </a:lnSpc>
                        <a:spcAft>
                          <a:spcPts val="0"/>
                        </a:spcAft>
                      </a:pPr>
                      <a:r>
                        <a:rPr lang="en-US" sz="2000" dirty="0" smtClean="0">
                          <a:effectLst/>
                          <a:latin typeface="+mj-lt"/>
                        </a:rPr>
                        <a:t>1 </a:t>
                      </a:r>
                      <a:r>
                        <a:rPr lang="en-US" sz="2000" dirty="0">
                          <a:effectLst/>
                          <a:latin typeface="+mj-lt"/>
                        </a:rPr>
                        <a:t>week</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3750729393"/>
                  </a:ext>
                </a:extLst>
              </a:tr>
              <a:tr h="448056">
                <a:tc>
                  <a:txBody>
                    <a:bodyPr/>
                    <a:lstStyle/>
                    <a:p>
                      <a:pPr marL="73025" marR="73025">
                        <a:lnSpc>
                          <a:spcPct val="100000"/>
                        </a:lnSpc>
                        <a:spcAft>
                          <a:spcPts val="0"/>
                        </a:spcAft>
                      </a:pPr>
                      <a:r>
                        <a:rPr lang="en-US" sz="2000" b="0" dirty="0" smtClean="0">
                          <a:effectLst/>
                          <a:latin typeface="+mj-lt"/>
                        </a:rPr>
                        <a:t>b. Fleet </a:t>
                      </a:r>
                      <a:r>
                        <a:rPr lang="en-US" sz="2000" b="0" dirty="0">
                          <a:effectLst/>
                          <a:latin typeface="+mj-lt"/>
                        </a:rPr>
                        <a:t>management</a:t>
                      </a:r>
                      <a:endParaRPr lang="zh-CN" sz="2000" b="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a:txBody>
                    <a:bodyPr/>
                    <a:lstStyle/>
                    <a:p>
                      <a:pPr marL="73025" marR="73025">
                        <a:lnSpc>
                          <a:spcPct val="100000"/>
                        </a:lnSpc>
                        <a:spcAft>
                          <a:spcPts val="0"/>
                        </a:spcAft>
                      </a:pPr>
                      <a:r>
                        <a:rPr lang="en-US" sz="2000" dirty="0">
                          <a:effectLst/>
                          <a:latin typeface="+mj-lt"/>
                        </a:rPr>
                        <a:t>27.40(Millions) </a:t>
                      </a:r>
                      <a:r>
                        <a:rPr lang="en-US" sz="2000" dirty="0" smtClean="0">
                          <a:effectLst/>
                          <a:latin typeface="+mj-lt"/>
                        </a:rPr>
                        <a:t>[1]</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tc>
                  <a:txBody>
                    <a:bodyPr/>
                    <a:lstStyle/>
                    <a:p>
                      <a:pPr marL="73025" marR="73025" algn="ctr">
                        <a:lnSpc>
                          <a:spcPct val="100000"/>
                        </a:lnSpc>
                        <a:spcAft>
                          <a:spcPts val="0"/>
                        </a:spcAft>
                      </a:pPr>
                      <a:r>
                        <a:rPr lang="en-US" sz="2000" dirty="0">
                          <a:effectLst/>
                          <a:latin typeface="+mj-lt"/>
                        </a:rPr>
                        <a:t>1 week</a:t>
                      </a:r>
                      <a:endParaRPr lang="zh-CN" sz="2000" dirty="0">
                        <a:solidFill>
                          <a:srgbClr val="404040"/>
                        </a:solidFill>
                        <a:effectLst/>
                        <a:latin typeface="+mj-lt"/>
                        <a:ea typeface="宋体" panose="02010600030101010101" pitchFamily="2" charset="-122"/>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xmlns="" val="3161415907"/>
                  </a:ext>
                </a:extLst>
              </a:tr>
            </a:tbl>
          </a:graphicData>
        </a:graphic>
      </p:graphicFrame>
      <p:sp>
        <p:nvSpPr>
          <p:cNvPr id="11" name="TextBox 2"/>
          <p:cNvSpPr txBox="1"/>
          <p:nvPr/>
        </p:nvSpPr>
        <p:spPr>
          <a:xfrm>
            <a:off x="578889" y="6383108"/>
            <a:ext cx="7968343" cy="307777"/>
          </a:xfrm>
          <a:prstGeom prst="rect">
            <a:avLst/>
          </a:prstGeom>
          <a:noFill/>
        </p:spPr>
        <p:txBody>
          <a:bodyPr wrap="square" rtlCol="0">
            <a:spAutoFit/>
          </a:bodyPr>
          <a:lstStyle/>
          <a:p>
            <a:r>
              <a:rPr lang="en-US" sz="1400" dirty="0" smtClean="0">
                <a:latin typeface="+mj-lt"/>
                <a:cs typeface="ＭＳ Ｐゴシック" pitchFamily="-111" charset="-128"/>
              </a:rPr>
              <a:t>[1] American </a:t>
            </a:r>
            <a:r>
              <a:rPr lang="en-US" sz="1400" dirty="0">
                <a:latin typeface="+mj-lt"/>
                <a:cs typeface="ＭＳ Ｐゴシック" pitchFamily="-111" charset="-128"/>
              </a:rPr>
              <a:t>Public Transportation Association Page23</a:t>
            </a:r>
          </a:p>
        </p:txBody>
      </p:sp>
    </p:spTree>
    <p:extLst>
      <p:ext uri="{BB962C8B-B14F-4D97-AF65-F5344CB8AC3E}">
        <p14:creationId xmlns:p14="http://schemas.microsoft.com/office/powerpoint/2010/main" val="3222005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807207" y="1150684"/>
            <a:ext cx="141601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itle 1"/>
          <p:cNvSpPr>
            <a:spLocks noGrp="1"/>
          </p:cNvSpPr>
          <p:nvPr>
            <p:ph type="title"/>
          </p:nvPr>
        </p:nvSpPr>
        <p:spPr>
          <a:xfrm>
            <a:off x="372839" y="238829"/>
            <a:ext cx="7772400" cy="782266"/>
          </a:xfrm>
        </p:spPr>
        <p:txBody>
          <a:bodyPr>
            <a:normAutofit/>
          </a:bodyPr>
          <a:lstStyle/>
          <a:p>
            <a:r>
              <a:rPr lang="en-US" altLang="zh-CN" sz="3200" dirty="0">
                <a:solidFill>
                  <a:srgbClr val="006747"/>
                </a:solidFill>
                <a:latin typeface="Constantia" panose="02030602050306030303" pitchFamily="18" charset="0"/>
              </a:rPr>
              <a:t>Summary and future enhancement</a:t>
            </a:r>
            <a:endParaRPr lang="en-US" sz="3200" dirty="0">
              <a:solidFill>
                <a:srgbClr val="006747"/>
              </a:solidFill>
              <a:latin typeface="Constantia" panose="02030602050306030303" pitchFamily="18" charset="0"/>
            </a:endParaRPr>
          </a:p>
        </p:txBody>
      </p:sp>
      <p:sp>
        <p:nvSpPr>
          <p:cNvPr id="10" name="Rectangle 9"/>
          <p:cNvSpPr/>
          <p:nvPr/>
        </p:nvSpPr>
        <p:spPr>
          <a:xfrm>
            <a:off x="380867" y="1064729"/>
            <a:ext cx="8655557" cy="3647152"/>
          </a:xfrm>
          <a:prstGeom prst="rect">
            <a:avLst/>
          </a:prstGeom>
        </p:spPr>
        <p:txBody>
          <a:bodyPr wrap="square">
            <a:spAutoFit/>
          </a:bodyPr>
          <a:lstStyle/>
          <a:p>
            <a:pPr marL="176213" lvl="2">
              <a:lnSpc>
                <a:spcPct val="150000"/>
              </a:lnSpc>
            </a:pPr>
            <a:endParaRPr lang="en-US" altLang="zh-CN" sz="2200" dirty="0" smtClean="0">
              <a:latin typeface="+mj-lt"/>
              <a:cs typeface="ＭＳ Ｐゴシック" pitchFamily="-111" charset="-128"/>
            </a:endParaRPr>
          </a:p>
          <a:p>
            <a:pPr marL="519113" lvl="2" indent="-342900">
              <a:lnSpc>
                <a:spcPct val="150000"/>
              </a:lnSpc>
              <a:buFont typeface="Arial" panose="020B0604020202020204" pitchFamily="34" charset="0"/>
              <a:buChar char="•"/>
            </a:pPr>
            <a:r>
              <a:rPr lang="en-US" altLang="zh-CN" sz="2200" dirty="0" smtClean="0">
                <a:latin typeface="+mj-lt"/>
                <a:cs typeface="ＭＳ Ｐゴシック" pitchFamily="-111" charset="-128"/>
              </a:rPr>
              <a:t>Propose a </a:t>
            </a:r>
            <a:r>
              <a:rPr lang="en-US" altLang="zh-CN" sz="2200" dirty="0">
                <a:latin typeface="+mj-lt"/>
                <a:cs typeface="ＭＳ Ｐゴシック" pitchFamily="-111" charset="-128"/>
              </a:rPr>
              <a:t>high-level design of </a:t>
            </a:r>
            <a:r>
              <a:rPr lang="en-US" altLang="zh-CN" sz="2200" b="1" dirty="0">
                <a:solidFill>
                  <a:srgbClr val="FF0000"/>
                </a:solidFill>
                <a:latin typeface="+mj-lt"/>
                <a:cs typeface="ＭＳ Ｐゴシック" pitchFamily="-111" charset="-128"/>
              </a:rPr>
              <a:t>an innovative modular vehicle-based shared-corridor transit system</a:t>
            </a:r>
            <a:r>
              <a:rPr lang="en-US" altLang="zh-CN" sz="2200" dirty="0">
                <a:latin typeface="+mj-lt"/>
                <a:cs typeface="ＭＳ Ｐゴシック" pitchFamily="-111" charset="-128"/>
              </a:rPr>
              <a:t> to solve the demand-supply </a:t>
            </a:r>
            <a:r>
              <a:rPr lang="en-US" altLang="zh-CN" sz="2200" dirty="0" smtClean="0">
                <a:latin typeface="+mj-lt"/>
                <a:cs typeface="ＭＳ Ｐゴシック" pitchFamily="-111" charset="-128"/>
              </a:rPr>
              <a:t>mismatch problem </a:t>
            </a:r>
            <a:r>
              <a:rPr lang="en-US" altLang="zh-CN" sz="2200" dirty="0">
                <a:latin typeface="+mj-lt"/>
                <a:cs typeface="ＭＳ Ｐゴシック" pitchFamily="-111" charset="-128"/>
              </a:rPr>
              <a:t>for two routes in the PSTA </a:t>
            </a:r>
            <a:r>
              <a:rPr lang="en-US" altLang="zh-CN" sz="2200" dirty="0" smtClean="0">
                <a:latin typeface="+mj-lt"/>
                <a:cs typeface="ＭＳ Ｐゴシック" pitchFamily="-111" charset="-128"/>
              </a:rPr>
              <a:t>system. </a:t>
            </a:r>
          </a:p>
          <a:p>
            <a:pPr marL="519113" lvl="2" indent="-342900">
              <a:lnSpc>
                <a:spcPct val="150000"/>
              </a:lnSpc>
              <a:buFont typeface="Arial" panose="020B0604020202020204" pitchFamily="34" charset="0"/>
              <a:buChar char="•"/>
            </a:pPr>
            <a:endParaRPr lang="en-US" altLang="zh-CN" sz="2200" dirty="0" smtClean="0">
              <a:latin typeface="+mj-lt"/>
              <a:cs typeface="ＭＳ Ｐゴシック" pitchFamily="-111" charset="-128"/>
            </a:endParaRPr>
          </a:p>
          <a:p>
            <a:pPr marL="519113" lvl="2" indent="-342900">
              <a:lnSpc>
                <a:spcPct val="150000"/>
              </a:lnSpc>
              <a:buFont typeface="Arial" panose="020B0604020202020204" pitchFamily="34" charset="0"/>
              <a:buChar char="•"/>
            </a:pPr>
            <a:r>
              <a:rPr lang="en-US" altLang="zh-CN" sz="2200" dirty="0" smtClean="0">
                <a:latin typeface="+mj-lt"/>
                <a:cs typeface="ＭＳ Ｐゴシック" pitchFamily="-111" charset="-128"/>
              </a:rPr>
              <a:t>Future works can focus on some </a:t>
            </a:r>
            <a:r>
              <a:rPr lang="en-US" altLang="zh-CN" sz="2200" b="1" dirty="0" smtClean="0">
                <a:solidFill>
                  <a:srgbClr val="FF0000"/>
                </a:solidFill>
                <a:latin typeface="+mj-lt"/>
                <a:cs typeface="ＭＳ Ｐゴシック" pitchFamily="-111" charset="-128"/>
              </a:rPr>
              <a:t>customized algorithms </a:t>
            </a:r>
            <a:r>
              <a:rPr lang="en-US" altLang="zh-CN" sz="2200" dirty="0" smtClean="0">
                <a:latin typeface="+mj-lt"/>
                <a:cs typeface="ＭＳ Ｐゴシック" pitchFamily="-111" charset="-128"/>
              </a:rPr>
              <a:t>to further improve the solution efficiency.</a:t>
            </a:r>
          </a:p>
        </p:txBody>
      </p:sp>
    </p:spTree>
    <p:extLst>
      <p:ext uri="{BB962C8B-B14F-4D97-AF65-F5344CB8AC3E}">
        <p14:creationId xmlns:p14="http://schemas.microsoft.com/office/powerpoint/2010/main" val="141410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4000" dirty="0"/>
              <a:t>Thank you</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108" y="3969546"/>
            <a:ext cx="1809492" cy="1809492"/>
          </a:xfrm>
          <a:prstGeom prst="rect">
            <a:avLst/>
          </a:prstGeom>
        </p:spPr>
      </p:pic>
    </p:spTree>
    <p:extLst>
      <p:ext uri="{BB962C8B-B14F-4D97-AF65-F5344CB8AC3E}">
        <p14:creationId xmlns:p14="http://schemas.microsoft.com/office/powerpoint/2010/main" val="170307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72" y="2138549"/>
            <a:ext cx="4673412" cy="3505059"/>
          </a:xfrm>
          <a:prstGeom prst="rect">
            <a:avLst/>
          </a:prstGeom>
        </p:spPr>
      </p:pic>
      <p:sp>
        <p:nvSpPr>
          <p:cNvPr id="15" name="Rectangle 14"/>
          <p:cNvSpPr/>
          <p:nvPr/>
        </p:nvSpPr>
        <p:spPr>
          <a:xfrm>
            <a:off x="380868" y="450006"/>
            <a:ext cx="8582510" cy="1661993"/>
          </a:xfrm>
          <a:prstGeom prst="rect">
            <a:avLst/>
          </a:prstGeom>
        </p:spPr>
        <p:txBody>
          <a:bodyPr wrap="square">
            <a:spAutoFit/>
          </a:bodyPr>
          <a:lstStyle/>
          <a:p>
            <a:pPr marL="285750" indent="-285750">
              <a:lnSpc>
                <a:spcPct val="150000"/>
              </a:lnSpc>
              <a:buFont typeface="Arial" panose="020B0604020202020204" pitchFamily="34" charset="0"/>
              <a:buChar char="•"/>
            </a:pPr>
            <a:endParaRPr lang="en-US" altLang="zh-CN" dirty="0">
              <a:latin typeface="Times New Roman" charset="0"/>
              <a:ea typeface="Times New Roman" charset="0"/>
              <a:cs typeface="Times New Roman" charset="0"/>
            </a:endParaRPr>
          </a:p>
          <a:p>
            <a:pPr marL="285750" indent="-285750">
              <a:buFont typeface="Arial" panose="020B0604020202020204" pitchFamily="34" charset="0"/>
              <a:buChar char="•"/>
            </a:pPr>
            <a:r>
              <a:rPr lang="en-US" sz="2200" dirty="0" smtClean="0">
                <a:latin typeface="+mj-lt"/>
                <a:cs typeface="ＭＳ Ｐゴシック" pitchFamily="-111" charset="-128"/>
              </a:rPr>
              <a:t>Asymmetric passenger </a:t>
            </a:r>
            <a:r>
              <a:rPr lang="en-US" sz="2200" dirty="0">
                <a:latin typeface="+mj-lt"/>
                <a:cs typeface="ＭＳ Ｐゴシック" pitchFamily="-111" charset="-128"/>
              </a:rPr>
              <a:t>demand </a:t>
            </a:r>
            <a:r>
              <a:rPr lang="en-US" sz="2200" dirty="0" smtClean="0">
                <a:latin typeface="+mj-lt"/>
                <a:cs typeface="ＭＳ Ｐゴシック" pitchFamily="-111" charset="-128"/>
              </a:rPr>
              <a:t>across </a:t>
            </a:r>
            <a:r>
              <a:rPr lang="en-US" sz="2200" dirty="0">
                <a:latin typeface="+mj-lt"/>
                <a:cs typeface="ＭＳ Ｐゴシック" pitchFamily="-111" charset="-128"/>
              </a:rPr>
              <a:t>different periods in a day and different geographic </a:t>
            </a:r>
            <a:r>
              <a:rPr lang="en-US" sz="2200" dirty="0" smtClean="0">
                <a:latin typeface="+mj-lt"/>
                <a:cs typeface="ＭＳ Ｐゴシック" pitchFamily="-111" charset="-128"/>
              </a:rPr>
              <a:t>locations</a:t>
            </a:r>
          </a:p>
          <a:p>
            <a:pPr marL="285750" indent="-285750">
              <a:buFont typeface="Arial" panose="020B0604020202020204" pitchFamily="34" charset="0"/>
              <a:buChar char="•"/>
            </a:pPr>
            <a:r>
              <a:rPr lang="en-US" altLang="zh-CN" sz="2200" dirty="0" smtClean="0">
                <a:latin typeface="+mj-lt"/>
              </a:rPr>
              <a:t>Overlapping routes</a:t>
            </a:r>
            <a:endParaRPr lang="en-US" altLang="zh-CN" sz="2200" dirty="0">
              <a:latin typeface="+mj-lt"/>
            </a:endParaRPr>
          </a:p>
        </p:txBody>
      </p:sp>
      <p:sp>
        <p:nvSpPr>
          <p:cNvPr id="20" name="Title 1"/>
          <p:cNvSpPr>
            <a:spLocks noGrp="1"/>
          </p:cNvSpPr>
          <p:nvPr>
            <p:ph type="title"/>
          </p:nvPr>
        </p:nvSpPr>
        <p:spPr>
          <a:xfrm>
            <a:off x="372839" y="238829"/>
            <a:ext cx="7772400" cy="782266"/>
          </a:xfrm>
        </p:spPr>
        <p:txBody>
          <a:bodyPr>
            <a:normAutofit/>
          </a:bodyPr>
          <a:lstStyle/>
          <a:p>
            <a:r>
              <a:rPr lang="en-US" sz="3200" dirty="0">
                <a:solidFill>
                  <a:srgbClr val="006747"/>
                </a:solidFill>
                <a:latin typeface="Constantia" panose="02030602050306030303" pitchFamily="18" charset="0"/>
              </a:rPr>
              <a:t>Background</a:t>
            </a:r>
          </a:p>
        </p:txBody>
      </p:sp>
      <p:grpSp>
        <p:nvGrpSpPr>
          <p:cNvPr id="8" name="Group 7"/>
          <p:cNvGrpSpPr/>
          <p:nvPr/>
        </p:nvGrpSpPr>
        <p:grpSpPr>
          <a:xfrm>
            <a:off x="4978684" y="2390430"/>
            <a:ext cx="3804334" cy="4151797"/>
            <a:chOff x="4978684" y="2585171"/>
            <a:chExt cx="3804334" cy="4151797"/>
          </a:xfrm>
        </p:grpSpPr>
        <p:pic>
          <p:nvPicPr>
            <p:cNvPr id="19" name="Picture 18" descr="C:\Users\xiaoweishi\Desktop\Transportation Torunament\Route Material\Route CAT and 18.jpg"/>
            <p:cNvPicPr/>
            <p:nvPr/>
          </p:nvPicPr>
          <p:blipFill>
            <a:blip r:embed="rId4">
              <a:extLst>
                <a:ext uri="{28A0092B-C50C-407E-A947-70E740481C1C}">
                  <a14:useLocalDpi xmlns:a14="http://schemas.microsoft.com/office/drawing/2010/main" val="0"/>
                </a:ext>
              </a:extLst>
            </a:blip>
            <a:srcRect/>
            <a:stretch>
              <a:fillRect/>
            </a:stretch>
          </p:blipFill>
          <p:spPr bwMode="auto">
            <a:xfrm>
              <a:off x="4978684" y="2585171"/>
              <a:ext cx="3804334" cy="4151797"/>
            </a:xfrm>
            <a:prstGeom prst="rect">
              <a:avLst/>
            </a:prstGeom>
            <a:noFill/>
            <a:ln>
              <a:noFill/>
            </a:ln>
          </p:spPr>
        </p:pic>
        <p:pic>
          <p:nvPicPr>
            <p:cNvPr id="26" name="Picture 25" descr="Original file ‎ (SVG file, nominally 40 × 40 pixels, fi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4377" y="5210565"/>
              <a:ext cx="223447" cy="223447"/>
            </a:xfrm>
            <a:prstGeom prst="rect">
              <a:avLst/>
            </a:prstGeom>
          </p:spPr>
        </p:pic>
        <p:pic>
          <p:nvPicPr>
            <p:cNvPr id="28" name="Picture 27" descr="Original file ‎ (SVG file, nominally 40 × 40 pixels, fi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0079" y="5210564"/>
              <a:ext cx="223447" cy="223447"/>
            </a:xfrm>
            <a:prstGeom prst="rect">
              <a:avLst/>
            </a:prstGeom>
          </p:spPr>
        </p:pic>
        <p:pic>
          <p:nvPicPr>
            <p:cNvPr id="29" name="Picture 28" descr="Original file ‎ (SVG file, nominally 40 × 40 pixels, fi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1019" y="5210563"/>
              <a:ext cx="223447" cy="223447"/>
            </a:xfrm>
            <a:prstGeom prst="rect">
              <a:avLst/>
            </a:prstGeom>
          </p:spPr>
        </p:pic>
        <p:pic>
          <p:nvPicPr>
            <p:cNvPr id="30" name="Picture 29" descr="Original file ‎ (SVG file, nominally 40 × 40 pixels, fi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6721" y="5210562"/>
              <a:ext cx="223447" cy="223447"/>
            </a:xfrm>
            <a:prstGeom prst="rect">
              <a:avLst/>
            </a:prstGeom>
          </p:spPr>
        </p:pic>
        <p:pic>
          <p:nvPicPr>
            <p:cNvPr id="31" name="Picture 30" descr="Original file ‎ (SVG file, nominally 40 × 40 pixels, fi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4211" y="4123121"/>
              <a:ext cx="223447" cy="223447"/>
            </a:xfrm>
            <a:prstGeom prst="rect">
              <a:avLst/>
            </a:prstGeom>
          </p:spPr>
        </p:pic>
        <p:pic>
          <p:nvPicPr>
            <p:cNvPr id="32" name="Picture 31" descr="Original file ‎ (SVG file, nominally 40 × 40 pixels, fi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532" y="4123120"/>
              <a:ext cx="223447" cy="223447"/>
            </a:xfrm>
            <a:prstGeom prst="rect">
              <a:avLst/>
            </a:prstGeom>
          </p:spPr>
        </p:pic>
        <p:pic>
          <p:nvPicPr>
            <p:cNvPr id="33" name="Picture 32" descr="Original file ‎ (SVG file, nominally 40 × 40 pixels, fi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4681" y="2899672"/>
              <a:ext cx="223447" cy="223447"/>
            </a:xfrm>
            <a:prstGeom prst="rect">
              <a:avLst/>
            </a:prstGeom>
          </p:spPr>
        </p:pic>
        <p:pic>
          <p:nvPicPr>
            <p:cNvPr id="34" name="Picture 33" descr="Original file ‎ (SVG file, nominally 40 × 40 pixels, fi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1576" y="2899672"/>
              <a:ext cx="223447" cy="223447"/>
            </a:xfrm>
            <a:prstGeom prst="rect">
              <a:avLst/>
            </a:prstGeom>
          </p:spPr>
        </p:pic>
        <p:pic>
          <p:nvPicPr>
            <p:cNvPr id="35" name="Picture 34" descr="Original file ‎ (SVG file, nominally 40 × 40 pixels, fi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8471" y="2899672"/>
              <a:ext cx="223447" cy="223447"/>
            </a:xfrm>
            <a:prstGeom prst="rect">
              <a:avLst/>
            </a:prstGeom>
          </p:spPr>
        </p:pic>
        <p:pic>
          <p:nvPicPr>
            <p:cNvPr id="36" name="Picture 35" descr="Original file ‎ (SVG file, nominally 40 × 40 pixels, fi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327" y="5693165"/>
              <a:ext cx="223447" cy="223447"/>
            </a:xfrm>
            <a:prstGeom prst="rect">
              <a:avLst/>
            </a:prstGeom>
          </p:spPr>
        </p:pic>
        <p:pic>
          <p:nvPicPr>
            <p:cNvPr id="37" name="Picture 36" descr="Original file ‎ (SVG file, nominally 40 × 40 pixels, fi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67" y="5693164"/>
              <a:ext cx="223447" cy="223447"/>
            </a:xfrm>
            <a:prstGeom prst="rect">
              <a:avLst/>
            </a:prstGeom>
          </p:spPr>
        </p:pic>
        <p:pic>
          <p:nvPicPr>
            <p:cNvPr id="38" name="Picture 37" descr="Original file ‎ (SVG file, nominally 40 × 40 pixels, fi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466" y="6439247"/>
              <a:ext cx="223447" cy="223447"/>
            </a:xfrm>
            <a:prstGeom prst="rect">
              <a:avLst/>
            </a:prstGeom>
          </p:spPr>
        </p:pic>
      </p:grpSp>
      <p:sp>
        <p:nvSpPr>
          <p:cNvPr id="7" name="TextBox 6"/>
          <p:cNvSpPr txBox="1"/>
          <p:nvPr/>
        </p:nvSpPr>
        <p:spPr>
          <a:xfrm>
            <a:off x="600891" y="5827234"/>
            <a:ext cx="4127863" cy="738664"/>
          </a:xfrm>
          <a:prstGeom prst="rect">
            <a:avLst/>
          </a:prstGeom>
          <a:noFill/>
        </p:spPr>
        <p:txBody>
          <a:bodyPr wrap="square" rtlCol="0">
            <a:spAutoFit/>
          </a:bodyPr>
          <a:lstStyle/>
          <a:p>
            <a:r>
              <a:rPr lang="en-US" sz="1400" dirty="0" smtClean="0">
                <a:latin typeface="+mj-lt"/>
                <a:cs typeface="ＭＳ Ｐゴシック" pitchFamily="-111" charset="-128"/>
              </a:rPr>
              <a:t>Data is from </a:t>
            </a:r>
            <a:r>
              <a:rPr lang="en-US" sz="1400" dirty="0">
                <a:latin typeface="+mj-lt"/>
                <a:cs typeface="ＭＳ Ｐゴシック" pitchFamily="-111" charset="-128"/>
              </a:rPr>
              <a:t>Pinellas </a:t>
            </a:r>
            <a:r>
              <a:rPr lang="en-US" sz="1400" dirty="0" err="1">
                <a:latin typeface="+mj-lt"/>
                <a:cs typeface="ＭＳ Ｐゴシック" pitchFamily="-111" charset="-128"/>
              </a:rPr>
              <a:t>Suncoast</a:t>
            </a:r>
            <a:r>
              <a:rPr lang="en-US" sz="1400" dirty="0">
                <a:latin typeface="+mj-lt"/>
                <a:cs typeface="ＭＳ Ｐゴシック" pitchFamily="-111" charset="-128"/>
              </a:rPr>
              <a:t> Transit Authority (PSTA), the public transit provider for Pinellas County, </a:t>
            </a:r>
            <a:r>
              <a:rPr lang="en-US" sz="1400" dirty="0" smtClean="0">
                <a:latin typeface="+mj-lt"/>
                <a:cs typeface="ＭＳ Ｐゴシック" pitchFamily="-111" charset="-128"/>
              </a:rPr>
              <a:t>Florida </a:t>
            </a:r>
            <a:endParaRPr lang="en-US" sz="1400" dirty="0">
              <a:latin typeface="+mj-lt"/>
              <a:cs typeface="ＭＳ Ｐゴシック" pitchFamily="-111" charset="-128"/>
            </a:endParaRPr>
          </a:p>
        </p:txBody>
      </p:sp>
    </p:spTree>
    <p:extLst>
      <p:ext uri="{BB962C8B-B14F-4D97-AF65-F5344CB8AC3E}">
        <p14:creationId xmlns:p14="http://schemas.microsoft.com/office/powerpoint/2010/main" val="3836359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0867" y="1064729"/>
            <a:ext cx="8655557" cy="769441"/>
          </a:xfrm>
          <a:prstGeom prst="rect">
            <a:avLst/>
          </a:prstGeom>
        </p:spPr>
        <p:txBody>
          <a:bodyPr wrap="square">
            <a:spAutoFit/>
          </a:bodyPr>
          <a:lstStyle/>
          <a:p>
            <a:pPr marL="519113" lvl="2" indent="-342900">
              <a:buFont typeface="Arial" panose="020B0604020202020204" pitchFamily="34" charset="0"/>
              <a:buChar char="•"/>
            </a:pPr>
            <a:r>
              <a:rPr lang="en-US" altLang="zh-CN" sz="2200" dirty="0">
                <a:latin typeface="+mj-lt"/>
                <a:cs typeface="ＭＳ Ｐゴシック" pitchFamily="-111" charset="-128"/>
              </a:rPr>
              <a:t>A few types of fixed headway based on the </a:t>
            </a:r>
            <a:r>
              <a:rPr lang="en-US" altLang="zh-CN" sz="2200" dirty="0" smtClean="0">
                <a:latin typeface="+mj-lt"/>
                <a:cs typeface="ＭＳ Ｐゴシック" pitchFamily="-111" charset="-128"/>
              </a:rPr>
              <a:t>fluctuating passenger demand.</a:t>
            </a:r>
            <a:endParaRPr lang="en-US" altLang="zh-CN" sz="2200" dirty="0">
              <a:latin typeface="+mj-lt"/>
              <a:cs typeface="ＭＳ Ｐゴシック" pitchFamily="-111" charset="-128"/>
            </a:endParaRPr>
          </a:p>
        </p:txBody>
      </p:sp>
      <p:sp>
        <p:nvSpPr>
          <p:cNvPr id="20" name="Title 1"/>
          <p:cNvSpPr>
            <a:spLocks noGrp="1"/>
          </p:cNvSpPr>
          <p:nvPr>
            <p:ph type="title"/>
          </p:nvPr>
        </p:nvSpPr>
        <p:spPr>
          <a:xfrm>
            <a:off x="372839" y="238829"/>
            <a:ext cx="7772400" cy="782266"/>
          </a:xfrm>
        </p:spPr>
        <p:txBody>
          <a:bodyPr>
            <a:normAutofit/>
          </a:bodyPr>
          <a:lstStyle/>
          <a:p>
            <a:r>
              <a:rPr lang="en-US" altLang="zh-CN" sz="3200" dirty="0">
                <a:solidFill>
                  <a:srgbClr val="006747"/>
                </a:solidFill>
                <a:latin typeface="Constantia" panose="02030602050306030303" pitchFamily="18" charset="0"/>
              </a:rPr>
              <a:t>Existing Solution</a:t>
            </a:r>
            <a:endParaRPr lang="en-US" sz="3200" dirty="0">
              <a:solidFill>
                <a:srgbClr val="006747"/>
              </a:solidFill>
              <a:latin typeface="Constantia" panose="0203060205030603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17047390"/>
              </p:ext>
            </p:extLst>
          </p:nvPr>
        </p:nvGraphicFramePr>
        <p:xfrm>
          <a:off x="692331" y="2124064"/>
          <a:ext cx="7786558" cy="2351640"/>
        </p:xfrm>
        <a:graphic>
          <a:graphicData uri="http://schemas.openxmlformats.org/drawingml/2006/table">
            <a:tbl>
              <a:tblPr>
                <a:tableStyleId>{9D7B26C5-4107-4FEC-AEDC-1716B250A1EF}</a:tableStyleId>
              </a:tblPr>
              <a:tblGrid>
                <a:gridCol w="1494389">
                  <a:extLst>
                    <a:ext uri="{9D8B030D-6E8A-4147-A177-3AD203B41FA5}">
                      <a16:colId xmlns:a16="http://schemas.microsoft.com/office/drawing/2014/main" xmlns="" val="2087491156"/>
                    </a:ext>
                  </a:extLst>
                </a:gridCol>
                <a:gridCol w="2398890">
                  <a:extLst>
                    <a:ext uri="{9D8B030D-6E8A-4147-A177-3AD203B41FA5}">
                      <a16:colId xmlns:a16="http://schemas.microsoft.com/office/drawing/2014/main" xmlns="" val="346298778"/>
                    </a:ext>
                  </a:extLst>
                </a:gridCol>
                <a:gridCol w="1494389">
                  <a:extLst>
                    <a:ext uri="{9D8B030D-6E8A-4147-A177-3AD203B41FA5}">
                      <a16:colId xmlns:a16="http://schemas.microsoft.com/office/drawing/2014/main" xmlns="" val="2055434660"/>
                    </a:ext>
                  </a:extLst>
                </a:gridCol>
                <a:gridCol w="2398890">
                  <a:extLst>
                    <a:ext uri="{9D8B030D-6E8A-4147-A177-3AD203B41FA5}">
                      <a16:colId xmlns:a16="http://schemas.microsoft.com/office/drawing/2014/main" xmlns="" val="1180316180"/>
                    </a:ext>
                  </a:extLst>
                </a:gridCol>
              </a:tblGrid>
              <a:tr h="391940">
                <a:tc gridSpan="2">
                  <a:txBody>
                    <a:bodyPr/>
                    <a:lstStyle/>
                    <a:p>
                      <a:pPr algn="ctr" fontAlgn="b"/>
                      <a:r>
                        <a:rPr lang="en-US" sz="2000" b="1" u="none" strike="noStrike" dirty="0" smtClean="0">
                          <a:effectLst/>
                          <a:latin typeface="+mj-lt"/>
                        </a:rPr>
                        <a:t>Route </a:t>
                      </a:r>
                      <a:r>
                        <a:rPr lang="en-US" sz="2000" b="1" u="none" strike="noStrike" dirty="0">
                          <a:effectLst/>
                          <a:latin typeface="+mj-lt"/>
                        </a:rPr>
                        <a:t>18</a:t>
                      </a:r>
                      <a:endParaRPr lang="en-US" sz="2000" b="1" i="0" u="none" strike="noStrike" dirty="0">
                        <a:solidFill>
                          <a:srgbClr val="000000"/>
                        </a:solidFill>
                        <a:effectLst/>
                        <a:latin typeface="+mj-lt"/>
                      </a:endParaRPr>
                    </a:p>
                  </a:txBody>
                  <a:tcPr marL="19597" marR="19597" marT="19597" marB="0" anchor="b">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000" b="1" u="none" strike="noStrike" dirty="0" smtClean="0">
                          <a:effectLst/>
                          <a:latin typeface="+mj-lt"/>
                        </a:rPr>
                        <a:t>Route </a:t>
                      </a:r>
                      <a:r>
                        <a:rPr lang="en-US" sz="2000" b="1" u="none" strike="noStrike" dirty="0">
                          <a:effectLst/>
                          <a:latin typeface="+mj-lt"/>
                        </a:rPr>
                        <a:t>CAT</a:t>
                      </a:r>
                      <a:endParaRPr lang="en-US" sz="2000" b="1" i="0" u="none" strike="noStrike" dirty="0">
                        <a:solidFill>
                          <a:srgbClr val="000000"/>
                        </a:solidFill>
                        <a:effectLst/>
                        <a:latin typeface="+mj-lt"/>
                      </a:endParaRPr>
                    </a:p>
                  </a:txBody>
                  <a:tcPr marL="19597" marR="19597" marT="19597" marB="0" anchor="b">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310873820"/>
                  </a:ext>
                </a:extLst>
              </a:tr>
              <a:tr h="391940">
                <a:tc>
                  <a:txBody>
                    <a:bodyPr/>
                    <a:lstStyle/>
                    <a:p>
                      <a:pPr algn="ctr" fontAlgn="b"/>
                      <a:r>
                        <a:rPr lang="en-US" sz="2000" u="none" strike="noStrike" dirty="0">
                          <a:effectLst/>
                          <a:latin typeface="+mj-lt"/>
                        </a:rPr>
                        <a:t>Period</a:t>
                      </a:r>
                      <a:endParaRPr lang="en-US" sz="2000" b="0" i="0" u="none" strike="noStrike" dirty="0">
                        <a:solidFill>
                          <a:srgbClr val="000000"/>
                        </a:solidFill>
                        <a:effectLst/>
                        <a:latin typeface="+mj-lt"/>
                      </a:endParaRPr>
                    </a:p>
                  </a:txBody>
                  <a:tcPr marL="19597" marR="19597" marT="19597"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mj-lt"/>
                        </a:rPr>
                        <a:t>Dispatch Headway</a:t>
                      </a:r>
                      <a:endParaRPr lang="en-US" sz="2000" b="0" i="0" u="none" strike="noStrike" dirty="0">
                        <a:solidFill>
                          <a:srgbClr val="000000"/>
                        </a:solidFill>
                        <a:effectLst/>
                        <a:latin typeface="+mj-lt"/>
                      </a:endParaRPr>
                    </a:p>
                  </a:txBody>
                  <a:tcPr marL="19597" marR="19597" marT="19597"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mj-lt"/>
                        </a:rPr>
                        <a:t>Period</a:t>
                      </a:r>
                      <a:endParaRPr lang="en-US" sz="2000" b="0" i="0" u="none" strike="noStrike" dirty="0">
                        <a:solidFill>
                          <a:srgbClr val="000000"/>
                        </a:solidFill>
                        <a:effectLst/>
                        <a:latin typeface="+mj-lt"/>
                      </a:endParaRPr>
                    </a:p>
                  </a:txBody>
                  <a:tcPr marL="19597" marR="19597" marT="19597"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mj-lt"/>
                        </a:rPr>
                        <a:t>Dispatch Headway</a:t>
                      </a:r>
                      <a:endParaRPr lang="en-US" sz="2000" b="0" i="0" u="none" strike="noStrike" dirty="0">
                        <a:solidFill>
                          <a:srgbClr val="000000"/>
                        </a:solidFill>
                        <a:effectLst/>
                        <a:latin typeface="+mj-lt"/>
                      </a:endParaRPr>
                    </a:p>
                  </a:txBody>
                  <a:tcPr marL="19597" marR="19597" marT="19597"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5110141"/>
                  </a:ext>
                </a:extLst>
              </a:tr>
              <a:tr h="391940">
                <a:tc>
                  <a:txBody>
                    <a:bodyPr/>
                    <a:lstStyle/>
                    <a:p>
                      <a:pPr algn="ctr" fontAlgn="b"/>
                      <a:r>
                        <a:rPr lang="en-US" sz="2000" u="none" strike="noStrike" dirty="0">
                          <a:effectLst/>
                          <a:latin typeface="+mj-lt"/>
                        </a:rPr>
                        <a:t>5:25-9:00</a:t>
                      </a:r>
                      <a:endParaRPr lang="en-US" sz="2000" b="0" i="0" u="none" strike="noStrike" dirty="0">
                        <a:solidFill>
                          <a:srgbClr val="000000"/>
                        </a:solidFill>
                        <a:effectLst/>
                        <a:latin typeface="+mj-lt"/>
                      </a:endParaRPr>
                    </a:p>
                  </a:txBody>
                  <a:tcPr marL="19597" marR="19597" marT="19597"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mj-lt"/>
                        </a:rPr>
                        <a:t>20min</a:t>
                      </a:r>
                      <a:endParaRPr lang="en-US" sz="2000" b="0" i="0" u="none" strike="noStrike" dirty="0">
                        <a:solidFill>
                          <a:srgbClr val="000000"/>
                        </a:solidFill>
                        <a:effectLst/>
                        <a:latin typeface="+mj-lt"/>
                      </a:endParaRPr>
                    </a:p>
                  </a:txBody>
                  <a:tcPr marL="19597" marR="19597" marT="19597"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mj-lt"/>
                        </a:rPr>
                        <a:t>6:00-19:00</a:t>
                      </a:r>
                      <a:endParaRPr lang="en-US" sz="2000" b="0" i="0" u="none" strike="noStrike" dirty="0">
                        <a:solidFill>
                          <a:srgbClr val="000000"/>
                        </a:solidFill>
                        <a:effectLst/>
                        <a:latin typeface="+mj-lt"/>
                      </a:endParaRPr>
                    </a:p>
                  </a:txBody>
                  <a:tcPr marL="19597" marR="19597" marT="19597"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mj-lt"/>
                        </a:rPr>
                        <a:t>20min</a:t>
                      </a:r>
                      <a:endParaRPr lang="en-US" sz="2000" b="0" i="0" u="none" strike="noStrike" dirty="0">
                        <a:solidFill>
                          <a:srgbClr val="000000"/>
                        </a:solidFill>
                        <a:effectLst/>
                        <a:latin typeface="+mj-lt"/>
                      </a:endParaRPr>
                    </a:p>
                  </a:txBody>
                  <a:tcPr marL="19597" marR="19597" marT="19597"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369625768"/>
                  </a:ext>
                </a:extLst>
              </a:tr>
              <a:tr h="391940">
                <a:tc>
                  <a:txBody>
                    <a:bodyPr/>
                    <a:lstStyle/>
                    <a:p>
                      <a:pPr algn="ctr" fontAlgn="b"/>
                      <a:r>
                        <a:rPr lang="en-US" sz="2000" u="none" strike="noStrike">
                          <a:effectLst/>
                          <a:latin typeface="+mj-lt"/>
                        </a:rPr>
                        <a:t>9:00-15:00</a:t>
                      </a:r>
                      <a:endParaRPr lang="en-US" sz="2000" b="0" i="0" u="none" strike="noStrike">
                        <a:solidFill>
                          <a:srgbClr val="000000"/>
                        </a:solidFill>
                        <a:effectLst/>
                        <a:latin typeface="+mj-lt"/>
                      </a:endParaRPr>
                    </a:p>
                  </a:txBody>
                  <a:tcPr marL="19597" marR="19597" marT="19597" marB="0" anchor="b"/>
                </a:tc>
                <a:tc>
                  <a:txBody>
                    <a:bodyPr/>
                    <a:lstStyle/>
                    <a:p>
                      <a:pPr algn="ctr" fontAlgn="b"/>
                      <a:r>
                        <a:rPr lang="en-US" sz="2000" u="none" strike="noStrike" dirty="0">
                          <a:effectLst/>
                          <a:latin typeface="+mj-lt"/>
                        </a:rPr>
                        <a:t>30min</a:t>
                      </a:r>
                      <a:endParaRPr lang="en-US" sz="2000" b="0" i="0" u="none" strike="noStrike" dirty="0">
                        <a:solidFill>
                          <a:srgbClr val="000000"/>
                        </a:solidFill>
                        <a:effectLst/>
                        <a:latin typeface="+mj-lt"/>
                      </a:endParaRPr>
                    </a:p>
                  </a:txBody>
                  <a:tcPr marL="19597" marR="19597" marT="19597" marB="0" anchor="b"/>
                </a:tc>
                <a:tc>
                  <a:txBody>
                    <a:bodyPr/>
                    <a:lstStyle/>
                    <a:p>
                      <a:pPr algn="ctr" fontAlgn="b"/>
                      <a:r>
                        <a:rPr lang="en-US" sz="2000" u="none" strike="noStrike" dirty="0">
                          <a:effectLst/>
                          <a:latin typeface="+mj-lt"/>
                        </a:rPr>
                        <a:t>19:00-22:00</a:t>
                      </a:r>
                      <a:endParaRPr lang="en-US" sz="2000" b="0" i="0" u="none" strike="noStrike" dirty="0">
                        <a:solidFill>
                          <a:srgbClr val="000000"/>
                        </a:solidFill>
                        <a:effectLst/>
                        <a:latin typeface="+mj-lt"/>
                      </a:endParaRPr>
                    </a:p>
                  </a:txBody>
                  <a:tcPr marL="19597" marR="19597" marT="19597" marB="0" anchor="b"/>
                </a:tc>
                <a:tc>
                  <a:txBody>
                    <a:bodyPr/>
                    <a:lstStyle/>
                    <a:p>
                      <a:pPr algn="ctr" fontAlgn="b"/>
                      <a:r>
                        <a:rPr lang="en-US" sz="2000" u="none" strike="noStrike" dirty="0">
                          <a:effectLst/>
                          <a:latin typeface="+mj-lt"/>
                        </a:rPr>
                        <a:t>30min</a:t>
                      </a:r>
                      <a:endParaRPr lang="en-US" sz="2000" b="0" i="0" u="none" strike="noStrike" dirty="0">
                        <a:solidFill>
                          <a:srgbClr val="000000"/>
                        </a:solidFill>
                        <a:effectLst/>
                        <a:latin typeface="+mj-lt"/>
                      </a:endParaRPr>
                    </a:p>
                  </a:txBody>
                  <a:tcPr marL="19597" marR="19597" marT="19597" marB="0" anchor="b"/>
                </a:tc>
                <a:extLst>
                  <a:ext uri="{0D108BD9-81ED-4DB2-BD59-A6C34878D82A}">
                    <a16:rowId xmlns:a16="http://schemas.microsoft.com/office/drawing/2014/main" xmlns="" val="215862689"/>
                  </a:ext>
                </a:extLst>
              </a:tr>
              <a:tr h="391940">
                <a:tc>
                  <a:txBody>
                    <a:bodyPr/>
                    <a:lstStyle/>
                    <a:p>
                      <a:pPr algn="ctr" fontAlgn="b"/>
                      <a:r>
                        <a:rPr lang="en-US" sz="2000" u="none" strike="noStrike">
                          <a:effectLst/>
                          <a:latin typeface="+mj-lt"/>
                        </a:rPr>
                        <a:t>15:00-19:00</a:t>
                      </a:r>
                      <a:endParaRPr lang="en-US" sz="2000" b="0" i="0" u="none" strike="noStrike">
                        <a:solidFill>
                          <a:srgbClr val="000000"/>
                        </a:solidFill>
                        <a:effectLst/>
                        <a:latin typeface="+mj-lt"/>
                      </a:endParaRPr>
                    </a:p>
                  </a:txBody>
                  <a:tcPr marL="19597" marR="19597" marT="19597" marB="0" anchor="b"/>
                </a:tc>
                <a:tc>
                  <a:txBody>
                    <a:bodyPr/>
                    <a:lstStyle/>
                    <a:p>
                      <a:pPr algn="ctr" fontAlgn="b"/>
                      <a:r>
                        <a:rPr lang="en-US" sz="2000" u="none" strike="noStrike" dirty="0">
                          <a:effectLst/>
                          <a:latin typeface="+mj-lt"/>
                        </a:rPr>
                        <a:t>20min</a:t>
                      </a:r>
                      <a:endParaRPr lang="en-US" sz="2000" b="0" i="0" u="none" strike="noStrike" dirty="0">
                        <a:solidFill>
                          <a:srgbClr val="000000"/>
                        </a:solidFill>
                        <a:effectLst/>
                        <a:latin typeface="+mj-lt"/>
                      </a:endParaRPr>
                    </a:p>
                  </a:txBody>
                  <a:tcPr marL="19597" marR="19597" marT="19597" marB="0" anchor="b"/>
                </a:tc>
                <a:tc>
                  <a:txBody>
                    <a:bodyPr/>
                    <a:lstStyle/>
                    <a:p>
                      <a:pPr algn="l" fontAlgn="b"/>
                      <a:endParaRPr lang="en-US" sz="2000" b="0" i="0" u="none" strike="noStrike" dirty="0">
                        <a:solidFill>
                          <a:srgbClr val="000000"/>
                        </a:solidFill>
                        <a:effectLst/>
                        <a:latin typeface="+mj-lt"/>
                      </a:endParaRPr>
                    </a:p>
                  </a:txBody>
                  <a:tcPr marL="19597" marR="19597" marT="19597" marB="0" anchor="b"/>
                </a:tc>
                <a:tc>
                  <a:txBody>
                    <a:bodyPr/>
                    <a:lstStyle/>
                    <a:p>
                      <a:pPr algn="l" fontAlgn="b"/>
                      <a:endParaRPr lang="en-US" sz="2000" b="0" i="0" u="none" strike="noStrike" dirty="0">
                        <a:solidFill>
                          <a:srgbClr val="000000"/>
                        </a:solidFill>
                        <a:effectLst/>
                        <a:latin typeface="+mj-lt"/>
                      </a:endParaRPr>
                    </a:p>
                  </a:txBody>
                  <a:tcPr marL="19597" marR="19597" marT="19597" marB="0" anchor="b"/>
                </a:tc>
                <a:extLst>
                  <a:ext uri="{0D108BD9-81ED-4DB2-BD59-A6C34878D82A}">
                    <a16:rowId xmlns:a16="http://schemas.microsoft.com/office/drawing/2014/main" xmlns="" val="1656529444"/>
                  </a:ext>
                </a:extLst>
              </a:tr>
              <a:tr h="391940">
                <a:tc>
                  <a:txBody>
                    <a:bodyPr/>
                    <a:lstStyle/>
                    <a:p>
                      <a:pPr algn="ctr" fontAlgn="b"/>
                      <a:r>
                        <a:rPr lang="en-US" sz="2000" u="none" strike="noStrike">
                          <a:effectLst/>
                          <a:latin typeface="+mj-lt"/>
                        </a:rPr>
                        <a:t>19:00-22:00</a:t>
                      </a:r>
                      <a:endParaRPr lang="en-US" sz="2000" b="0" i="0" u="none" strike="noStrike">
                        <a:solidFill>
                          <a:srgbClr val="000000"/>
                        </a:solidFill>
                        <a:effectLst/>
                        <a:latin typeface="+mj-lt"/>
                      </a:endParaRPr>
                    </a:p>
                  </a:txBody>
                  <a:tcPr marL="19597" marR="19597" marT="19597" marB="0" anchor="b"/>
                </a:tc>
                <a:tc>
                  <a:txBody>
                    <a:bodyPr/>
                    <a:lstStyle/>
                    <a:p>
                      <a:pPr algn="ctr" fontAlgn="b"/>
                      <a:r>
                        <a:rPr lang="en-US" sz="2000" u="none" strike="noStrike" dirty="0">
                          <a:effectLst/>
                          <a:latin typeface="+mj-lt"/>
                        </a:rPr>
                        <a:t>60min</a:t>
                      </a:r>
                      <a:endParaRPr lang="en-US" sz="2000" b="0" i="0" u="none" strike="noStrike" dirty="0">
                        <a:solidFill>
                          <a:srgbClr val="000000"/>
                        </a:solidFill>
                        <a:effectLst/>
                        <a:latin typeface="+mj-lt"/>
                      </a:endParaRPr>
                    </a:p>
                  </a:txBody>
                  <a:tcPr marL="19597" marR="19597" marT="19597" marB="0" anchor="b"/>
                </a:tc>
                <a:tc>
                  <a:txBody>
                    <a:bodyPr/>
                    <a:lstStyle/>
                    <a:p>
                      <a:pPr algn="l" fontAlgn="b"/>
                      <a:r>
                        <a:rPr lang="en-US" sz="2000" u="none" strike="noStrike" dirty="0">
                          <a:effectLst/>
                          <a:latin typeface="+mj-lt"/>
                        </a:rPr>
                        <a:t> </a:t>
                      </a:r>
                      <a:endParaRPr lang="en-US" sz="2000" b="0" i="0" u="none" strike="noStrike" dirty="0">
                        <a:solidFill>
                          <a:srgbClr val="000000"/>
                        </a:solidFill>
                        <a:effectLst/>
                        <a:latin typeface="+mj-lt"/>
                      </a:endParaRPr>
                    </a:p>
                  </a:txBody>
                  <a:tcPr marL="19597" marR="19597" marT="19597" marB="0" anchor="b"/>
                </a:tc>
                <a:tc>
                  <a:txBody>
                    <a:bodyPr/>
                    <a:lstStyle/>
                    <a:p>
                      <a:pPr algn="l" fontAlgn="b"/>
                      <a:r>
                        <a:rPr lang="en-US" sz="2000" u="none" strike="noStrike" dirty="0">
                          <a:effectLst/>
                          <a:latin typeface="+mj-lt"/>
                        </a:rPr>
                        <a:t> </a:t>
                      </a:r>
                      <a:endParaRPr lang="en-US" sz="2000" b="0" i="0" u="none" strike="noStrike" dirty="0">
                        <a:solidFill>
                          <a:srgbClr val="000000"/>
                        </a:solidFill>
                        <a:effectLst/>
                        <a:latin typeface="+mj-lt"/>
                      </a:endParaRPr>
                    </a:p>
                  </a:txBody>
                  <a:tcPr marL="19597" marR="19597" marT="19597" marB="0" anchor="b"/>
                </a:tc>
                <a:extLst>
                  <a:ext uri="{0D108BD9-81ED-4DB2-BD59-A6C34878D82A}">
                    <a16:rowId xmlns:a16="http://schemas.microsoft.com/office/drawing/2014/main" xmlns="" val="995197617"/>
                  </a:ext>
                </a:extLst>
              </a:tr>
            </a:tbl>
          </a:graphicData>
        </a:graphic>
      </p:graphicFrame>
      <p:sp>
        <p:nvSpPr>
          <p:cNvPr id="6" name="Rectangle 5"/>
          <p:cNvSpPr/>
          <p:nvPr/>
        </p:nvSpPr>
        <p:spPr>
          <a:xfrm>
            <a:off x="372839" y="4700070"/>
            <a:ext cx="8655557" cy="769441"/>
          </a:xfrm>
          <a:prstGeom prst="rect">
            <a:avLst/>
          </a:prstGeom>
        </p:spPr>
        <p:txBody>
          <a:bodyPr wrap="square">
            <a:spAutoFit/>
          </a:bodyPr>
          <a:lstStyle/>
          <a:p>
            <a:pPr marL="519113" lvl="2" indent="-342900">
              <a:buFont typeface="Arial" panose="020B0604020202020204" pitchFamily="34" charset="0"/>
              <a:buChar char="•"/>
            </a:pPr>
            <a:r>
              <a:rPr lang="en-US" sz="2200" dirty="0">
                <a:latin typeface="+mj-lt"/>
                <a:cs typeface="ＭＳ Ｐゴシック" pitchFamily="-111" charset="-128"/>
              </a:rPr>
              <a:t>Much energy is spent on moving the empty vehicles rather than transporting passengers. Up to </a:t>
            </a:r>
            <a:r>
              <a:rPr lang="en-US" sz="2200" b="1" dirty="0">
                <a:solidFill>
                  <a:srgbClr val="FF0000"/>
                </a:solidFill>
                <a:latin typeface="+mj-lt"/>
                <a:cs typeface="ＭＳ Ｐゴシック" pitchFamily="-111" charset="-128"/>
              </a:rPr>
              <a:t>80%</a:t>
            </a:r>
            <a:r>
              <a:rPr lang="en-US" sz="2200" dirty="0">
                <a:latin typeface="+mj-lt"/>
                <a:cs typeface="ＭＳ Ｐゴシック" pitchFamily="-111" charset="-128"/>
              </a:rPr>
              <a:t> of the total energy </a:t>
            </a:r>
            <a:r>
              <a:rPr lang="en-US" sz="2200" dirty="0" smtClean="0">
                <a:latin typeface="+mj-lt"/>
                <a:cs typeface="ＭＳ Ｐゴシック" pitchFamily="-111" charset="-128"/>
              </a:rPr>
              <a:t>is </a:t>
            </a:r>
            <a:r>
              <a:rPr lang="en-US" sz="2200" b="1" dirty="0">
                <a:solidFill>
                  <a:srgbClr val="FF0000"/>
                </a:solidFill>
                <a:latin typeface="+mj-lt"/>
                <a:cs typeface="ＭＳ Ｐゴシック" pitchFamily="-111" charset="-128"/>
              </a:rPr>
              <a:t>wasted</a:t>
            </a:r>
            <a:r>
              <a:rPr lang="en-US" sz="2200" dirty="0">
                <a:latin typeface="+mj-lt"/>
                <a:cs typeface="ＭＳ Ｐゴシック" pitchFamily="-111" charset="-128"/>
              </a:rPr>
              <a:t>.</a:t>
            </a:r>
            <a:endParaRPr lang="en-US" altLang="zh-CN" sz="2200" dirty="0">
              <a:latin typeface="+mj-lt"/>
              <a:cs typeface="ＭＳ Ｐゴシック" pitchFamily="-111" charset="-128"/>
            </a:endParaRPr>
          </a:p>
        </p:txBody>
      </p:sp>
      <p:sp>
        <p:nvSpPr>
          <p:cNvPr id="3" name="TextBox 2"/>
          <p:cNvSpPr txBox="1"/>
          <p:nvPr/>
        </p:nvSpPr>
        <p:spPr>
          <a:xfrm>
            <a:off x="692331" y="5849550"/>
            <a:ext cx="7968343" cy="523220"/>
          </a:xfrm>
          <a:prstGeom prst="rect">
            <a:avLst/>
          </a:prstGeom>
          <a:noFill/>
        </p:spPr>
        <p:txBody>
          <a:bodyPr wrap="square" rtlCol="0">
            <a:spAutoFit/>
          </a:bodyPr>
          <a:lstStyle/>
          <a:p>
            <a:r>
              <a:rPr lang="en-US" sz="1400" dirty="0" smtClean="0">
                <a:latin typeface="+mj-lt"/>
                <a:cs typeface="ＭＳ Ｐゴシック" pitchFamily="-111" charset="-128"/>
              </a:rPr>
              <a:t>Reference</a:t>
            </a:r>
            <a:r>
              <a:rPr lang="en-US" sz="1400" dirty="0">
                <a:latin typeface="+mj-lt"/>
                <a:cs typeface="ＭＳ Ｐゴシック" pitchFamily="-111" charset="-128"/>
              </a:rPr>
              <a:t>: </a:t>
            </a:r>
            <a:r>
              <a:rPr lang="en-US" sz="1400" dirty="0" smtClean="0">
                <a:latin typeface="+mj-lt"/>
                <a:cs typeface="ＭＳ Ｐゴシック" pitchFamily="-111" charset="-128"/>
              </a:rPr>
              <a:t>JIAN</a:t>
            </a:r>
            <a:r>
              <a:rPr lang="en-US" sz="1400" dirty="0">
                <a:latin typeface="+mj-lt"/>
                <a:cs typeface="ＭＳ Ｐゴシック" pitchFamily="-111" charset="-128"/>
              </a:rPr>
              <a:t>, L., 2017. Available Measures to Energy Savings in Urban Rail Transit Operations. Shenzhen Subway</a:t>
            </a:r>
          </a:p>
        </p:txBody>
      </p:sp>
    </p:spTree>
    <p:extLst>
      <p:ext uri="{BB962C8B-B14F-4D97-AF65-F5344CB8AC3E}">
        <p14:creationId xmlns:p14="http://schemas.microsoft.com/office/powerpoint/2010/main" val="2297118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372839" y="238829"/>
            <a:ext cx="8183332" cy="782266"/>
          </a:xfrm>
        </p:spPr>
        <p:txBody>
          <a:bodyPr>
            <a:noAutofit/>
          </a:bodyPr>
          <a:lstStyle/>
          <a:p>
            <a:r>
              <a:rPr lang="en-US" sz="3200" dirty="0" smtClean="0">
                <a:solidFill>
                  <a:srgbClr val="006747"/>
                </a:solidFill>
                <a:latin typeface="Constantia" panose="02030602050306030303" pitchFamily="18" charset="0"/>
              </a:rPr>
              <a:t>Emerging </a:t>
            </a:r>
            <a:r>
              <a:rPr lang="en-US" sz="3200" dirty="0">
                <a:solidFill>
                  <a:srgbClr val="006747"/>
                </a:solidFill>
                <a:latin typeface="Constantia" panose="02030602050306030303" pitchFamily="18" charset="0"/>
              </a:rPr>
              <a:t>Technologies: Modular Vehicles</a:t>
            </a:r>
          </a:p>
        </p:txBody>
      </p:sp>
      <p:sp>
        <p:nvSpPr>
          <p:cNvPr id="3" name="Rectangle 2"/>
          <p:cNvSpPr/>
          <p:nvPr/>
        </p:nvSpPr>
        <p:spPr>
          <a:xfrm>
            <a:off x="2335372" y="4956161"/>
            <a:ext cx="4572000" cy="417422"/>
          </a:xfrm>
          <a:prstGeom prst="rect">
            <a:avLst/>
          </a:prstGeom>
        </p:spPr>
        <p:txBody>
          <a:bodyPr>
            <a:spAutoFit/>
          </a:bodyPr>
          <a:lstStyle/>
          <a:p>
            <a:pPr algn="ctr">
              <a:lnSpc>
                <a:spcPct val="150000"/>
              </a:lnSpc>
            </a:pPr>
            <a:r>
              <a:rPr lang="en-US" sz="1600" kern="100" dirty="0" smtClean="0">
                <a:latin typeface="Times New Roman" panose="02020603050405020304" pitchFamily="18" charset="0"/>
                <a:ea typeface="DengXian" panose="02010600030101010101" pitchFamily="2" charset="-122"/>
              </a:rPr>
              <a:t>(</a:t>
            </a:r>
            <a:r>
              <a:rPr lang="en-US" sz="1600" kern="100" dirty="0">
                <a:latin typeface="Times New Roman" panose="02020603050405020304" pitchFamily="18" charset="0"/>
                <a:ea typeface="DengXian" panose="02010600030101010101" pitchFamily="2" charset="-122"/>
              </a:rPr>
              <a:t>source: http://www.next-future-mobility.com/)</a:t>
            </a:r>
            <a:endParaRPr lang="en-US" sz="1600" dirty="0"/>
          </a:p>
        </p:txBody>
      </p:sp>
      <p:pic>
        <p:nvPicPr>
          <p:cNvPr id="8" name="NEXT Future Transportation">
            <a:hlinkClick r:id="" action="ppaction://media"/>
          </p:cNvPr>
          <p:cNvPicPr>
            <a:picLocks noChangeAspect="1"/>
          </p:cNvPicPr>
          <p:nvPr>
            <a:videoFile r:link="rId2"/>
            <p:extLst>
              <p:ext uri="{DAA4B4D4-6D71-4841-9C94-3DE7FCFB9230}">
                <p14:media xmlns:p14="http://schemas.microsoft.com/office/powerpoint/2010/main" r:embed="rId1">
                  <p14:fade in="1000" out="1000"/>
                </p14:media>
              </p:ext>
            </p:extLst>
          </p:nvPr>
        </p:nvPicPr>
        <p:blipFill>
          <a:blip r:embed="rId5"/>
          <a:stretch>
            <a:fillRect/>
          </a:stretch>
        </p:blipFill>
        <p:spPr>
          <a:xfrm>
            <a:off x="1759293" y="2032549"/>
            <a:ext cx="5467351" cy="3075384"/>
          </a:xfrm>
          <a:prstGeom prst="rect">
            <a:avLst/>
          </a:prstGeom>
          <a:ln>
            <a:noFill/>
          </a:ln>
          <a:effectLst>
            <a:softEdge rad="112500"/>
          </a:effectLst>
        </p:spPr>
      </p:pic>
      <p:sp>
        <p:nvSpPr>
          <p:cNvPr id="2" name="文本框 1"/>
          <p:cNvSpPr txBox="1"/>
          <p:nvPr/>
        </p:nvSpPr>
        <p:spPr>
          <a:xfrm>
            <a:off x="372839" y="1084288"/>
            <a:ext cx="8351613" cy="769441"/>
          </a:xfrm>
          <a:prstGeom prst="rect">
            <a:avLst/>
          </a:prstGeom>
          <a:noFill/>
        </p:spPr>
        <p:txBody>
          <a:bodyPr wrap="square" rtlCol="0">
            <a:spAutoFit/>
          </a:bodyPr>
          <a:lstStyle/>
          <a:p>
            <a:pPr marL="519113" lvl="2" indent="-342900">
              <a:buFont typeface="Arial" panose="020B0604020202020204" pitchFamily="34" charset="0"/>
              <a:buChar char="•"/>
            </a:pPr>
            <a:r>
              <a:rPr lang="en-US" altLang="zh-CN" sz="2200" dirty="0">
                <a:latin typeface="+mj-lt"/>
                <a:cs typeface="ＭＳ Ｐゴシック" pitchFamily="-111" charset="-128"/>
              </a:rPr>
              <a:t>The </a:t>
            </a:r>
            <a:r>
              <a:rPr lang="en-US" altLang="zh-CN" sz="2200" dirty="0" smtClean="0">
                <a:latin typeface="+mj-lt"/>
                <a:cs typeface="ＭＳ Ｐゴシック" pitchFamily="-111" charset="-128"/>
              </a:rPr>
              <a:t>emerging technologies, modular vehicles, offer </a:t>
            </a:r>
            <a:r>
              <a:rPr lang="en-US" altLang="zh-CN" sz="2200" dirty="0">
                <a:latin typeface="+mj-lt"/>
                <a:cs typeface="ＭＳ Ｐゴシック" pitchFamily="-111" charset="-128"/>
              </a:rPr>
              <a:t>us a </a:t>
            </a:r>
            <a:r>
              <a:rPr lang="en-US" altLang="zh-CN" sz="2200" dirty="0" smtClean="0">
                <a:latin typeface="+mj-lt"/>
                <a:cs typeface="ＭＳ Ｐゴシック" pitchFamily="-111" charset="-128"/>
              </a:rPr>
              <a:t>new perspective to solve </a:t>
            </a:r>
            <a:r>
              <a:rPr lang="en-US" altLang="zh-CN" sz="2200" dirty="0">
                <a:latin typeface="+mj-lt"/>
                <a:cs typeface="ＭＳ Ｐゴシック" pitchFamily="-111" charset="-128"/>
              </a:rPr>
              <a:t>the </a:t>
            </a:r>
            <a:r>
              <a:rPr lang="en-US" altLang="zh-CN" sz="2200" dirty="0" smtClean="0">
                <a:latin typeface="+mj-lt"/>
                <a:cs typeface="ＭＳ Ｐゴシック" pitchFamily="-111" charset="-128"/>
              </a:rPr>
              <a:t>supply-demand mismatch problem.</a:t>
            </a:r>
            <a:endParaRPr lang="en-US" altLang="zh-CN" sz="2200" dirty="0">
              <a:latin typeface="+mj-lt"/>
              <a:cs typeface="ＭＳ Ｐゴシック" pitchFamily="-111" charset="-128"/>
            </a:endParaRPr>
          </a:p>
        </p:txBody>
      </p:sp>
      <p:sp>
        <p:nvSpPr>
          <p:cNvPr id="9" name="文本框 8"/>
          <p:cNvSpPr txBox="1"/>
          <p:nvPr/>
        </p:nvSpPr>
        <p:spPr>
          <a:xfrm>
            <a:off x="372838" y="5457948"/>
            <a:ext cx="8351613" cy="1107996"/>
          </a:xfrm>
          <a:prstGeom prst="rect">
            <a:avLst/>
          </a:prstGeom>
          <a:noFill/>
        </p:spPr>
        <p:txBody>
          <a:bodyPr wrap="square" rtlCol="0">
            <a:spAutoFit/>
          </a:bodyPr>
          <a:lstStyle/>
          <a:p>
            <a:pPr marL="519113" lvl="2" indent="-342900">
              <a:buFont typeface="Arial" panose="020B0604020202020204" pitchFamily="34" charset="0"/>
              <a:buChar char="•"/>
            </a:pPr>
            <a:r>
              <a:rPr lang="en-US" altLang="zh-CN" sz="2200" dirty="0">
                <a:latin typeface="+mj-lt"/>
                <a:cs typeface="ＭＳ Ｐゴシック" pitchFamily="-111" charset="-128"/>
              </a:rPr>
              <a:t>Vehicles are composed of identical units.</a:t>
            </a:r>
          </a:p>
          <a:p>
            <a:pPr marL="519113" lvl="2" indent="-342900">
              <a:buFont typeface="Arial" panose="020B0604020202020204" pitchFamily="34" charset="0"/>
              <a:buChar char="•"/>
            </a:pPr>
            <a:r>
              <a:rPr lang="en-US" altLang="zh-CN" sz="2200" dirty="0">
                <a:latin typeface="+mj-lt"/>
                <a:cs typeface="ＭＳ Ｐゴシック" pitchFamily="-111" charset="-128"/>
              </a:rPr>
              <a:t>Vehicles and units can be concatenated or detached during operations or at stations.</a:t>
            </a:r>
          </a:p>
        </p:txBody>
      </p:sp>
    </p:spTree>
    <p:extLst>
      <p:ext uri="{BB962C8B-B14F-4D97-AF65-F5344CB8AC3E}">
        <p14:creationId xmlns:p14="http://schemas.microsoft.com/office/powerpoint/2010/main" val="38736276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33673">
                <p:cTn id="7" repeatCount="indefinite"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372839" y="238829"/>
            <a:ext cx="7772400" cy="782266"/>
          </a:xfrm>
        </p:spPr>
        <p:txBody>
          <a:bodyPr>
            <a:normAutofit/>
          </a:bodyPr>
          <a:lstStyle/>
          <a:p>
            <a:r>
              <a:rPr lang="en-US" altLang="zh-CN" sz="3200" dirty="0">
                <a:solidFill>
                  <a:srgbClr val="006747"/>
                </a:solidFill>
                <a:latin typeface="Constantia" panose="02030602050306030303" pitchFamily="18" charset="0"/>
              </a:rPr>
              <a:t>Proposed </a:t>
            </a:r>
            <a:r>
              <a:rPr lang="en-US" altLang="zh-CN" sz="3200" dirty="0" smtClean="0">
                <a:solidFill>
                  <a:srgbClr val="006747"/>
                </a:solidFill>
                <a:latin typeface="Constantia" panose="02030602050306030303" pitchFamily="18" charset="0"/>
              </a:rPr>
              <a:t>solution illustration</a:t>
            </a:r>
            <a:endParaRPr lang="en-US" sz="3200" dirty="0">
              <a:solidFill>
                <a:srgbClr val="006747"/>
              </a:solidFill>
              <a:latin typeface="Constantia" panose="02030602050306030303" pitchFamily="18" charset="0"/>
            </a:endParaRPr>
          </a:p>
        </p:txBody>
      </p:sp>
      <p:grpSp>
        <p:nvGrpSpPr>
          <p:cNvPr id="21" name="Group 20"/>
          <p:cNvGrpSpPr/>
          <p:nvPr/>
        </p:nvGrpSpPr>
        <p:grpSpPr>
          <a:xfrm>
            <a:off x="454705" y="1384667"/>
            <a:ext cx="4344976" cy="4741818"/>
            <a:chOff x="4978684" y="2585171"/>
            <a:chExt cx="3804334" cy="4151797"/>
          </a:xfrm>
        </p:grpSpPr>
        <p:pic>
          <p:nvPicPr>
            <p:cNvPr id="22" name="Picture 21" descr="C:\Users\xiaoweishi\Desktop\Transportation Torunament\Route Material\Route CAT and 18.jpg"/>
            <p:cNvPicPr/>
            <p:nvPr/>
          </p:nvPicPr>
          <p:blipFill>
            <a:blip r:embed="rId3">
              <a:extLst>
                <a:ext uri="{28A0092B-C50C-407E-A947-70E740481C1C}">
                  <a14:useLocalDpi xmlns:a14="http://schemas.microsoft.com/office/drawing/2010/main" val="0"/>
                </a:ext>
              </a:extLst>
            </a:blip>
            <a:srcRect/>
            <a:stretch>
              <a:fillRect/>
            </a:stretch>
          </p:blipFill>
          <p:spPr bwMode="auto">
            <a:xfrm>
              <a:off x="4978684" y="2585171"/>
              <a:ext cx="3804334" cy="4151797"/>
            </a:xfrm>
            <a:prstGeom prst="rect">
              <a:avLst/>
            </a:prstGeom>
            <a:noFill/>
            <a:ln>
              <a:noFill/>
            </a:ln>
          </p:spPr>
        </p:pic>
        <p:pic>
          <p:nvPicPr>
            <p:cNvPr id="23" name="Picture 22"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4377" y="5210565"/>
              <a:ext cx="223447" cy="223447"/>
            </a:xfrm>
            <a:prstGeom prst="rect">
              <a:avLst/>
            </a:prstGeom>
          </p:spPr>
        </p:pic>
        <p:pic>
          <p:nvPicPr>
            <p:cNvPr id="24" name="Picture 23"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0079" y="5210564"/>
              <a:ext cx="223447" cy="223447"/>
            </a:xfrm>
            <a:prstGeom prst="rect">
              <a:avLst/>
            </a:prstGeom>
          </p:spPr>
        </p:pic>
        <p:pic>
          <p:nvPicPr>
            <p:cNvPr id="25" name="Picture 24"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019" y="5210563"/>
              <a:ext cx="223447" cy="223447"/>
            </a:xfrm>
            <a:prstGeom prst="rect">
              <a:avLst/>
            </a:prstGeom>
          </p:spPr>
        </p:pic>
        <p:pic>
          <p:nvPicPr>
            <p:cNvPr id="26" name="Picture 25"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721" y="5210562"/>
              <a:ext cx="223447" cy="223447"/>
            </a:xfrm>
            <a:prstGeom prst="rect">
              <a:avLst/>
            </a:prstGeom>
          </p:spPr>
        </p:pic>
        <p:pic>
          <p:nvPicPr>
            <p:cNvPr id="27" name="Picture 26"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4211" y="4123121"/>
              <a:ext cx="223447" cy="223447"/>
            </a:xfrm>
            <a:prstGeom prst="rect">
              <a:avLst/>
            </a:prstGeom>
          </p:spPr>
        </p:pic>
        <p:pic>
          <p:nvPicPr>
            <p:cNvPr id="28" name="Picture 27"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7532" y="4123120"/>
              <a:ext cx="223447" cy="223447"/>
            </a:xfrm>
            <a:prstGeom prst="rect">
              <a:avLst/>
            </a:prstGeom>
          </p:spPr>
        </p:pic>
        <p:pic>
          <p:nvPicPr>
            <p:cNvPr id="30" name="Picture 29"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4681" y="2899672"/>
              <a:ext cx="223447" cy="223447"/>
            </a:xfrm>
            <a:prstGeom prst="rect">
              <a:avLst/>
            </a:prstGeom>
          </p:spPr>
        </p:pic>
        <p:pic>
          <p:nvPicPr>
            <p:cNvPr id="33" name="Picture 32"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1576" y="2899672"/>
              <a:ext cx="223447" cy="223447"/>
            </a:xfrm>
            <a:prstGeom prst="rect">
              <a:avLst/>
            </a:prstGeom>
          </p:spPr>
        </p:pic>
        <p:pic>
          <p:nvPicPr>
            <p:cNvPr id="34" name="Picture 33"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8471" y="2899672"/>
              <a:ext cx="223447" cy="223447"/>
            </a:xfrm>
            <a:prstGeom prst="rect">
              <a:avLst/>
            </a:prstGeom>
          </p:spPr>
        </p:pic>
        <p:pic>
          <p:nvPicPr>
            <p:cNvPr id="35" name="Picture 34"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8327" y="5693165"/>
              <a:ext cx="223447" cy="223447"/>
            </a:xfrm>
            <a:prstGeom prst="rect">
              <a:avLst/>
            </a:prstGeom>
          </p:spPr>
        </p:pic>
        <p:pic>
          <p:nvPicPr>
            <p:cNvPr id="37" name="Picture 36"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967" y="5693164"/>
              <a:ext cx="223447" cy="223447"/>
            </a:xfrm>
            <a:prstGeom prst="rect">
              <a:avLst/>
            </a:prstGeom>
          </p:spPr>
        </p:pic>
        <p:pic>
          <p:nvPicPr>
            <p:cNvPr id="38" name="Picture 37"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466" y="6439247"/>
              <a:ext cx="223447" cy="223447"/>
            </a:xfrm>
            <a:prstGeom prst="rect">
              <a:avLst/>
            </a:prstGeom>
          </p:spPr>
        </p:pic>
      </p:grpSp>
      <p:sp>
        <p:nvSpPr>
          <p:cNvPr id="3" name="TextBox 2"/>
          <p:cNvSpPr txBox="1"/>
          <p:nvPr/>
        </p:nvSpPr>
        <p:spPr>
          <a:xfrm>
            <a:off x="4924697" y="1280163"/>
            <a:ext cx="4023360" cy="1446550"/>
          </a:xfrm>
          <a:prstGeom prst="rect">
            <a:avLst/>
          </a:prstGeom>
          <a:noFill/>
        </p:spPr>
        <p:txBody>
          <a:bodyPr wrap="square" rtlCol="0">
            <a:spAutoFit/>
          </a:bodyPr>
          <a:lstStyle/>
          <a:p>
            <a:r>
              <a:rPr lang="en-US" sz="2200" dirty="0">
                <a:latin typeface="+mj-lt"/>
                <a:cs typeface="ＭＳ Ｐゴシック" pitchFamily="-111" charset="-128"/>
              </a:rPr>
              <a:t>Step 1:</a:t>
            </a:r>
          </a:p>
          <a:p>
            <a:r>
              <a:rPr lang="en-US" sz="2200" dirty="0">
                <a:latin typeface="+mj-lt"/>
                <a:cs typeface="ＭＳ Ｐゴシック" pitchFamily="-111" charset="-128"/>
              </a:rPr>
              <a:t>For this specific </a:t>
            </a:r>
            <a:r>
              <a:rPr lang="en-US" altLang="zh-CN" sz="2200" dirty="0" smtClean="0">
                <a:latin typeface="+mj-lt"/>
                <a:cs typeface="ＭＳ Ｐゴシック" pitchFamily="-111" charset="-128"/>
              </a:rPr>
              <a:t>demand </a:t>
            </a:r>
            <a:r>
              <a:rPr lang="en-US" sz="2200" dirty="0" smtClean="0">
                <a:latin typeface="+mj-lt"/>
                <a:cs typeface="ＭＳ Ｐゴシック" pitchFamily="-111" charset="-128"/>
              </a:rPr>
              <a:t>scenario</a:t>
            </a:r>
            <a:r>
              <a:rPr lang="zh-CN" altLang="en-US" sz="2200" dirty="0" smtClean="0">
                <a:latin typeface="+mj-lt"/>
                <a:cs typeface="ＭＳ Ｐゴシック" pitchFamily="-111" charset="-128"/>
              </a:rPr>
              <a:t>， </a:t>
            </a:r>
            <a:r>
              <a:rPr lang="en-US" sz="2200" dirty="0" smtClean="0">
                <a:latin typeface="+mj-lt"/>
                <a:cs typeface="ＭＳ Ｐゴシック" pitchFamily="-111" charset="-128"/>
              </a:rPr>
              <a:t>dispatch </a:t>
            </a:r>
            <a:r>
              <a:rPr lang="en-US" sz="2200" dirty="0">
                <a:latin typeface="+mj-lt"/>
                <a:cs typeface="ＭＳ Ｐゴシック" pitchFamily="-111" charset="-128"/>
              </a:rPr>
              <a:t>a vehicle with 5 units at the origin station. </a:t>
            </a:r>
          </a:p>
        </p:txBody>
      </p:sp>
      <p:sp>
        <p:nvSpPr>
          <p:cNvPr id="5" name="Oval 4"/>
          <p:cNvSpPr/>
          <p:nvPr/>
        </p:nvSpPr>
        <p:spPr>
          <a:xfrm>
            <a:off x="3892452" y="4521579"/>
            <a:ext cx="233562" cy="2335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1"/>
          <p:cNvGrpSpPr/>
          <p:nvPr/>
        </p:nvGrpSpPr>
        <p:grpSpPr>
          <a:xfrm>
            <a:off x="4880528" y="2465092"/>
            <a:ext cx="4173874" cy="966912"/>
            <a:chOff x="4880528" y="2573380"/>
            <a:chExt cx="4173874" cy="966912"/>
          </a:xfrm>
        </p:grpSpPr>
        <p:pic>
          <p:nvPicPr>
            <p:cNvPr id="7" name="Picture 6"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528" y="2573380"/>
              <a:ext cx="966912" cy="966912"/>
            </a:xfrm>
            <a:prstGeom prst="rect">
              <a:avLst/>
            </a:prstGeom>
          </p:spPr>
        </p:pic>
        <p:pic>
          <p:nvPicPr>
            <p:cNvPr id="41" name="Picture 40"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7328" y="2573380"/>
              <a:ext cx="966912" cy="966912"/>
            </a:xfrm>
            <a:prstGeom prst="rect">
              <a:avLst/>
            </a:prstGeom>
          </p:spPr>
        </p:pic>
        <p:pic>
          <p:nvPicPr>
            <p:cNvPr id="42" name="Picture 41"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0978" y="2573380"/>
              <a:ext cx="966912" cy="966912"/>
            </a:xfrm>
            <a:prstGeom prst="rect">
              <a:avLst/>
            </a:prstGeom>
          </p:spPr>
        </p:pic>
        <p:pic>
          <p:nvPicPr>
            <p:cNvPr id="43" name="Picture 42"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9234" y="2573380"/>
              <a:ext cx="966912" cy="966912"/>
            </a:xfrm>
            <a:prstGeom prst="rect">
              <a:avLst/>
            </a:prstGeom>
          </p:spPr>
        </p:pic>
        <p:pic>
          <p:nvPicPr>
            <p:cNvPr id="44" name="Picture 43"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7490" y="2573380"/>
              <a:ext cx="966912" cy="966912"/>
            </a:xfrm>
            <a:prstGeom prst="rect">
              <a:avLst/>
            </a:prstGeom>
          </p:spPr>
        </p:pic>
      </p:grpSp>
      <p:sp>
        <p:nvSpPr>
          <p:cNvPr id="29" name="TextBox 28"/>
          <p:cNvSpPr txBox="1"/>
          <p:nvPr/>
        </p:nvSpPr>
        <p:spPr>
          <a:xfrm>
            <a:off x="4924696" y="3268623"/>
            <a:ext cx="4219304" cy="3016210"/>
          </a:xfrm>
          <a:prstGeom prst="rect">
            <a:avLst/>
          </a:prstGeom>
          <a:noFill/>
        </p:spPr>
        <p:txBody>
          <a:bodyPr wrap="square" rtlCol="0">
            <a:spAutoFit/>
          </a:bodyPr>
          <a:lstStyle/>
          <a:p>
            <a:r>
              <a:rPr lang="en-US" sz="2200" dirty="0">
                <a:latin typeface="+mj-lt"/>
                <a:cs typeface="ＭＳ Ｐゴシック" pitchFamily="-111" charset="-128"/>
              </a:rPr>
              <a:t>Step 2:</a:t>
            </a:r>
          </a:p>
          <a:p>
            <a:r>
              <a:rPr lang="en-US" altLang="zh-CN" sz="2200" dirty="0">
                <a:latin typeface="+mj-lt"/>
                <a:cs typeface="ＭＳ Ｐゴシック" pitchFamily="-111" charset="-128"/>
              </a:rPr>
              <a:t>At intersection station, t</a:t>
            </a:r>
            <a:r>
              <a:rPr lang="en-US" sz="2200" dirty="0">
                <a:latin typeface="+mj-lt"/>
                <a:cs typeface="ＭＳ Ｐゴシック" pitchFamily="-111" charset="-128"/>
              </a:rPr>
              <a:t>his vehicle is detached to two vehicles. </a:t>
            </a:r>
          </a:p>
          <a:p>
            <a:r>
              <a:rPr lang="en-US" sz="2200" dirty="0">
                <a:latin typeface="+mj-lt"/>
                <a:cs typeface="ＭＳ Ｐゴシック" pitchFamily="-111" charset="-128"/>
              </a:rPr>
              <a:t>Vehicle 1 with </a:t>
            </a:r>
            <a:r>
              <a:rPr lang="en-US" altLang="zh-CN" sz="2200" dirty="0">
                <a:latin typeface="+mj-lt"/>
                <a:cs typeface="ＭＳ Ｐゴシック" pitchFamily="-111" charset="-128"/>
              </a:rPr>
              <a:t>3</a:t>
            </a:r>
            <a:r>
              <a:rPr lang="en-US" sz="2200" dirty="0">
                <a:latin typeface="+mj-lt"/>
                <a:cs typeface="ＭＳ Ｐゴシック" pitchFamily="-111" charset="-128"/>
              </a:rPr>
              <a:t> units go to Route 18 direction.</a:t>
            </a:r>
          </a:p>
          <a:p>
            <a:endParaRPr lang="en-US" sz="2200" dirty="0" smtClean="0">
              <a:latin typeface="+mj-lt"/>
              <a:cs typeface="ＭＳ Ｐゴシック" pitchFamily="-111" charset="-128"/>
            </a:endParaRPr>
          </a:p>
          <a:p>
            <a:endParaRPr lang="en-US" sz="1400" dirty="0">
              <a:latin typeface="+mj-lt"/>
              <a:cs typeface="ＭＳ Ｐゴシック" pitchFamily="-111" charset="-128"/>
            </a:endParaRPr>
          </a:p>
          <a:p>
            <a:r>
              <a:rPr lang="en-US" sz="2200" dirty="0" smtClean="0">
                <a:latin typeface="+mj-lt"/>
                <a:cs typeface="ＭＳ Ｐゴシック" pitchFamily="-111" charset="-128"/>
              </a:rPr>
              <a:t>Vehicle 2 with </a:t>
            </a:r>
            <a:r>
              <a:rPr lang="en-US" altLang="zh-CN" sz="2200" dirty="0">
                <a:latin typeface="+mj-lt"/>
                <a:cs typeface="ＭＳ Ｐゴシック" pitchFamily="-111" charset="-128"/>
              </a:rPr>
              <a:t>2</a:t>
            </a:r>
            <a:r>
              <a:rPr lang="en-US" sz="2200" dirty="0" smtClean="0">
                <a:latin typeface="+mj-lt"/>
                <a:cs typeface="ＭＳ Ｐゴシック" pitchFamily="-111" charset="-128"/>
              </a:rPr>
              <a:t> </a:t>
            </a:r>
            <a:r>
              <a:rPr lang="en-US" sz="2200" dirty="0">
                <a:latin typeface="+mj-lt"/>
                <a:cs typeface="ＭＳ Ｐゴシック" pitchFamily="-111" charset="-128"/>
              </a:rPr>
              <a:t>units go to Route CAT direction.</a:t>
            </a:r>
          </a:p>
        </p:txBody>
      </p:sp>
      <p:sp>
        <p:nvSpPr>
          <p:cNvPr id="31" name="Oval 30"/>
          <p:cNvSpPr/>
          <p:nvPr/>
        </p:nvSpPr>
        <p:spPr>
          <a:xfrm>
            <a:off x="2765747" y="4521579"/>
            <a:ext cx="233562" cy="2335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组合 3"/>
          <p:cNvGrpSpPr/>
          <p:nvPr/>
        </p:nvGrpSpPr>
        <p:grpSpPr>
          <a:xfrm>
            <a:off x="4951751" y="4807469"/>
            <a:ext cx="2543424" cy="966912"/>
            <a:chOff x="4953334" y="4816777"/>
            <a:chExt cx="2543424" cy="966912"/>
          </a:xfrm>
        </p:grpSpPr>
        <p:pic>
          <p:nvPicPr>
            <p:cNvPr id="40" name="Picture 39"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334" y="4816777"/>
              <a:ext cx="966912" cy="966912"/>
            </a:xfrm>
            <a:prstGeom prst="rect">
              <a:avLst/>
            </a:prstGeom>
          </p:spPr>
        </p:pic>
        <p:pic>
          <p:nvPicPr>
            <p:cNvPr id="45" name="Picture 44"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1590" y="4816777"/>
              <a:ext cx="966912" cy="966912"/>
            </a:xfrm>
            <a:prstGeom prst="rect">
              <a:avLst/>
            </a:prstGeom>
          </p:spPr>
        </p:pic>
        <p:pic>
          <p:nvPicPr>
            <p:cNvPr id="46" name="Picture 45"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9846" y="4816777"/>
              <a:ext cx="966912" cy="966912"/>
            </a:xfrm>
            <a:prstGeom prst="rect">
              <a:avLst/>
            </a:prstGeom>
          </p:spPr>
        </p:pic>
      </p:grpSp>
      <p:grpSp>
        <p:nvGrpSpPr>
          <p:cNvPr id="6" name="组合 5"/>
          <p:cNvGrpSpPr/>
          <p:nvPr/>
        </p:nvGrpSpPr>
        <p:grpSpPr>
          <a:xfrm>
            <a:off x="4951751" y="5982791"/>
            <a:ext cx="1755168" cy="966912"/>
            <a:chOff x="4951751" y="5881191"/>
            <a:chExt cx="1755168" cy="966912"/>
          </a:xfrm>
        </p:grpSpPr>
        <p:pic>
          <p:nvPicPr>
            <p:cNvPr id="47" name="Picture 46"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1751" y="5881191"/>
              <a:ext cx="966912" cy="966912"/>
            </a:xfrm>
            <a:prstGeom prst="rect">
              <a:avLst/>
            </a:prstGeom>
          </p:spPr>
        </p:pic>
        <p:pic>
          <p:nvPicPr>
            <p:cNvPr id="48" name="Picture 47"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0007" y="5881191"/>
              <a:ext cx="966912" cy="966912"/>
            </a:xfrm>
            <a:prstGeom prst="rect">
              <a:avLst/>
            </a:prstGeom>
          </p:spPr>
        </p:pic>
      </p:grpSp>
    </p:spTree>
    <p:extLst>
      <p:ext uri="{BB962C8B-B14F-4D97-AF65-F5344CB8AC3E}">
        <p14:creationId xmlns:p14="http://schemas.microsoft.com/office/powerpoint/2010/main" val="356711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anim calcmode="lin" valueType="num">
                                      <p:cBhvr>
                                        <p:cTn id="40" dur="1000" fill="hold"/>
                                        <p:tgtEl>
                                          <p:spTgt spid="31"/>
                                        </p:tgtEl>
                                        <p:attrNameLst>
                                          <p:attrName>ppt_x</p:attrName>
                                        </p:attrNameLst>
                                      </p:cBhvr>
                                      <p:tavLst>
                                        <p:tav tm="0">
                                          <p:val>
                                            <p:strVal val="#ppt_x"/>
                                          </p:val>
                                        </p:tav>
                                        <p:tav tm="100000">
                                          <p:val>
                                            <p:strVal val="#ppt_x"/>
                                          </p:val>
                                        </p:tav>
                                      </p:tavLst>
                                    </p:anim>
                                    <p:anim calcmode="lin" valueType="num">
                                      <p:cBhvr>
                                        <p:cTn id="4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9"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372839" y="238829"/>
            <a:ext cx="7772400" cy="782266"/>
          </a:xfrm>
        </p:spPr>
        <p:txBody>
          <a:bodyPr>
            <a:normAutofit/>
          </a:bodyPr>
          <a:lstStyle/>
          <a:p>
            <a:r>
              <a:rPr lang="en-US" altLang="zh-CN" sz="3200" dirty="0">
                <a:solidFill>
                  <a:srgbClr val="006747"/>
                </a:solidFill>
                <a:latin typeface="Constantia" panose="02030602050306030303" pitchFamily="18" charset="0"/>
              </a:rPr>
              <a:t>Proposed </a:t>
            </a:r>
            <a:r>
              <a:rPr lang="en-US" altLang="zh-CN" sz="3200" dirty="0" smtClean="0">
                <a:solidFill>
                  <a:srgbClr val="006747"/>
                </a:solidFill>
                <a:latin typeface="Constantia" panose="02030602050306030303" pitchFamily="18" charset="0"/>
              </a:rPr>
              <a:t>solution illustration</a:t>
            </a:r>
            <a:endParaRPr lang="en-US" sz="3200" dirty="0">
              <a:solidFill>
                <a:srgbClr val="006747"/>
              </a:solidFill>
              <a:latin typeface="Constantia" panose="02030602050306030303" pitchFamily="18" charset="0"/>
            </a:endParaRPr>
          </a:p>
        </p:txBody>
      </p:sp>
      <p:grpSp>
        <p:nvGrpSpPr>
          <p:cNvPr id="21" name="Group 20"/>
          <p:cNvGrpSpPr/>
          <p:nvPr/>
        </p:nvGrpSpPr>
        <p:grpSpPr>
          <a:xfrm>
            <a:off x="454705" y="1384667"/>
            <a:ext cx="4344976" cy="4741818"/>
            <a:chOff x="4978684" y="2585171"/>
            <a:chExt cx="3804334" cy="4151797"/>
          </a:xfrm>
        </p:grpSpPr>
        <p:pic>
          <p:nvPicPr>
            <p:cNvPr id="22" name="Picture 21" descr="C:\Users\xiaoweishi\Desktop\Transportation Torunament\Route Material\Route CAT and 18.jpg"/>
            <p:cNvPicPr/>
            <p:nvPr/>
          </p:nvPicPr>
          <p:blipFill>
            <a:blip r:embed="rId3">
              <a:extLst>
                <a:ext uri="{28A0092B-C50C-407E-A947-70E740481C1C}">
                  <a14:useLocalDpi xmlns:a14="http://schemas.microsoft.com/office/drawing/2010/main" val="0"/>
                </a:ext>
              </a:extLst>
            </a:blip>
            <a:srcRect/>
            <a:stretch>
              <a:fillRect/>
            </a:stretch>
          </p:blipFill>
          <p:spPr bwMode="auto">
            <a:xfrm>
              <a:off x="4978684" y="2585171"/>
              <a:ext cx="3804334" cy="4151797"/>
            </a:xfrm>
            <a:prstGeom prst="rect">
              <a:avLst/>
            </a:prstGeom>
            <a:noFill/>
            <a:ln>
              <a:noFill/>
            </a:ln>
          </p:spPr>
        </p:pic>
        <p:pic>
          <p:nvPicPr>
            <p:cNvPr id="23" name="Picture 22"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4377" y="5210565"/>
              <a:ext cx="223447" cy="223447"/>
            </a:xfrm>
            <a:prstGeom prst="rect">
              <a:avLst/>
            </a:prstGeom>
          </p:spPr>
        </p:pic>
        <p:pic>
          <p:nvPicPr>
            <p:cNvPr id="24" name="Picture 23"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0079" y="5210564"/>
              <a:ext cx="223447" cy="223447"/>
            </a:xfrm>
            <a:prstGeom prst="rect">
              <a:avLst/>
            </a:prstGeom>
          </p:spPr>
        </p:pic>
        <p:pic>
          <p:nvPicPr>
            <p:cNvPr id="25" name="Picture 24"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019" y="5210563"/>
              <a:ext cx="223447" cy="223447"/>
            </a:xfrm>
            <a:prstGeom prst="rect">
              <a:avLst/>
            </a:prstGeom>
          </p:spPr>
        </p:pic>
        <p:pic>
          <p:nvPicPr>
            <p:cNvPr id="26" name="Picture 25"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721" y="5210562"/>
              <a:ext cx="223447" cy="223447"/>
            </a:xfrm>
            <a:prstGeom prst="rect">
              <a:avLst/>
            </a:prstGeom>
          </p:spPr>
        </p:pic>
        <p:pic>
          <p:nvPicPr>
            <p:cNvPr id="27" name="Picture 26"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4211" y="4123121"/>
              <a:ext cx="223447" cy="223447"/>
            </a:xfrm>
            <a:prstGeom prst="rect">
              <a:avLst/>
            </a:prstGeom>
          </p:spPr>
        </p:pic>
        <p:pic>
          <p:nvPicPr>
            <p:cNvPr id="28" name="Picture 27"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7532" y="4123120"/>
              <a:ext cx="223447" cy="223447"/>
            </a:xfrm>
            <a:prstGeom prst="rect">
              <a:avLst/>
            </a:prstGeom>
          </p:spPr>
        </p:pic>
        <p:pic>
          <p:nvPicPr>
            <p:cNvPr id="30" name="Picture 29"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4681" y="2899672"/>
              <a:ext cx="223447" cy="223447"/>
            </a:xfrm>
            <a:prstGeom prst="rect">
              <a:avLst/>
            </a:prstGeom>
          </p:spPr>
        </p:pic>
        <p:pic>
          <p:nvPicPr>
            <p:cNvPr id="33" name="Picture 32"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1576" y="2899672"/>
              <a:ext cx="223447" cy="223447"/>
            </a:xfrm>
            <a:prstGeom prst="rect">
              <a:avLst/>
            </a:prstGeom>
          </p:spPr>
        </p:pic>
        <p:pic>
          <p:nvPicPr>
            <p:cNvPr id="34" name="Picture 33"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8471" y="2899672"/>
              <a:ext cx="223447" cy="223447"/>
            </a:xfrm>
            <a:prstGeom prst="rect">
              <a:avLst/>
            </a:prstGeom>
          </p:spPr>
        </p:pic>
        <p:pic>
          <p:nvPicPr>
            <p:cNvPr id="35" name="Picture 34"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8327" y="5693165"/>
              <a:ext cx="223447" cy="223447"/>
            </a:xfrm>
            <a:prstGeom prst="rect">
              <a:avLst/>
            </a:prstGeom>
          </p:spPr>
        </p:pic>
        <p:pic>
          <p:nvPicPr>
            <p:cNvPr id="37" name="Picture 36"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967" y="5693164"/>
              <a:ext cx="223447" cy="223447"/>
            </a:xfrm>
            <a:prstGeom prst="rect">
              <a:avLst/>
            </a:prstGeom>
          </p:spPr>
        </p:pic>
        <p:pic>
          <p:nvPicPr>
            <p:cNvPr id="38" name="Picture 37" descr="Original file ‎ (SVG file, nominally 40 × 40 pixels, fil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466" y="6439247"/>
              <a:ext cx="223447" cy="223447"/>
            </a:xfrm>
            <a:prstGeom prst="rect">
              <a:avLst/>
            </a:prstGeom>
          </p:spPr>
        </p:pic>
      </p:grpSp>
      <p:sp>
        <p:nvSpPr>
          <p:cNvPr id="3" name="TextBox 2"/>
          <p:cNvSpPr txBox="1"/>
          <p:nvPr/>
        </p:nvSpPr>
        <p:spPr>
          <a:xfrm>
            <a:off x="4924697" y="1280163"/>
            <a:ext cx="4023360" cy="1785104"/>
          </a:xfrm>
          <a:prstGeom prst="rect">
            <a:avLst/>
          </a:prstGeom>
          <a:noFill/>
        </p:spPr>
        <p:txBody>
          <a:bodyPr wrap="square" rtlCol="0">
            <a:spAutoFit/>
          </a:bodyPr>
          <a:lstStyle/>
          <a:p>
            <a:r>
              <a:rPr lang="en-US" sz="2200" dirty="0">
                <a:latin typeface="+mj-lt"/>
                <a:cs typeface="ＭＳ Ｐゴシック" pitchFamily="-111" charset="-128"/>
              </a:rPr>
              <a:t>Step </a:t>
            </a:r>
            <a:r>
              <a:rPr lang="en-US" sz="2200" dirty="0" smtClean="0">
                <a:latin typeface="+mj-lt"/>
                <a:cs typeface="ＭＳ Ｐゴシック" pitchFamily="-111" charset="-128"/>
              </a:rPr>
              <a:t>3:</a:t>
            </a:r>
            <a:endParaRPr lang="en-US" sz="2200" dirty="0">
              <a:latin typeface="+mj-lt"/>
              <a:cs typeface="ＭＳ Ｐゴシック" pitchFamily="-111" charset="-128"/>
            </a:endParaRPr>
          </a:p>
          <a:p>
            <a:r>
              <a:rPr lang="en-US" sz="2200" dirty="0" smtClean="0">
                <a:latin typeface="+mj-lt"/>
                <a:cs typeface="ＭＳ Ｐゴシック" pitchFamily="-111" charset="-128"/>
              </a:rPr>
              <a:t>Each vehicle operates individually until reaches its own terminal station and then </a:t>
            </a:r>
            <a:r>
              <a:rPr lang="en-US" sz="2200" dirty="0">
                <a:latin typeface="+mj-lt"/>
                <a:cs typeface="ＭＳ Ｐゴシック" pitchFamily="-111" charset="-128"/>
              </a:rPr>
              <a:t>backs to the intersection station</a:t>
            </a:r>
            <a:r>
              <a:rPr lang="en-US" sz="2200" dirty="0" smtClean="0">
                <a:latin typeface="+mj-lt"/>
                <a:cs typeface="ＭＳ Ｐゴシック" pitchFamily="-111" charset="-128"/>
              </a:rPr>
              <a:t>.</a:t>
            </a:r>
            <a:endParaRPr lang="en-US" sz="2200" dirty="0">
              <a:latin typeface="+mj-lt"/>
              <a:cs typeface="ＭＳ Ｐゴシック" pitchFamily="-111" charset="-128"/>
            </a:endParaRPr>
          </a:p>
        </p:txBody>
      </p:sp>
      <p:sp>
        <p:nvSpPr>
          <p:cNvPr id="5" name="Oval 4"/>
          <p:cNvSpPr/>
          <p:nvPr/>
        </p:nvSpPr>
        <p:spPr>
          <a:xfrm>
            <a:off x="3892452" y="4521579"/>
            <a:ext cx="233562" cy="2335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65747" y="4521579"/>
            <a:ext cx="233562" cy="2335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457795" y="5892923"/>
            <a:ext cx="233562" cy="2335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661453" y="1602340"/>
            <a:ext cx="233562" cy="2335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953334" y="4124446"/>
            <a:ext cx="2543424" cy="966912"/>
            <a:chOff x="4953334" y="4124446"/>
            <a:chExt cx="2543424" cy="966912"/>
          </a:xfrm>
        </p:grpSpPr>
        <p:grpSp>
          <p:nvGrpSpPr>
            <p:cNvPr id="4" name="Group 3"/>
            <p:cNvGrpSpPr/>
            <p:nvPr/>
          </p:nvGrpSpPr>
          <p:grpSpPr>
            <a:xfrm>
              <a:off x="4953334" y="4124446"/>
              <a:ext cx="1755168" cy="966912"/>
              <a:chOff x="4953334" y="4124446"/>
              <a:chExt cx="1755168" cy="966912"/>
            </a:xfrm>
          </p:grpSpPr>
          <p:pic>
            <p:nvPicPr>
              <p:cNvPr id="39" name="Picture 38"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334" y="4124446"/>
                <a:ext cx="966912" cy="966912"/>
              </a:xfrm>
              <a:prstGeom prst="rect">
                <a:avLst/>
              </a:prstGeom>
            </p:spPr>
          </p:pic>
          <p:pic>
            <p:nvPicPr>
              <p:cNvPr id="49" name="Picture 48"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1590" y="4124446"/>
                <a:ext cx="966912" cy="966912"/>
              </a:xfrm>
              <a:prstGeom prst="rect">
                <a:avLst/>
              </a:prstGeom>
            </p:spPr>
          </p:pic>
        </p:grpSp>
        <p:pic>
          <p:nvPicPr>
            <p:cNvPr id="50" name="Picture 49"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9846" y="4124446"/>
              <a:ext cx="966912" cy="966912"/>
            </a:xfrm>
            <a:prstGeom prst="rect">
              <a:avLst/>
            </a:prstGeom>
          </p:spPr>
        </p:pic>
      </p:grpSp>
      <p:grpSp>
        <p:nvGrpSpPr>
          <p:cNvPr id="2" name="Group 1"/>
          <p:cNvGrpSpPr/>
          <p:nvPr/>
        </p:nvGrpSpPr>
        <p:grpSpPr>
          <a:xfrm>
            <a:off x="4951751" y="4705534"/>
            <a:ext cx="1755168" cy="966912"/>
            <a:chOff x="4951751" y="4705534"/>
            <a:chExt cx="1755168" cy="966912"/>
          </a:xfrm>
        </p:grpSpPr>
        <p:pic>
          <p:nvPicPr>
            <p:cNvPr id="51" name="Picture 50"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1751" y="4705534"/>
              <a:ext cx="966912" cy="966912"/>
            </a:xfrm>
            <a:prstGeom prst="rect">
              <a:avLst/>
            </a:prstGeom>
          </p:spPr>
        </p:pic>
        <p:pic>
          <p:nvPicPr>
            <p:cNvPr id="52" name="Picture 51" descr="File:RWBA Bus.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0007" y="4705534"/>
              <a:ext cx="966912" cy="966912"/>
            </a:xfrm>
            <a:prstGeom prst="rect">
              <a:avLst/>
            </a:prstGeom>
          </p:spPr>
        </p:pic>
      </p:grpSp>
      <p:sp>
        <p:nvSpPr>
          <p:cNvPr id="8" name="Rectangle 7"/>
          <p:cNvSpPr/>
          <p:nvPr/>
        </p:nvSpPr>
        <p:spPr>
          <a:xfrm>
            <a:off x="4948053" y="3258909"/>
            <a:ext cx="4000004" cy="1107996"/>
          </a:xfrm>
          <a:prstGeom prst="rect">
            <a:avLst/>
          </a:prstGeom>
        </p:spPr>
        <p:txBody>
          <a:bodyPr wrap="square">
            <a:spAutoFit/>
          </a:bodyPr>
          <a:lstStyle/>
          <a:p>
            <a:r>
              <a:rPr lang="en-US" sz="2200" dirty="0">
                <a:latin typeface="+mj-lt"/>
                <a:cs typeface="ＭＳ Ｐゴシック" pitchFamily="-111" charset="-128"/>
              </a:rPr>
              <a:t>Step 4:</a:t>
            </a:r>
          </a:p>
          <a:p>
            <a:r>
              <a:rPr lang="en-US" sz="2200" dirty="0">
                <a:latin typeface="+mj-lt"/>
                <a:cs typeface="ＭＳ Ｐゴシック" pitchFamily="-111" charset="-128"/>
              </a:rPr>
              <a:t>Two vehicle are concatenated at intersection station. </a:t>
            </a:r>
          </a:p>
        </p:txBody>
      </p:sp>
      <p:sp>
        <p:nvSpPr>
          <p:cNvPr id="53" name="Rectangle 52"/>
          <p:cNvSpPr/>
          <p:nvPr/>
        </p:nvSpPr>
        <p:spPr>
          <a:xfrm>
            <a:off x="4948053" y="5118448"/>
            <a:ext cx="4000004" cy="1107996"/>
          </a:xfrm>
          <a:prstGeom prst="rect">
            <a:avLst/>
          </a:prstGeom>
        </p:spPr>
        <p:txBody>
          <a:bodyPr wrap="square">
            <a:spAutoFit/>
          </a:bodyPr>
          <a:lstStyle/>
          <a:p>
            <a:r>
              <a:rPr lang="en-US" sz="2200" dirty="0">
                <a:latin typeface="+mj-lt"/>
                <a:cs typeface="ＭＳ Ｐゴシック" pitchFamily="-111" charset="-128"/>
              </a:rPr>
              <a:t>Step </a:t>
            </a:r>
            <a:r>
              <a:rPr lang="en-US" sz="2200" dirty="0" smtClean="0">
                <a:latin typeface="+mj-lt"/>
                <a:cs typeface="ＭＳ Ｐゴシック" pitchFamily="-111" charset="-128"/>
              </a:rPr>
              <a:t>5:</a:t>
            </a:r>
            <a:endParaRPr lang="en-US" sz="2200" dirty="0">
              <a:latin typeface="+mj-lt"/>
              <a:cs typeface="ＭＳ Ｐゴシック" pitchFamily="-111" charset="-128"/>
            </a:endParaRPr>
          </a:p>
          <a:p>
            <a:r>
              <a:rPr lang="en-US" sz="2200" dirty="0" smtClean="0">
                <a:latin typeface="+mj-lt"/>
                <a:cs typeface="ＭＳ Ｐゴシック" pitchFamily="-111" charset="-128"/>
              </a:rPr>
              <a:t>The new formed vehicle backs to the origin station. </a:t>
            </a:r>
            <a:endParaRPr lang="en-US" sz="2200" dirty="0">
              <a:latin typeface="+mj-lt"/>
              <a:cs typeface="ＭＳ Ｐゴシック" pitchFamily="-111" charset="-128"/>
            </a:endParaRPr>
          </a:p>
        </p:txBody>
      </p:sp>
    </p:spTree>
    <p:extLst>
      <p:ext uri="{BB962C8B-B14F-4D97-AF65-F5344CB8AC3E}">
        <p14:creationId xmlns:p14="http://schemas.microsoft.com/office/powerpoint/2010/main" val="151209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00069 -0.00463 L 0.26389 -0.08472 " pathEditMode="relative" rAng="0" ptsTypes="AA">
                                      <p:cBhvr>
                                        <p:cTn id="40" dur="3000" fill="hold"/>
                                        <p:tgtEl>
                                          <p:spTgt spid="2"/>
                                        </p:tgtEl>
                                        <p:attrNameLst>
                                          <p:attrName>ppt_x</p:attrName>
                                          <p:attrName>ppt_y</p:attrName>
                                        </p:attrNameLst>
                                      </p:cBhvr>
                                      <p:rCtr x="13229" y="-4005"/>
                                    </p:animMotion>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1000"/>
                                        <p:tgtEl>
                                          <p:spTgt spid="53"/>
                                        </p:tgtEl>
                                      </p:cBhvr>
                                    </p:animEffect>
                                    <p:anim calcmode="lin" valueType="num">
                                      <p:cBhvr>
                                        <p:cTn id="46" dur="1000" fill="hold"/>
                                        <p:tgtEl>
                                          <p:spTgt spid="53"/>
                                        </p:tgtEl>
                                        <p:attrNameLst>
                                          <p:attrName>ppt_x</p:attrName>
                                        </p:attrNameLst>
                                      </p:cBhvr>
                                      <p:tavLst>
                                        <p:tav tm="0">
                                          <p:val>
                                            <p:strVal val="#ppt_x"/>
                                          </p:val>
                                        </p:tav>
                                        <p:tav tm="100000">
                                          <p:val>
                                            <p:strVal val="#ppt_x"/>
                                          </p:val>
                                        </p:tav>
                                      </p:tavLst>
                                    </p:anim>
                                    <p:anim calcmode="lin" valueType="num">
                                      <p:cBhvr>
                                        <p:cTn id="4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animBg="1"/>
      <p:bldP spid="36" grpId="0" animBg="1"/>
      <p:bldP spid="8"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7356239" y="2908767"/>
            <a:ext cx="1796370" cy="532373"/>
          </a:xfrm>
          <a:prstGeom prst="rect">
            <a:avLst/>
          </a:prstGeom>
        </p:spPr>
      </p:pic>
      <p:pic>
        <p:nvPicPr>
          <p:cNvPr id="11" name="图片 10">
            <a:hlinkClick r:id="rId4" action="ppaction://hlinksldjump"/>
          </p:cNvPr>
          <p:cNvPicPr>
            <a:picLocks noChangeAspect="1"/>
          </p:cNvPicPr>
          <p:nvPr/>
        </p:nvPicPr>
        <p:blipFill>
          <a:blip r:embed="rId5"/>
          <a:stretch>
            <a:fillRect/>
          </a:stretch>
        </p:blipFill>
        <p:spPr>
          <a:xfrm>
            <a:off x="7316604" y="4600695"/>
            <a:ext cx="1789511" cy="683574"/>
          </a:xfrm>
          <a:prstGeom prst="rect">
            <a:avLst/>
          </a:prstGeom>
        </p:spPr>
      </p:pic>
      <p:sp>
        <p:nvSpPr>
          <p:cNvPr id="7" name="Rectangle 5"/>
          <p:cNvSpPr>
            <a:spLocks noChangeArrowheads="1"/>
          </p:cNvSpPr>
          <p:nvPr/>
        </p:nvSpPr>
        <p:spPr bwMode="auto">
          <a:xfrm>
            <a:off x="807207" y="1150684"/>
            <a:ext cx="141601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itle 1"/>
          <p:cNvSpPr>
            <a:spLocks noGrp="1"/>
          </p:cNvSpPr>
          <p:nvPr>
            <p:ph type="title"/>
          </p:nvPr>
        </p:nvSpPr>
        <p:spPr>
          <a:xfrm>
            <a:off x="372839" y="238829"/>
            <a:ext cx="7772400" cy="782266"/>
          </a:xfrm>
        </p:spPr>
        <p:txBody>
          <a:bodyPr>
            <a:normAutofit/>
          </a:bodyPr>
          <a:lstStyle/>
          <a:p>
            <a:r>
              <a:rPr lang="en-US" altLang="zh-CN" sz="3200" dirty="0" smtClean="0">
                <a:solidFill>
                  <a:srgbClr val="006747"/>
                </a:solidFill>
                <a:latin typeface="Constantia" panose="02030602050306030303" pitchFamily="18" charset="0"/>
              </a:rPr>
              <a:t>Operation Process</a:t>
            </a:r>
            <a:endParaRPr lang="en-US" sz="3200" dirty="0">
              <a:solidFill>
                <a:srgbClr val="006747"/>
              </a:solidFill>
              <a:latin typeface="Constantia" panose="02030602050306030303" pitchFamily="18" charset="0"/>
            </a:endParaRPr>
          </a:p>
        </p:txBody>
      </p:sp>
      <p:pic>
        <p:nvPicPr>
          <p:cNvPr id="2" name="图片 1"/>
          <p:cNvPicPr>
            <a:picLocks noChangeAspect="1"/>
          </p:cNvPicPr>
          <p:nvPr/>
        </p:nvPicPr>
        <p:blipFill>
          <a:blip r:embed="rId6"/>
          <a:stretch>
            <a:fillRect/>
          </a:stretch>
        </p:blipFill>
        <p:spPr>
          <a:xfrm>
            <a:off x="2073852" y="1150683"/>
            <a:ext cx="5212469" cy="5023773"/>
          </a:xfrm>
          <a:prstGeom prst="rect">
            <a:avLst/>
          </a:prstGeom>
        </p:spPr>
      </p:pic>
      <p:pic>
        <p:nvPicPr>
          <p:cNvPr id="8" name="图片 7"/>
          <p:cNvPicPr>
            <a:picLocks noChangeAspect="1"/>
          </p:cNvPicPr>
          <p:nvPr/>
        </p:nvPicPr>
        <p:blipFill>
          <a:blip r:embed="rId7"/>
          <a:stretch>
            <a:fillRect/>
          </a:stretch>
        </p:blipFill>
        <p:spPr>
          <a:xfrm>
            <a:off x="7286321" y="1215555"/>
            <a:ext cx="1804296" cy="1007881"/>
          </a:xfrm>
          <a:prstGeom prst="rect">
            <a:avLst/>
          </a:prstGeom>
        </p:spPr>
      </p:pic>
      <p:sp>
        <p:nvSpPr>
          <p:cNvPr id="12" name="矩形 11"/>
          <p:cNvSpPr/>
          <p:nvPr/>
        </p:nvSpPr>
        <p:spPr>
          <a:xfrm>
            <a:off x="1944303" y="1021095"/>
            <a:ext cx="2175310" cy="53219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MCQ of &lt;strong&gt;Database&lt;/strong&gt; Management System (DBMS) - Set 3 | MCQ ..."/>
          <p:cNvPicPr>
            <a:picLocks noChangeAspect="1"/>
          </p:cNvPicPr>
          <p:nvPr/>
        </p:nvPicPr>
        <p:blipFill>
          <a:blip r:embed="rId8">
            <a:extLst>
              <a:ext uri="{BEBA8EAE-BF5A-486C-A8C5-ECC9F3942E4B}">
                <a14:imgProps xmlns:a14="http://schemas.microsoft.com/office/drawing/2010/main">
                  <a14:imgLayer r:embed="rId9">
                    <a14:imgEffect>
                      <a14:backgroundRemoval t="2591" b="95337" l="1634" r="97386"/>
                    </a14:imgEffect>
                  </a14:imgLayer>
                </a14:imgProps>
              </a:ext>
              <a:ext uri="{28A0092B-C50C-407E-A947-70E740481C1C}">
                <a14:useLocalDpi xmlns:a14="http://schemas.microsoft.com/office/drawing/2010/main" val="0"/>
              </a:ext>
            </a:extLst>
          </a:blip>
          <a:stretch>
            <a:fillRect/>
          </a:stretch>
        </p:blipFill>
        <p:spPr>
          <a:xfrm>
            <a:off x="0" y="2979841"/>
            <a:ext cx="2164923" cy="1365458"/>
          </a:xfrm>
          <a:prstGeom prst="rect">
            <a:avLst/>
          </a:prstGeom>
        </p:spPr>
      </p:pic>
      <p:sp>
        <p:nvSpPr>
          <p:cNvPr id="13" name="矩形 12"/>
          <p:cNvSpPr/>
          <p:nvPr/>
        </p:nvSpPr>
        <p:spPr>
          <a:xfrm>
            <a:off x="4237555" y="1001593"/>
            <a:ext cx="3127045" cy="1452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242867" y="2415943"/>
            <a:ext cx="3127045" cy="1452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242868" y="3874270"/>
            <a:ext cx="3127045" cy="24687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833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72839" y="238829"/>
            <a:ext cx="7772400" cy="782266"/>
          </a:xfrm>
        </p:spPr>
        <p:txBody>
          <a:bodyPr>
            <a:normAutofit/>
          </a:bodyPr>
          <a:lstStyle/>
          <a:p>
            <a:r>
              <a:rPr lang="en-US" sz="3200" dirty="0" smtClean="0">
                <a:solidFill>
                  <a:srgbClr val="006747"/>
                </a:solidFill>
                <a:latin typeface="Constantia" panose="02030602050306030303" pitchFamily="18" charset="0"/>
              </a:rPr>
              <a:t>Ticket Booking System</a:t>
            </a:r>
            <a:endParaRPr lang="en-US" sz="3200" dirty="0">
              <a:solidFill>
                <a:srgbClr val="006747"/>
              </a:solidFill>
              <a:latin typeface="Constantia" panose="02030602050306030303" pitchFamily="18" charset="0"/>
            </a:endParaRPr>
          </a:p>
        </p:txBody>
      </p:sp>
      <p:pic>
        <p:nvPicPr>
          <p:cNvPr id="6" name="图片 5">
            <a:hlinkClick r:id="rId3" action="ppaction://hlinksldjump"/>
          </p:cNvPr>
          <p:cNvPicPr>
            <a:picLocks noChangeAspect="1"/>
          </p:cNvPicPr>
          <p:nvPr/>
        </p:nvPicPr>
        <p:blipFill>
          <a:blip r:embed="rId4"/>
          <a:stretch>
            <a:fillRect/>
          </a:stretch>
        </p:blipFill>
        <p:spPr>
          <a:xfrm>
            <a:off x="1811166" y="1044726"/>
            <a:ext cx="5528097" cy="5037701"/>
          </a:xfrm>
          <a:prstGeom prst="rect">
            <a:avLst/>
          </a:prstGeom>
        </p:spPr>
      </p:pic>
      <p:sp>
        <p:nvSpPr>
          <p:cNvPr id="8" name="矩形 7"/>
          <p:cNvSpPr/>
          <p:nvPr/>
        </p:nvSpPr>
        <p:spPr>
          <a:xfrm>
            <a:off x="2125440" y="4927600"/>
            <a:ext cx="2024438" cy="5122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959351" y="2292351"/>
            <a:ext cx="2095500" cy="10667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3"/>
          <p:cNvSpPr txBox="1"/>
          <p:nvPr/>
        </p:nvSpPr>
        <p:spPr>
          <a:xfrm>
            <a:off x="1929188" y="6183239"/>
            <a:ext cx="2169889" cy="430887"/>
          </a:xfrm>
          <a:prstGeom prst="rect">
            <a:avLst/>
          </a:prstGeom>
          <a:noFill/>
        </p:spPr>
        <p:txBody>
          <a:bodyPr wrap="square" rtlCol="0">
            <a:spAutoFit/>
          </a:bodyPr>
          <a:lstStyle/>
          <a:p>
            <a:r>
              <a:rPr lang="en-US" sz="2200" dirty="0">
                <a:latin typeface="+mj-lt"/>
                <a:cs typeface="ＭＳ Ｐゴシック" pitchFamily="-111" charset="-128"/>
              </a:rPr>
              <a:t>Request </a:t>
            </a:r>
            <a:r>
              <a:rPr lang="en-US" altLang="zh-CN" sz="2200" dirty="0">
                <a:latin typeface="+mj-lt"/>
                <a:cs typeface="ＭＳ Ｐゴシック" pitchFamily="-111" charset="-128"/>
              </a:rPr>
              <a:t>Service</a:t>
            </a:r>
            <a:endParaRPr lang="en-US" sz="2200" dirty="0">
              <a:latin typeface="+mj-lt"/>
              <a:cs typeface="ＭＳ Ｐゴシック" pitchFamily="-111" charset="-128"/>
            </a:endParaRPr>
          </a:p>
        </p:txBody>
      </p:sp>
      <p:sp>
        <p:nvSpPr>
          <p:cNvPr id="12" name="TextBox 13"/>
          <p:cNvSpPr txBox="1"/>
          <p:nvPr/>
        </p:nvSpPr>
        <p:spPr>
          <a:xfrm>
            <a:off x="4813409" y="6166308"/>
            <a:ext cx="2694821" cy="430887"/>
          </a:xfrm>
          <a:prstGeom prst="rect">
            <a:avLst/>
          </a:prstGeom>
          <a:noFill/>
        </p:spPr>
        <p:txBody>
          <a:bodyPr wrap="square" rtlCol="0">
            <a:spAutoFit/>
          </a:bodyPr>
          <a:lstStyle/>
          <a:p>
            <a:r>
              <a:rPr lang="en-US" sz="2200" dirty="0">
                <a:latin typeface="+mj-lt"/>
                <a:cs typeface="ＭＳ Ｐゴシック" pitchFamily="-111" charset="-128"/>
              </a:rPr>
              <a:t>Boarding Guidance</a:t>
            </a:r>
          </a:p>
        </p:txBody>
      </p:sp>
    </p:spTree>
    <p:extLst>
      <p:ext uri="{BB962C8B-B14F-4D97-AF65-F5344CB8AC3E}">
        <p14:creationId xmlns:p14="http://schemas.microsoft.com/office/powerpoint/2010/main" val="1867148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372839" y="238829"/>
            <a:ext cx="7772400" cy="782266"/>
          </a:xfrm>
        </p:spPr>
        <p:txBody>
          <a:bodyPr>
            <a:normAutofit/>
          </a:bodyPr>
          <a:lstStyle/>
          <a:p>
            <a:r>
              <a:rPr lang="en-US" sz="3200" dirty="0" smtClean="0">
                <a:solidFill>
                  <a:srgbClr val="006747"/>
                </a:solidFill>
                <a:latin typeface="Constantia" panose="02030602050306030303" pitchFamily="18" charset="0"/>
              </a:rPr>
              <a:t>Methodology Support</a:t>
            </a:r>
            <a:endParaRPr lang="en-US" sz="3200" dirty="0">
              <a:solidFill>
                <a:srgbClr val="006747"/>
              </a:solidFill>
              <a:latin typeface="Constantia" panose="02030602050306030303" pitchFamily="18" charset="0"/>
            </a:endParaRPr>
          </a:p>
        </p:txBody>
      </p:sp>
      <p:sp>
        <p:nvSpPr>
          <p:cNvPr id="7" name="矩形 31"/>
          <p:cNvSpPr/>
          <p:nvPr/>
        </p:nvSpPr>
        <p:spPr>
          <a:xfrm>
            <a:off x="4604273" y="2123659"/>
            <a:ext cx="461251" cy="475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13"/>
          <p:cNvSpPr/>
          <p:nvPr/>
        </p:nvSpPr>
        <p:spPr>
          <a:xfrm>
            <a:off x="804784" y="2083203"/>
            <a:ext cx="507649" cy="516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utoShape 2" descr="Image result for train carriag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597734" y="3390685"/>
            <a:ext cx="8427932" cy="2123658"/>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200" dirty="0" smtClean="0">
                <a:latin typeface="+mj-lt"/>
                <a:cs typeface="ＭＳ Ｐゴシック" pitchFamily="-111" charset="-128"/>
              </a:rPr>
              <a:t>Method: Optimization</a:t>
            </a:r>
          </a:p>
          <a:p>
            <a:pPr marL="342900" indent="-342900">
              <a:lnSpc>
                <a:spcPct val="150000"/>
              </a:lnSpc>
              <a:buFont typeface="Arial" panose="020B0604020202020204" pitchFamily="34" charset="0"/>
              <a:buChar char="•"/>
            </a:pPr>
            <a:r>
              <a:rPr lang="en-US" altLang="zh-CN" sz="2200" dirty="0" smtClean="0">
                <a:latin typeface="+mj-lt"/>
                <a:cs typeface="ＭＳ Ｐゴシック" pitchFamily="-111" charset="-128"/>
              </a:rPr>
              <a:t>Purpose</a:t>
            </a:r>
            <a:r>
              <a:rPr lang="en-US" altLang="zh-CN" sz="2200" dirty="0">
                <a:latin typeface="+mj-lt"/>
                <a:cs typeface="ＭＳ Ｐゴシック" pitchFamily="-111" charset="-128"/>
              </a:rPr>
              <a:t>: Obtain an optimal schedule with minimizing the total system </a:t>
            </a:r>
            <a:r>
              <a:rPr lang="en-US" altLang="zh-CN" sz="2200" dirty="0" smtClean="0">
                <a:latin typeface="+mj-lt"/>
                <a:cs typeface="ＭＳ Ｐゴシック" pitchFamily="-111" charset="-128"/>
              </a:rPr>
              <a:t>cost.</a:t>
            </a:r>
          </a:p>
          <a:p>
            <a:pPr marL="342900" indent="-342900">
              <a:lnSpc>
                <a:spcPct val="150000"/>
              </a:lnSpc>
              <a:buFont typeface="Arial" panose="020B0604020202020204" pitchFamily="34" charset="0"/>
              <a:buChar char="•"/>
            </a:pPr>
            <a:r>
              <a:rPr lang="en-US" altLang="zh-CN" sz="2200" dirty="0" smtClean="0">
                <a:latin typeface="+mj-lt"/>
                <a:cs typeface="ＭＳ Ｐゴシック" pitchFamily="-111" charset="-128"/>
              </a:rPr>
              <a:t>Objective Function:</a:t>
            </a:r>
            <a:endParaRPr lang="en-US" altLang="zh-CN" sz="2200" dirty="0">
              <a:latin typeface="+mj-lt"/>
              <a:cs typeface="ＭＳ Ｐゴシック" pitchFamily="-111" charset="-128"/>
            </a:endParaRPr>
          </a:p>
        </p:txBody>
      </p:sp>
      <p:sp>
        <p:nvSpPr>
          <p:cNvPr id="12" name="Rectangle 2"/>
          <p:cNvSpPr>
            <a:spLocks noChangeArrowheads="1"/>
          </p:cNvSpPr>
          <p:nvPr/>
        </p:nvSpPr>
        <p:spPr bwMode="auto">
          <a:xfrm>
            <a:off x="1564105" y="17689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8"/>
          <p:cNvGraphicFramePr>
            <a:graphicFrameLocks noChangeAspect="1"/>
          </p:cNvGraphicFramePr>
          <p:nvPr>
            <p:extLst>
              <p:ext uri="{D42A27DB-BD31-4B8C-83A1-F6EECF244321}">
                <p14:modId xmlns:p14="http://schemas.microsoft.com/office/powerpoint/2010/main" val="315161727"/>
              </p:ext>
            </p:extLst>
          </p:nvPr>
        </p:nvGraphicFramePr>
        <p:xfrm>
          <a:off x="801688" y="1204913"/>
          <a:ext cx="7889875" cy="2085975"/>
        </p:xfrm>
        <a:graphic>
          <a:graphicData uri="http://schemas.openxmlformats.org/presentationml/2006/ole">
            <mc:AlternateContent xmlns:mc="http://schemas.openxmlformats.org/markup-compatibility/2006">
              <mc:Choice xmlns:v="urn:schemas-microsoft-com:vml" Requires="v">
                <p:oleObj spid="_x0000_s13352" name="Visio" r:id="rId4" imgW="4737125" imgH="1251089" progId="Visio.Drawing.15">
                  <p:embed/>
                </p:oleObj>
              </mc:Choice>
              <mc:Fallback>
                <p:oleObj name="Visio" r:id="rId4" imgW="4737125" imgH="1251089" progId="Visio.Drawing.15">
                  <p:embed/>
                  <p:pic>
                    <p:nvPicPr>
                      <p:cNvPr id="9" name="对象 8"/>
                      <p:cNvPicPr>
                        <a:picLocks noChangeAspect="1" noChangeArrowheads="1"/>
                      </p:cNvPicPr>
                      <p:nvPr/>
                    </p:nvPicPr>
                    <p:blipFill>
                      <a:blip r:embed="rId5"/>
                      <a:srcRect/>
                      <a:stretch>
                        <a:fillRect/>
                      </a:stretch>
                    </p:blipFill>
                    <p:spPr bwMode="auto">
                      <a:xfrm>
                        <a:off x="801688" y="1204913"/>
                        <a:ext cx="7889875" cy="2085975"/>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4" name="Rectangle 3"/>
              <p:cNvSpPr/>
              <p:nvPr/>
            </p:nvSpPr>
            <p:spPr>
              <a:xfrm>
                <a:off x="801687" y="5494103"/>
                <a:ext cx="7889875" cy="6961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a:rPr lang="en-US" sz="2000" i="1">
                                  <a:latin typeface="Cambria Math" panose="02040503050406030204" pitchFamily="18" charset="0"/>
                                </a:rPr>
                                <m:t>𝑚𝑖𝑛</m:t>
                              </m:r>
                            </m:e>
                            <m:lim>
                              <m:r>
                                <a:rPr lang="en-US" sz="2000" i="1">
                                  <a:latin typeface="Cambria Math" panose="02040503050406030204" pitchFamily="18" charset="0"/>
                                </a:rPr>
                                <m:t>𝑦</m:t>
                              </m:r>
                              <m:r>
                                <a:rPr lang="en-US" sz="2000" i="0">
                                  <a:latin typeface="Cambria Math" panose="02040503050406030204" pitchFamily="18" charset="0"/>
                                </a:rPr>
                                <m:t>,</m:t>
                              </m:r>
                              <m:r>
                                <a:rPr lang="en-US" sz="2000" i="1">
                                  <a:latin typeface="Cambria Math" panose="02040503050406030204" pitchFamily="18" charset="0"/>
                                </a:rPr>
                                <m:t>𝑥𝑢</m:t>
                              </m:r>
                              <m:r>
                                <a:rPr lang="en-US" sz="2000" i="0">
                                  <a:latin typeface="Cambria Math" panose="02040503050406030204" pitchFamily="18" charset="0"/>
                                </a:rPr>
                                <m:t>,</m:t>
                              </m:r>
                              <m:r>
                                <a:rPr lang="en-US" sz="2000" i="1">
                                  <a:latin typeface="Cambria Math" panose="02040503050406030204" pitchFamily="18" charset="0"/>
                                </a:rPr>
                                <m:t>𝑥𝑙</m:t>
                              </m:r>
                              <m:r>
                                <a:rPr lang="en-US" sz="2000" i="0">
                                  <a:latin typeface="Cambria Math" panose="02040503050406030204" pitchFamily="18" charset="0"/>
                                </a:rPr>
                                <m:t>,</m:t>
                              </m:r>
                              <m:r>
                                <a:rPr lang="en-US" sz="2000" i="1">
                                  <a:latin typeface="Cambria Math" panose="02040503050406030204" pitchFamily="18" charset="0"/>
                                </a:rPr>
                                <m:t>𝑢</m:t>
                              </m:r>
                              <m:r>
                                <a:rPr lang="en-US" sz="2000" i="0">
                                  <a:latin typeface="Cambria Math" panose="02040503050406030204" pitchFamily="18" charset="0"/>
                                </a:rPr>
                                <m:t>,</m:t>
                              </m:r>
                              <m:r>
                                <a:rPr lang="en-US" sz="2000" i="1">
                                  <a:latin typeface="Cambria Math" panose="02040503050406030204" pitchFamily="18" charset="0"/>
                                </a:rPr>
                                <m:t>𝑐</m:t>
                              </m:r>
                              <m:r>
                                <a:rPr lang="en-US" sz="2000" i="0">
                                  <a:latin typeface="Cambria Math" panose="02040503050406030204" pitchFamily="18" charset="0"/>
                                </a:rPr>
                                <m:t>,</m:t>
                              </m:r>
                              <m:r>
                                <a:rPr lang="en-US" sz="2000" i="1">
                                  <a:latin typeface="Cambria Math" panose="02040503050406030204" pitchFamily="18" charset="0"/>
                                </a:rPr>
                                <m:t>𝑏</m:t>
                              </m:r>
                              <m:r>
                                <a:rPr lang="en-US" sz="2000" i="0">
                                  <a:latin typeface="Cambria Math" panose="02040503050406030204" pitchFamily="18" charset="0"/>
                                </a:rPr>
                                <m:t>,</m:t>
                              </m:r>
                              <m:r>
                                <a:rPr lang="en-US" sz="2000" i="1">
                                  <a:latin typeface="Cambria Math" panose="02040503050406030204" pitchFamily="18" charset="0"/>
                                </a:rPr>
                                <m:t>𝑧</m:t>
                              </m:r>
                            </m:lim>
                          </m:limLow>
                        </m:fName>
                        <m:e>
                          <m:r>
                            <a:rPr lang="en-US" sz="2000" i="1">
                              <a:latin typeface="Cambria Math" panose="02040503050406030204" pitchFamily="18" charset="0"/>
                            </a:rPr>
                            <m:t>𝑤</m:t>
                          </m:r>
                          <m:nary>
                            <m:naryPr>
                              <m:chr m:val="∑"/>
                              <m:limLoc m:val="subSup"/>
                              <m:supHide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0">
                                  <a:latin typeface="Cambria Math" panose="02040503050406030204" pitchFamily="18" charset="0"/>
                                </a:rPr>
                                <m:t>∈</m:t>
                              </m:r>
                              <m:r>
                                <a:rPr lang="en-US" sz="2000" i="0">
                                  <a:latin typeface="Cambria Math" panose="02040503050406030204" pitchFamily="18" charset="0"/>
                                </a:rPr>
                                <m:t>ℐ</m:t>
                              </m:r>
                              <m:r>
                                <a:rPr lang="en-US" sz="2000" i="0">
                                  <a:latin typeface="Cambria Math" panose="02040503050406030204" pitchFamily="18" charset="0"/>
                                </a:rPr>
                                <m:t>,</m:t>
                              </m:r>
                              <m:r>
                                <a:rPr lang="en-US" sz="2000" i="1">
                                  <a:latin typeface="Cambria Math" panose="02040503050406030204" pitchFamily="18" charset="0"/>
                                </a:rPr>
                                <m:t>𝑗</m:t>
                              </m:r>
                              <m:r>
                                <a:rPr lang="en-US" sz="2000" i="0">
                                  <a:latin typeface="Cambria Math" panose="02040503050406030204" pitchFamily="18" charset="0"/>
                                </a:rPr>
                                <m:t>&gt;</m:t>
                              </m:r>
                              <m:r>
                                <a:rPr lang="en-US" sz="2000" i="1">
                                  <a:latin typeface="Cambria Math" panose="02040503050406030204" pitchFamily="18" charset="0"/>
                                </a:rPr>
                                <m:t>𝑖</m:t>
                              </m:r>
                              <m:r>
                                <a:rPr lang="en-US" sz="2000" i="0">
                                  <a:latin typeface="Cambria Math" panose="02040503050406030204" pitchFamily="18" charset="0"/>
                                </a:rPr>
                                <m:t>∈</m:t>
                              </m:r>
                              <m:r>
                                <a:rPr lang="en-US" sz="2000" i="0">
                                  <a:latin typeface="Cambria Math" panose="02040503050406030204" pitchFamily="18" charset="0"/>
                                </a:rPr>
                                <m:t>ℐ</m:t>
                              </m:r>
                              <m:r>
                                <a:rPr lang="en-US" sz="2000" i="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0">
                                      <a:latin typeface="Cambria Math" panose="02040503050406030204" pitchFamily="18" charset="0"/>
                                    </a:rPr>
                                    <m:t>′</m:t>
                                  </m:r>
                                </m:sup>
                              </m:sSup>
                              <m:r>
                                <a:rPr lang="en-US" sz="2000" i="0">
                                  <a:latin typeface="Cambria Math" panose="02040503050406030204" pitchFamily="18" charset="0"/>
                                </a:rPr>
                                <m:t>≤</m:t>
                              </m:r>
                              <m:r>
                                <a:rPr lang="en-US" sz="2000" i="1">
                                  <a:latin typeface="Cambria Math" panose="02040503050406030204" pitchFamily="18" charset="0"/>
                                </a:rPr>
                                <m:t>𝑡</m:t>
                              </m:r>
                              <m:r>
                                <a:rPr lang="en-US" sz="2000" i="0">
                                  <a:latin typeface="Cambria Math" panose="02040503050406030204" pitchFamily="18" charset="0"/>
                                </a:rPr>
                                <m:t>∈</m:t>
                              </m:r>
                              <m:r>
                                <a:rPr lang="en-US" sz="2000" i="0">
                                  <a:latin typeface="Cambria Math" panose="02040503050406030204" pitchFamily="18" charset="0"/>
                                </a:rPr>
                                <m:t>𝒯</m:t>
                              </m:r>
                              <m:r>
                                <a:rPr lang="en-US" sz="2000" i="0">
                                  <a:latin typeface="Cambria Math" panose="02040503050406030204" pitchFamily="18" charset="0"/>
                                </a:rPr>
                                <m:t>,</m:t>
                              </m:r>
                              <m:r>
                                <a:rPr lang="en-US" sz="2000" i="1">
                                  <a:latin typeface="Cambria Math" panose="02040503050406030204" pitchFamily="18" charset="0"/>
                                </a:rPr>
                                <m:t>𝑡</m:t>
                              </m:r>
                              <m:r>
                                <a:rPr lang="en-US" sz="2000" i="0">
                                  <a:latin typeface="Cambria Math" panose="02040503050406030204" pitchFamily="18" charset="0"/>
                                </a:rPr>
                                <m:t>∈</m:t>
                              </m:r>
                              <m:r>
                                <a:rPr lang="en-US" sz="2000" i="0">
                                  <a:latin typeface="Cambria Math" panose="02040503050406030204" pitchFamily="18" charset="0"/>
                                </a:rPr>
                                <m:t>𝒯</m:t>
                              </m:r>
                            </m:sub>
                            <m:sup/>
                            <m:e>
                              <m:d>
                                <m:dPr>
                                  <m:begChr m:val=""/>
                                  <m:ctrlPr>
                                    <a:rPr lang="en-US" sz="2000" i="1">
                                      <a:latin typeface="Cambria Math" panose="02040503050406030204" pitchFamily="18" charset="0"/>
                                    </a:rPr>
                                  </m:ctrlPr>
                                </m:dPr>
                                <m:e>
                                  <m:r>
                                    <a:rPr lang="en-US" sz="2000" i="1">
                                      <a:latin typeface="Cambria Math" panose="02040503050406030204" pitchFamily="18" charset="0"/>
                                    </a:rPr>
                                    <m:t>𝛿</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𝑖𝑗</m:t>
                                      </m:r>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0">
                                              <a:latin typeface="Cambria Math" panose="02040503050406030204" pitchFamily="18" charset="0"/>
                                            </a:rPr>
                                            <m:t>′</m:t>
                                          </m:r>
                                        </m:sup>
                                      </m:sSup>
                                      <m:r>
                                        <a:rPr lang="en-US" sz="2000" i="1">
                                          <a:latin typeface="Cambria Math" panose="02040503050406030204" pitchFamily="18" charset="0"/>
                                        </a:rPr>
                                        <m:t>𝑡</m:t>
                                      </m:r>
                                    </m:sub>
                                  </m:sSub>
                                  <m:r>
                                    <a:rPr lang="en-US" sz="2000" i="0">
                                      <a:latin typeface="Cambria Math" panose="02040503050406030204" pitchFamily="18" charset="0"/>
                                    </a:rPr>
                                    <m:t>(</m:t>
                                  </m:r>
                                  <m:r>
                                    <a:rPr lang="en-US" sz="2000" i="1">
                                      <a:latin typeface="Cambria Math" panose="02040503050406030204" pitchFamily="18" charset="0"/>
                                    </a:rPr>
                                    <m:t>𝑡</m:t>
                                  </m:r>
                                  <m:r>
                                    <a:rPr lang="en-US" sz="2000" i="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0">
                                          <a:latin typeface="Cambria Math" panose="02040503050406030204" pitchFamily="18" charset="0"/>
                                        </a:rPr>
                                        <m:t>′</m:t>
                                      </m:r>
                                    </m:sup>
                                  </m:sSup>
                                </m:e>
                              </m:d>
                            </m:e>
                          </m:nary>
                          <m:r>
                            <a:rPr lang="en-US" sz="2000" i="0">
                              <a:latin typeface="Cambria Math" panose="02040503050406030204" pitchFamily="18" charset="0"/>
                            </a:rPr>
                            <m:t>+</m:t>
                          </m:r>
                          <m:nary>
                            <m:naryPr>
                              <m:chr m:val="∑"/>
                              <m:limLoc m:val="subSup"/>
                              <m:supHide m:val="on"/>
                              <m:ctrlPr>
                                <a:rPr lang="en-US" sz="2000" i="1">
                                  <a:latin typeface="Cambria Math" panose="02040503050406030204" pitchFamily="18" charset="0"/>
                                </a:rPr>
                              </m:ctrlPr>
                            </m:naryPr>
                            <m:sub>
                              <m:r>
                                <a:rPr lang="en-US" sz="2000" i="1">
                                  <a:latin typeface="Cambria Math" panose="02040503050406030204" pitchFamily="18" charset="0"/>
                                </a:rPr>
                                <m:t>𝑙</m:t>
                              </m:r>
                              <m:r>
                                <a:rPr lang="en-US" sz="2000" i="0">
                                  <a:latin typeface="Cambria Math" panose="02040503050406030204" pitchFamily="18" charset="0"/>
                                </a:rPr>
                                <m:t>∈</m:t>
                              </m:r>
                              <m:r>
                                <a:rPr lang="en-US" sz="2000" i="0">
                                  <a:latin typeface="Cambria Math" panose="02040503050406030204" pitchFamily="18" charset="0"/>
                                </a:rPr>
                                <m:t>ℒ</m:t>
                              </m:r>
                              <m:r>
                                <a:rPr lang="en-US" sz="2000" i="0">
                                  <a:latin typeface="Cambria Math" panose="02040503050406030204" pitchFamily="18" charset="0"/>
                                </a:rPr>
                                <m:t>,</m:t>
                              </m:r>
                              <m:r>
                                <a:rPr lang="en-US" sz="2000" i="1">
                                  <a:latin typeface="Cambria Math" panose="02040503050406030204" pitchFamily="18" charset="0"/>
                                </a:rPr>
                                <m:t>𝑡</m:t>
                              </m:r>
                              <m:r>
                                <a:rPr lang="en-US" sz="2000" i="0">
                                  <a:latin typeface="Cambria Math" panose="02040503050406030204" pitchFamily="18" charset="0"/>
                                </a:rPr>
                                <m:t>∈</m:t>
                              </m:r>
                              <m:r>
                                <a:rPr lang="en-US" sz="2000" i="0">
                                  <a:latin typeface="Cambria Math" panose="02040503050406030204" pitchFamily="18" charset="0"/>
                                </a:rPr>
                                <m:t>𝒯</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𝑙𝑡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𝑙</m:t>
                                  </m:r>
                                </m:sub>
                              </m:sSub>
                            </m:e>
                          </m:nary>
                        </m:e>
                      </m:func>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01687" y="5494103"/>
                <a:ext cx="7889875" cy="696153"/>
              </a:xfrm>
              <a:prstGeom prst="rect">
                <a:avLst/>
              </a:prstGeom>
              <a:blipFill>
                <a:blip r:embed="rId6"/>
                <a:stretch>
                  <a:fillRect/>
                </a:stretch>
              </a:blipFill>
            </p:spPr>
            <p:txBody>
              <a:bodyPr/>
              <a:lstStyle/>
              <a:p>
                <a:r>
                  <a:rPr lang="zh-CN" altLang="en-US">
                    <a:noFill/>
                  </a:rPr>
                  <a:t> </a:t>
                </a:r>
              </a:p>
            </p:txBody>
          </p:sp>
        </mc:Fallback>
      </mc:AlternateContent>
      <p:sp>
        <p:nvSpPr>
          <p:cNvPr id="5" name="Rectangle 4"/>
          <p:cNvSpPr/>
          <p:nvPr/>
        </p:nvSpPr>
        <p:spPr>
          <a:xfrm>
            <a:off x="2442753" y="5494104"/>
            <a:ext cx="4036423" cy="691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71682" y="5494104"/>
            <a:ext cx="1662421" cy="691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79913" y="6291917"/>
            <a:ext cx="3481254" cy="430887"/>
          </a:xfrm>
          <a:prstGeom prst="rect">
            <a:avLst/>
          </a:prstGeom>
          <a:noFill/>
        </p:spPr>
        <p:txBody>
          <a:bodyPr wrap="square" rtlCol="0">
            <a:spAutoFit/>
          </a:bodyPr>
          <a:lstStyle/>
          <a:p>
            <a:r>
              <a:rPr lang="en-US" sz="2200" dirty="0">
                <a:solidFill>
                  <a:srgbClr val="FF0000"/>
                </a:solidFill>
                <a:latin typeface="+mj-lt"/>
                <a:cs typeface="ＭＳ Ｐゴシック" pitchFamily="-111" charset="-128"/>
              </a:rPr>
              <a:t>Passenger </a:t>
            </a:r>
            <a:r>
              <a:rPr lang="en-US" sz="2200" dirty="0" smtClean="0">
                <a:solidFill>
                  <a:srgbClr val="FF0000"/>
                </a:solidFill>
                <a:latin typeface="+mj-lt"/>
                <a:cs typeface="ＭＳ Ｐゴシック" pitchFamily="-111" charset="-128"/>
              </a:rPr>
              <a:t>waiting </a:t>
            </a:r>
            <a:r>
              <a:rPr lang="en-US" sz="2200" dirty="0">
                <a:solidFill>
                  <a:srgbClr val="FF0000"/>
                </a:solidFill>
                <a:latin typeface="+mj-lt"/>
                <a:cs typeface="ＭＳ Ｐゴシック" pitchFamily="-111" charset="-128"/>
              </a:rPr>
              <a:t>time cost</a:t>
            </a:r>
          </a:p>
        </p:txBody>
      </p:sp>
      <p:sp>
        <p:nvSpPr>
          <p:cNvPr id="18" name="TextBox 17"/>
          <p:cNvSpPr txBox="1"/>
          <p:nvPr/>
        </p:nvSpPr>
        <p:spPr>
          <a:xfrm>
            <a:off x="6142636" y="6290676"/>
            <a:ext cx="2720512" cy="430887"/>
          </a:xfrm>
          <a:prstGeom prst="rect">
            <a:avLst/>
          </a:prstGeom>
          <a:noFill/>
        </p:spPr>
        <p:txBody>
          <a:bodyPr wrap="square" rtlCol="0">
            <a:spAutoFit/>
          </a:bodyPr>
          <a:lstStyle/>
          <a:p>
            <a:r>
              <a:rPr lang="en-US" sz="2200" dirty="0" smtClean="0">
                <a:solidFill>
                  <a:srgbClr val="FF0000"/>
                </a:solidFill>
                <a:latin typeface="+mj-lt"/>
                <a:cs typeface="ＭＳ Ｐゴシック" pitchFamily="-111" charset="-128"/>
              </a:rPr>
              <a:t>Vehicle dispatch cost</a:t>
            </a:r>
            <a:endParaRPr lang="en-US" sz="2200" dirty="0">
              <a:solidFill>
                <a:srgbClr val="FF0000"/>
              </a:solidFill>
              <a:latin typeface="+mj-lt"/>
              <a:cs typeface="ＭＳ Ｐゴシック" pitchFamily="-111" charset="-128"/>
            </a:endParaRPr>
          </a:p>
        </p:txBody>
      </p:sp>
    </p:spTree>
    <p:extLst>
      <p:ext uri="{BB962C8B-B14F-4D97-AF65-F5344CB8AC3E}">
        <p14:creationId xmlns:p14="http://schemas.microsoft.com/office/powerpoint/2010/main" val="323379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4" grpId="0"/>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88579</TotalTime>
  <Words>1330</Words>
  <Application>Microsoft Office PowerPoint</Application>
  <PresentationFormat>On-screen Show (4:3)</PresentationFormat>
  <Paragraphs>219</Paragraphs>
  <Slides>14</Slides>
  <Notes>14</Notes>
  <HiddenSlides>0</HiddenSlides>
  <MMClips>1</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33" baseType="lpstr">
      <vt:lpstr>DengXian</vt:lpstr>
      <vt:lpstr>MS PGothic</vt:lpstr>
      <vt:lpstr>MS PGothic</vt:lpstr>
      <vt:lpstr>SansSerif</vt:lpstr>
      <vt:lpstr>宋体</vt:lpstr>
      <vt:lpstr>幼圆</vt:lpstr>
      <vt:lpstr>Arial</vt:lpstr>
      <vt:lpstr>Calibri</vt:lpstr>
      <vt:lpstr>Cambria Math</vt:lpstr>
      <vt:lpstr>Constantia</vt:lpstr>
      <vt:lpstr>Franklin Gothic Book</vt:lpstr>
      <vt:lpstr>Gill Sans MT</vt:lpstr>
      <vt:lpstr>Perpetua</vt:lpstr>
      <vt:lpstr>Times</vt:lpstr>
      <vt:lpstr>Times New Roman</vt:lpstr>
      <vt:lpstr>Wingdings</vt:lpstr>
      <vt:lpstr>Wingdings 2</vt:lpstr>
      <vt:lpstr>Equity</vt:lpstr>
      <vt:lpstr>Visio</vt:lpstr>
      <vt:lpstr>How Can Modular Vehicles Bring Flexible Capacity to Transit Systems?  A Case of Pinellas County, FL</vt:lpstr>
      <vt:lpstr>Background</vt:lpstr>
      <vt:lpstr>Existing Solution</vt:lpstr>
      <vt:lpstr>Emerging Technologies: Modular Vehicles</vt:lpstr>
      <vt:lpstr>Proposed solution illustration</vt:lpstr>
      <vt:lpstr>Proposed solution illustration</vt:lpstr>
      <vt:lpstr>Operation Process</vt:lpstr>
      <vt:lpstr>Ticket Booking System</vt:lpstr>
      <vt:lpstr>Methodology Support</vt:lpstr>
      <vt:lpstr>Experimental Result</vt:lpstr>
      <vt:lpstr>Work Estimate</vt:lpstr>
      <vt:lpstr>Work Estimate</vt:lpstr>
      <vt:lpstr>Summary and future enhancement</vt:lpstr>
      <vt:lpstr>Thank you</vt:lpstr>
    </vt:vector>
  </TitlesOfParts>
  <Company>Creative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li28</dc:creator>
  <cp:lastModifiedBy>Son, Patrick</cp:lastModifiedBy>
  <cp:revision>10700</cp:revision>
  <cp:lastPrinted>2006-10-05T21:29:32Z</cp:lastPrinted>
  <dcterms:modified xsi:type="dcterms:W3CDTF">2019-07-22T22:01:57Z</dcterms:modified>
</cp:coreProperties>
</file>