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330" r:id="rId5"/>
    <p:sldId id="268" r:id="rId6"/>
    <p:sldId id="335" r:id="rId7"/>
    <p:sldId id="331" r:id="rId8"/>
    <p:sldId id="310" r:id="rId9"/>
    <p:sldId id="299" r:id="rId10"/>
    <p:sldId id="292" r:id="rId11"/>
    <p:sldId id="300" r:id="rId12"/>
    <p:sldId id="291" r:id="rId13"/>
    <p:sldId id="334" r:id="rId14"/>
    <p:sldId id="326" r:id="rId15"/>
    <p:sldId id="327" r:id="rId16"/>
    <p:sldId id="336" r:id="rId17"/>
    <p:sldId id="338" r:id="rId18"/>
    <p:sldId id="316" r:id="rId19"/>
  </p:sldIdLst>
  <p:sldSz cx="12188825" cy="6858000"/>
  <p:notesSz cx="7010400" cy="92964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F79"/>
    <a:srgbClr val="B58B80"/>
    <a:srgbClr val="00B050"/>
    <a:srgbClr val="DB3434"/>
    <a:srgbClr val="3A9E16"/>
    <a:srgbClr val="249024"/>
    <a:srgbClr val="33CC33"/>
    <a:srgbClr val="808000"/>
    <a:srgbClr val="CCCC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96801" autoAdjust="0"/>
  </p:normalViewPr>
  <p:slideViewPr>
    <p:cSldViewPr>
      <p:cViewPr varScale="1">
        <p:scale>
          <a:sx n="91" d="100"/>
          <a:sy n="91" d="100"/>
        </p:scale>
        <p:origin x="76" y="208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928"/>
        <p:guide pos="2208"/>
      </p:guideLst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A8A14-3D38-4426-B8C3-4C95487C85B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A60D6C9-6F6D-4DBF-82CD-7AA4149E1293}">
      <dgm:prSet phldrT="[Text]"/>
      <dgm:spPr/>
      <dgm:t>
        <a:bodyPr/>
        <a:lstStyle/>
        <a:p>
          <a:r>
            <a:rPr lang="en-US" b="1" dirty="0"/>
            <a:t>Background</a:t>
          </a:r>
        </a:p>
      </dgm:t>
    </dgm:pt>
    <dgm:pt modelId="{132D9929-32F8-404C-9B71-6B338241AD7B}" type="parTrans" cxnId="{2FEA8EC3-271B-4665-8CDF-F8C6FFD6787D}">
      <dgm:prSet/>
      <dgm:spPr/>
      <dgm:t>
        <a:bodyPr/>
        <a:lstStyle/>
        <a:p>
          <a:endParaRPr lang="en-US"/>
        </a:p>
      </dgm:t>
    </dgm:pt>
    <dgm:pt modelId="{3BFDCC57-05F8-4C8A-B4FB-B9D6ADBEE528}" type="sibTrans" cxnId="{2FEA8EC3-271B-4665-8CDF-F8C6FFD6787D}">
      <dgm:prSet/>
      <dgm:spPr/>
      <dgm:t>
        <a:bodyPr/>
        <a:lstStyle/>
        <a:p>
          <a:endParaRPr lang="en-US"/>
        </a:p>
      </dgm:t>
    </dgm:pt>
    <dgm:pt modelId="{8DC38518-F245-4DEC-8BBA-0262A1C36FC3}">
      <dgm:prSet phldrT="[Text]"/>
      <dgm:spPr/>
      <dgm:t>
        <a:bodyPr/>
        <a:lstStyle/>
        <a:p>
          <a:r>
            <a:rPr lang="en-US" b="1" dirty="0"/>
            <a:t>Study Corridors</a:t>
          </a:r>
        </a:p>
      </dgm:t>
    </dgm:pt>
    <dgm:pt modelId="{88152FD8-2279-4DDE-AFF0-5EA57B1C8DAE}" type="parTrans" cxnId="{6D12D303-71E0-4BAB-AE87-3521F39F2C2F}">
      <dgm:prSet/>
      <dgm:spPr/>
      <dgm:t>
        <a:bodyPr/>
        <a:lstStyle/>
        <a:p>
          <a:endParaRPr lang="en-US"/>
        </a:p>
      </dgm:t>
    </dgm:pt>
    <dgm:pt modelId="{FC1348F4-2933-483F-8841-2BDE5BAB92A2}" type="sibTrans" cxnId="{6D12D303-71E0-4BAB-AE87-3521F39F2C2F}">
      <dgm:prSet/>
      <dgm:spPr/>
      <dgm:t>
        <a:bodyPr/>
        <a:lstStyle/>
        <a:p>
          <a:endParaRPr lang="en-US"/>
        </a:p>
      </dgm:t>
    </dgm:pt>
    <dgm:pt modelId="{D346F1B3-3227-426D-8C77-F0A702D9EE16}">
      <dgm:prSet phldrT="[Text]"/>
      <dgm:spPr/>
      <dgm:t>
        <a:bodyPr/>
        <a:lstStyle/>
        <a:p>
          <a:r>
            <a:rPr lang="en-US" b="1" dirty="0"/>
            <a:t>Proposed Solutions</a:t>
          </a:r>
        </a:p>
      </dgm:t>
    </dgm:pt>
    <dgm:pt modelId="{C2458075-8437-4D2D-A9C8-351B049BDADE}" type="parTrans" cxnId="{2ED715AA-687C-4AFF-AA27-7E61B77460BB}">
      <dgm:prSet/>
      <dgm:spPr/>
      <dgm:t>
        <a:bodyPr/>
        <a:lstStyle/>
        <a:p>
          <a:endParaRPr lang="en-US"/>
        </a:p>
      </dgm:t>
    </dgm:pt>
    <dgm:pt modelId="{1C2E2A95-FEB0-491D-9815-A70798BD4D4F}" type="sibTrans" cxnId="{2ED715AA-687C-4AFF-AA27-7E61B77460BB}">
      <dgm:prSet/>
      <dgm:spPr/>
      <dgm:t>
        <a:bodyPr/>
        <a:lstStyle/>
        <a:p>
          <a:endParaRPr lang="en-US"/>
        </a:p>
      </dgm:t>
    </dgm:pt>
    <dgm:pt modelId="{B39A1FD5-D4D2-46E7-B511-24125836705A}">
      <dgm:prSet phldrT="[Text]"/>
      <dgm:spPr/>
      <dgm:t>
        <a:bodyPr/>
        <a:lstStyle/>
        <a:p>
          <a:r>
            <a:rPr lang="en-US" b="1" dirty="0"/>
            <a:t>ITS Architecture</a:t>
          </a:r>
        </a:p>
      </dgm:t>
    </dgm:pt>
    <dgm:pt modelId="{E8A24833-4131-4E73-86C9-683C6EFB68BE}" type="parTrans" cxnId="{268B936C-3032-435C-8BD2-17D46BB48FE5}">
      <dgm:prSet/>
      <dgm:spPr/>
      <dgm:t>
        <a:bodyPr/>
        <a:lstStyle/>
        <a:p>
          <a:endParaRPr lang="en-US"/>
        </a:p>
      </dgm:t>
    </dgm:pt>
    <dgm:pt modelId="{FACD2230-67E1-4AEE-B563-2CA7B0A169C4}" type="sibTrans" cxnId="{268B936C-3032-435C-8BD2-17D46BB48FE5}">
      <dgm:prSet/>
      <dgm:spPr/>
      <dgm:t>
        <a:bodyPr/>
        <a:lstStyle/>
        <a:p>
          <a:endParaRPr lang="en-US"/>
        </a:p>
      </dgm:t>
    </dgm:pt>
    <dgm:pt modelId="{46908233-0AF2-4BB2-B823-3732A903A28E}">
      <dgm:prSet phldrT="[Text]"/>
      <dgm:spPr/>
      <dgm:t>
        <a:bodyPr/>
        <a:lstStyle/>
        <a:p>
          <a:r>
            <a:rPr lang="en-US" b="1" dirty="0"/>
            <a:t>Deployment Costs and Timeline</a:t>
          </a:r>
        </a:p>
      </dgm:t>
    </dgm:pt>
    <dgm:pt modelId="{0913EFF6-B6C4-463B-B550-C70D0FC23D14}" type="parTrans" cxnId="{5B49453E-0660-4E2E-ADE8-1E4A7E150E28}">
      <dgm:prSet/>
      <dgm:spPr/>
      <dgm:t>
        <a:bodyPr/>
        <a:lstStyle/>
        <a:p>
          <a:endParaRPr lang="en-US"/>
        </a:p>
      </dgm:t>
    </dgm:pt>
    <dgm:pt modelId="{6A701D62-2899-4F1C-8A72-702FE1412EBD}" type="sibTrans" cxnId="{5B49453E-0660-4E2E-ADE8-1E4A7E150E28}">
      <dgm:prSet/>
      <dgm:spPr/>
      <dgm:t>
        <a:bodyPr/>
        <a:lstStyle/>
        <a:p>
          <a:endParaRPr lang="en-US"/>
        </a:p>
      </dgm:t>
    </dgm:pt>
    <dgm:pt modelId="{BF71761D-D317-49FC-B848-53E223231171}">
      <dgm:prSet phldrT="[Text]"/>
      <dgm:spPr/>
      <dgm:t>
        <a:bodyPr/>
        <a:lstStyle/>
        <a:p>
          <a:r>
            <a:rPr lang="en-US" b="1" dirty="0"/>
            <a:t>Expected Benefits</a:t>
          </a:r>
        </a:p>
      </dgm:t>
    </dgm:pt>
    <dgm:pt modelId="{8FC6EBE1-563A-4FA6-8D84-447D8AC7557B}" type="parTrans" cxnId="{5374E0BB-F2CC-4AAB-AC7E-CD6B4092A5D4}">
      <dgm:prSet/>
      <dgm:spPr/>
      <dgm:t>
        <a:bodyPr/>
        <a:lstStyle/>
        <a:p>
          <a:endParaRPr lang="en-US"/>
        </a:p>
      </dgm:t>
    </dgm:pt>
    <dgm:pt modelId="{20D96C95-98B4-4F18-9ABE-AEDD3A9D0216}" type="sibTrans" cxnId="{5374E0BB-F2CC-4AAB-AC7E-CD6B4092A5D4}">
      <dgm:prSet/>
      <dgm:spPr/>
      <dgm:t>
        <a:bodyPr/>
        <a:lstStyle/>
        <a:p>
          <a:endParaRPr lang="en-US"/>
        </a:p>
      </dgm:t>
    </dgm:pt>
    <dgm:pt modelId="{E220C301-D7CC-4DA6-A614-11B3750EE12C}" type="pres">
      <dgm:prSet presAssocID="{959A8A14-3D38-4426-B8C3-4C95487C85BC}" presName="Name0" presStyleCnt="0">
        <dgm:presLayoutVars>
          <dgm:chMax val="7"/>
          <dgm:chPref val="7"/>
          <dgm:dir/>
        </dgm:presLayoutVars>
      </dgm:prSet>
      <dgm:spPr/>
    </dgm:pt>
    <dgm:pt modelId="{F45532BA-402A-4CD3-8111-A0CCCCC73877}" type="pres">
      <dgm:prSet presAssocID="{959A8A14-3D38-4426-B8C3-4C95487C85BC}" presName="Name1" presStyleCnt="0"/>
      <dgm:spPr/>
    </dgm:pt>
    <dgm:pt modelId="{6BDDCEAD-A180-4075-BB01-9D8864FFF7EC}" type="pres">
      <dgm:prSet presAssocID="{959A8A14-3D38-4426-B8C3-4C95487C85BC}" presName="cycle" presStyleCnt="0"/>
      <dgm:spPr/>
    </dgm:pt>
    <dgm:pt modelId="{B05B513B-AC22-41D7-90AE-8F90488C0504}" type="pres">
      <dgm:prSet presAssocID="{959A8A14-3D38-4426-B8C3-4C95487C85BC}" presName="srcNode" presStyleLbl="node1" presStyleIdx="0" presStyleCnt="6"/>
      <dgm:spPr/>
    </dgm:pt>
    <dgm:pt modelId="{D3F7E2F0-4CFE-46A9-8570-EED0BE34548D}" type="pres">
      <dgm:prSet presAssocID="{959A8A14-3D38-4426-B8C3-4C95487C85BC}" presName="conn" presStyleLbl="parChTrans1D2" presStyleIdx="0" presStyleCnt="1"/>
      <dgm:spPr/>
    </dgm:pt>
    <dgm:pt modelId="{F0CD4C7C-516C-43C7-AE82-27E0C10A36C3}" type="pres">
      <dgm:prSet presAssocID="{959A8A14-3D38-4426-B8C3-4C95487C85BC}" presName="extraNode" presStyleLbl="node1" presStyleIdx="0" presStyleCnt="6"/>
      <dgm:spPr/>
    </dgm:pt>
    <dgm:pt modelId="{04BEC38D-94ED-4E18-B973-175F9146EB8B}" type="pres">
      <dgm:prSet presAssocID="{959A8A14-3D38-4426-B8C3-4C95487C85BC}" presName="dstNode" presStyleLbl="node1" presStyleIdx="0" presStyleCnt="6"/>
      <dgm:spPr/>
    </dgm:pt>
    <dgm:pt modelId="{784745C5-6355-40C1-9367-2302CD847D95}" type="pres">
      <dgm:prSet presAssocID="{EA60D6C9-6F6D-4DBF-82CD-7AA4149E1293}" presName="text_1" presStyleLbl="node1" presStyleIdx="0" presStyleCnt="6">
        <dgm:presLayoutVars>
          <dgm:bulletEnabled val="1"/>
        </dgm:presLayoutVars>
      </dgm:prSet>
      <dgm:spPr/>
    </dgm:pt>
    <dgm:pt modelId="{E279B28A-2FA5-450D-B5F7-90F3A858B259}" type="pres">
      <dgm:prSet presAssocID="{EA60D6C9-6F6D-4DBF-82CD-7AA4149E1293}" presName="accent_1" presStyleCnt="0"/>
      <dgm:spPr/>
    </dgm:pt>
    <dgm:pt modelId="{27E3622A-802D-4671-A3D9-583A71E4FB2A}" type="pres">
      <dgm:prSet presAssocID="{EA60D6C9-6F6D-4DBF-82CD-7AA4149E1293}" presName="accentRepeatNode" presStyleLbl="solidFgAcc1" presStyleIdx="0" presStyleCnt="6"/>
      <dgm:spPr/>
    </dgm:pt>
    <dgm:pt modelId="{85F91D29-C821-4168-8022-69BDA46B4D7C}" type="pres">
      <dgm:prSet presAssocID="{8DC38518-F245-4DEC-8BBA-0262A1C36FC3}" presName="text_2" presStyleLbl="node1" presStyleIdx="1" presStyleCnt="6">
        <dgm:presLayoutVars>
          <dgm:bulletEnabled val="1"/>
        </dgm:presLayoutVars>
      </dgm:prSet>
      <dgm:spPr/>
    </dgm:pt>
    <dgm:pt modelId="{74FE5AF0-E302-4028-BFBE-E3068F7C876B}" type="pres">
      <dgm:prSet presAssocID="{8DC38518-F245-4DEC-8BBA-0262A1C36FC3}" presName="accent_2" presStyleCnt="0"/>
      <dgm:spPr/>
    </dgm:pt>
    <dgm:pt modelId="{9203FAA5-29C0-4DD6-AC66-276D66D5F6BF}" type="pres">
      <dgm:prSet presAssocID="{8DC38518-F245-4DEC-8BBA-0262A1C36FC3}" presName="accentRepeatNode" presStyleLbl="solidFgAcc1" presStyleIdx="1" presStyleCnt="6"/>
      <dgm:spPr/>
    </dgm:pt>
    <dgm:pt modelId="{83736456-4D2E-4529-823F-2B0081DCBA17}" type="pres">
      <dgm:prSet presAssocID="{D346F1B3-3227-426D-8C77-F0A702D9EE16}" presName="text_3" presStyleLbl="node1" presStyleIdx="2" presStyleCnt="6">
        <dgm:presLayoutVars>
          <dgm:bulletEnabled val="1"/>
        </dgm:presLayoutVars>
      </dgm:prSet>
      <dgm:spPr/>
    </dgm:pt>
    <dgm:pt modelId="{AFC1E1BD-A721-451F-996B-2FBAC7A04075}" type="pres">
      <dgm:prSet presAssocID="{D346F1B3-3227-426D-8C77-F0A702D9EE16}" presName="accent_3" presStyleCnt="0"/>
      <dgm:spPr/>
    </dgm:pt>
    <dgm:pt modelId="{6D5C24FE-A351-499D-AD78-0342B08846B5}" type="pres">
      <dgm:prSet presAssocID="{D346F1B3-3227-426D-8C77-F0A702D9EE16}" presName="accentRepeatNode" presStyleLbl="solidFgAcc1" presStyleIdx="2" presStyleCnt="6"/>
      <dgm:spPr/>
    </dgm:pt>
    <dgm:pt modelId="{5AC6EE0C-91B2-4B3A-962A-749F983186AE}" type="pres">
      <dgm:prSet presAssocID="{B39A1FD5-D4D2-46E7-B511-24125836705A}" presName="text_4" presStyleLbl="node1" presStyleIdx="3" presStyleCnt="6">
        <dgm:presLayoutVars>
          <dgm:bulletEnabled val="1"/>
        </dgm:presLayoutVars>
      </dgm:prSet>
      <dgm:spPr/>
    </dgm:pt>
    <dgm:pt modelId="{91823576-3E31-4D6C-8441-F0BE5332EE8F}" type="pres">
      <dgm:prSet presAssocID="{B39A1FD5-D4D2-46E7-B511-24125836705A}" presName="accent_4" presStyleCnt="0"/>
      <dgm:spPr/>
    </dgm:pt>
    <dgm:pt modelId="{EB19E8E5-49D7-44CA-B211-FF95C21FC7B7}" type="pres">
      <dgm:prSet presAssocID="{B39A1FD5-D4D2-46E7-B511-24125836705A}" presName="accentRepeatNode" presStyleLbl="solidFgAcc1" presStyleIdx="3" presStyleCnt="6"/>
      <dgm:spPr/>
    </dgm:pt>
    <dgm:pt modelId="{B383DF5C-503A-484F-9D4A-635BCFB63C49}" type="pres">
      <dgm:prSet presAssocID="{46908233-0AF2-4BB2-B823-3732A903A28E}" presName="text_5" presStyleLbl="node1" presStyleIdx="4" presStyleCnt="6">
        <dgm:presLayoutVars>
          <dgm:bulletEnabled val="1"/>
        </dgm:presLayoutVars>
      </dgm:prSet>
      <dgm:spPr/>
    </dgm:pt>
    <dgm:pt modelId="{0DCAE8C5-9DDE-4B1D-AF5F-77E476CFD585}" type="pres">
      <dgm:prSet presAssocID="{46908233-0AF2-4BB2-B823-3732A903A28E}" presName="accent_5" presStyleCnt="0"/>
      <dgm:spPr/>
    </dgm:pt>
    <dgm:pt modelId="{46AE0164-7D3B-4938-987E-BBFFC47D3A9E}" type="pres">
      <dgm:prSet presAssocID="{46908233-0AF2-4BB2-B823-3732A903A28E}" presName="accentRepeatNode" presStyleLbl="solidFgAcc1" presStyleIdx="4" presStyleCnt="6"/>
      <dgm:spPr/>
    </dgm:pt>
    <dgm:pt modelId="{177A6592-0DBB-481A-B446-D8DCC23C1513}" type="pres">
      <dgm:prSet presAssocID="{BF71761D-D317-49FC-B848-53E223231171}" presName="text_6" presStyleLbl="node1" presStyleIdx="5" presStyleCnt="6">
        <dgm:presLayoutVars>
          <dgm:bulletEnabled val="1"/>
        </dgm:presLayoutVars>
      </dgm:prSet>
      <dgm:spPr/>
    </dgm:pt>
    <dgm:pt modelId="{2CD5F207-F60F-40B5-B76B-09DEA02248B1}" type="pres">
      <dgm:prSet presAssocID="{BF71761D-D317-49FC-B848-53E223231171}" presName="accent_6" presStyleCnt="0"/>
      <dgm:spPr/>
    </dgm:pt>
    <dgm:pt modelId="{A775CE7B-2621-4A01-BEAE-46635437309D}" type="pres">
      <dgm:prSet presAssocID="{BF71761D-D317-49FC-B848-53E223231171}" presName="accentRepeatNode" presStyleLbl="solidFgAcc1" presStyleIdx="5" presStyleCnt="6"/>
      <dgm:spPr/>
    </dgm:pt>
  </dgm:ptLst>
  <dgm:cxnLst>
    <dgm:cxn modelId="{6D12D303-71E0-4BAB-AE87-3521F39F2C2F}" srcId="{959A8A14-3D38-4426-B8C3-4C95487C85BC}" destId="{8DC38518-F245-4DEC-8BBA-0262A1C36FC3}" srcOrd="1" destOrd="0" parTransId="{88152FD8-2279-4DDE-AFF0-5EA57B1C8DAE}" sibTransId="{FC1348F4-2933-483F-8841-2BDE5BAB92A2}"/>
    <dgm:cxn modelId="{5B49453E-0660-4E2E-ADE8-1E4A7E150E28}" srcId="{959A8A14-3D38-4426-B8C3-4C95487C85BC}" destId="{46908233-0AF2-4BB2-B823-3732A903A28E}" srcOrd="4" destOrd="0" parTransId="{0913EFF6-B6C4-463B-B550-C70D0FC23D14}" sibTransId="{6A701D62-2899-4F1C-8A72-702FE1412EBD}"/>
    <dgm:cxn modelId="{DD72B167-9D7B-42D7-ACF4-67AEF8DCDDF3}" type="presOf" srcId="{46908233-0AF2-4BB2-B823-3732A903A28E}" destId="{B383DF5C-503A-484F-9D4A-635BCFB63C49}" srcOrd="0" destOrd="0" presId="urn:microsoft.com/office/officeart/2008/layout/VerticalCurvedList"/>
    <dgm:cxn modelId="{268B936C-3032-435C-8BD2-17D46BB48FE5}" srcId="{959A8A14-3D38-4426-B8C3-4C95487C85BC}" destId="{B39A1FD5-D4D2-46E7-B511-24125836705A}" srcOrd="3" destOrd="0" parTransId="{E8A24833-4131-4E73-86C9-683C6EFB68BE}" sibTransId="{FACD2230-67E1-4AEE-B563-2CA7B0A169C4}"/>
    <dgm:cxn modelId="{657B4A9E-B1D6-454C-B62B-36B9A245CF55}" type="presOf" srcId="{B39A1FD5-D4D2-46E7-B511-24125836705A}" destId="{5AC6EE0C-91B2-4B3A-962A-749F983186AE}" srcOrd="0" destOrd="0" presId="urn:microsoft.com/office/officeart/2008/layout/VerticalCurvedList"/>
    <dgm:cxn modelId="{77FDF39E-C4D9-452C-8F69-D98A6CB23532}" type="presOf" srcId="{959A8A14-3D38-4426-B8C3-4C95487C85BC}" destId="{E220C301-D7CC-4DA6-A614-11B3750EE12C}" srcOrd="0" destOrd="0" presId="urn:microsoft.com/office/officeart/2008/layout/VerticalCurvedList"/>
    <dgm:cxn modelId="{65A8A09F-90D7-452B-8AAA-BF8615B3E986}" type="presOf" srcId="{D346F1B3-3227-426D-8C77-F0A702D9EE16}" destId="{83736456-4D2E-4529-823F-2B0081DCBA17}" srcOrd="0" destOrd="0" presId="urn:microsoft.com/office/officeart/2008/layout/VerticalCurvedList"/>
    <dgm:cxn modelId="{2ED715AA-687C-4AFF-AA27-7E61B77460BB}" srcId="{959A8A14-3D38-4426-B8C3-4C95487C85BC}" destId="{D346F1B3-3227-426D-8C77-F0A702D9EE16}" srcOrd="2" destOrd="0" parTransId="{C2458075-8437-4D2D-A9C8-351B049BDADE}" sibTransId="{1C2E2A95-FEB0-491D-9815-A70798BD4D4F}"/>
    <dgm:cxn modelId="{F74AF3AF-BD6B-4EEF-A6F4-DE223B6DED0D}" type="presOf" srcId="{BF71761D-D317-49FC-B848-53E223231171}" destId="{177A6592-0DBB-481A-B446-D8DCC23C1513}" srcOrd="0" destOrd="0" presId="urn:microsoft.com/office/officeart/2008/layout/VerticalCurvedList"/>
    <dgm:cxn modelId="{D7A984B8-7A32-450F-9E10-DD150BDEB8FF}" type="presOf" srcId="{3BFDCC57-05F8-4C8A-B4FB-B9D6ADBEE528}" destId="{D3F7E2F0-4CFE-46A9-8570-EED0BE34548D}" srcOrd="0" destOrd="0" presId="urn:microsoft.com/office/officeart/2008/layout/VerticalCurvedList"/>
    <dgm:cxn modelId="{5374E0BB-F2CC-4AAB-AC7E-CD6B4092A5D4}" srcId="{959A8A14-3D38-4426-B8C3-4C95487C85BC}" destId="{BF71761D-D317-49FC-B848-53E223231171}" srcOrd="5" destOrd="0" parTransId="{8FC6EBE1-563A-4FA6-8D84-447D8AC7557B}" sibTransId="{20D96C95-98B4-4F18-9ABE-AEDD3A9D0216}"/>
    <dgm:cxn modelId="{2FEA8EC3-271B-4665-8CDF-F8C6FFD6787D}" srcId="{959A8A14-3D38-4426-B8C3-4C95487C85BC}" destId="{EA60D6C9-6F6D-4DBF-82CD-7AA4149E1293}" srcOrd="0" destOrd="0" parTransId="{132D9929-32F8-404C-9B71-6B338241AD7B}" sibTransId="{3BFDCC57-05F8-4C8A-B4FB-B9D6ADBEE528}"/>
    <dgm:cxn modelId="{7542D7C7-49B5-49EB-9758-8D48884A0B5B}" type="presOf" srcId="{8DC38518-F245-4DEC-8BBA-0262A1C36FC3}" destId="{85F91D29-C821-4168-8022-69BDA46B4D7C}" srcOrd="0" destOrd="0" presId="urn:microsoft.com/office/officeart/2008/layout/VerticalCurvedList"/>
    <dgm:cxn modelId="{0BF4DCE1-E5DA-47D5-8DBB-EC4054AC166F}" type="presOf" srcId="{EA60D6C9-6F6D-4DBF-82CD-7AA4149E1293}" destId="{784745C5-6355-40C1-9367-2302CD847D95}" srcOrd="0" destOrd="0" presId="urn:microsoft.com/office/officeart/2008/layout/VerticalCurvedList"/>
    <dgm:cxn modelId="{683569FD-AEFF-4B58-9C7E-D34CD5EBF672}" type="presParOf" srcId="{E220C301-D7CC-4DA6-A614-11B3750EE12C}" destId="{F45532BA-402A-4CD3-8111-A0CCCCC73877}" srcOrd="0" destOrd="0" presId="urn:microsoft.com/office/officeart/2008/layout/VerticalCurvedList"/>
    <dgm:cxn modelId="{93C81176-EA33-479D-B421-B307DF0547C5}" type="presParOf" srcId="{F45532BA-402A-4CD3-8111-A0CCCCC73877}" destId="{6BDDCEAD-A180-4075-BB01-9D8864FFF7EC}" srcOrd="0" destOrd="0" presId="urn:microsoft.com/office/officeart/2008/layout/VerticalCurvedList"/>
    <dgm:cxn modelId="{B76BC9D2-F9DC-4C77-9619-E6535029857F}" type="presParOf" srcId="{6BDDCEAD-A180-4075-BB01-9D8864FFF7EC}" destId="{B05B513B-AC22-41D7-90AE-8F90488C0504}" srcOrd="0" destOrd="0" presId="urn:microsoft.com/office/officeart/2008/layout/VerticalCurvedList"/>
    <dgm:cxn modelId="{6C7F0CB7-A7B4-468D-8D7E-0EA2FA93CC2B}" type="presParOf" srcId="{6BDDCEAD-A180-4075-BB01-9D8864FFF7EC}" destId="{D3F7E2F0-4CFE-46A9-8570-EED0BE34548D}" srcOrd="1" destOrd="0" presId="urn:microsoft.com/office/officeart/2008/layout/VerticalCurvedList"/>
    <dgm:cxn modelId="{7B837DE9-3143-494D-A974-F856CA9E0399}" type="presParOf" srcId="{6BDDCEAD-A180-4075-BB01-9D8864FFF7EC}" destId="{F0CD4C7C-516C-43C7-AE82-27E0C10A36C3}" srcOrd="2" destOrd="0" presId="urn:microsoft.com/office/officeart/2008/layout/VerticalCurvedList"/>
    <dgm:cxn modelId="{B8670F1F-0203-48E6-9338-7C80580CB288}" type="presParOf" srcId="{6BDDCEAD-A180-4075-BB01-9D8864FFF7EC}" destId="{04BEC38D-94ED-4E18-B973-175F9146EB8B}" srcOrd="3" destOrd="0" presId="urn:microsoft.com/office/officeart/2008/layout/VerticalCurvedList"/>
    <dgm:cxn modelId="{1C7D41FF-EDD9-40D6-9D2D-ECB574834109}" type="presParOf" srcId="{F45532BA-402A-4CD3-8111-A0CCCCC73877}" destId="{784745C5-6355-40C1-9367-2302CD847D95}" srcOrd="1" destOrd="0" presId="urn:microsoft.com/office/officeart/2008/layout/VerticalCurvedList"/>
    <dgm:cxn modelId="{F0350787-A961-4CD4-BAC7-D44C6710644A}" type="presParOf" srcId="{F45532BA-402A-4CD3-8111-A0CCCCC73877}" destId="{E279B28A-2FA5-450D-B5F7-90F3A858B259}" srcOrd="2" destOrd="0" presId="urn:microsoft.com/office/officeart/2008/layout/VerticalCurvedList"/>
    <dgm:cxn modelId="{7DEC23F1-400F-4DDC-A0D6-ACBA34C56654}" type="presParOf" srcId="{E279B28A-2FA5-450D-B5F7-90F3A858B259}" destId="{27E3622A-802D-4671-A3D9-583A71E4FB2A}" srcOrd="0" destOrd="0" presId="urn:microsoft.com/office/officeart/2008/layout/VerticalCurvedList"/>
    <dgm:cxn modelId="{F8E5F323-8B00-4AF2-8259-8CF22DDB0974}" type="presParOf" srcId="{F45532BA-402A-4CD3-8111-A0CCCCC73877}" destId="{85F91D29-C821-4168-8022-69BDA46B4D7C}" srcOrd="3" destOrd="0" presId="urn:microsoft.com/office/officeart/2008/layout/VerticalCurvedList"/>
    <dgm:cxn modelId="{F91C55A9-7483-44D4-B1C6-AD1C5F83AF03}" type="presParOf" srcId="{F45532BA-402A-4CD3-8111-A0CCCCC73877}" destId="{74FE5AF0-E302-4028-BFBE-E3068F7C876B}" srcOrd="4" destOrd="0" presId="urn:microsoft.com/office/officeart/2008/layout/VerticalCurvedList"/>
    <dgm:cxn modelId="{BE4A33E9-193F-4DD6-92E5-1B390F3C5480}" type="presParOf" srcId="{74FE5AF0-E302-4028-BFBE-E3068F7C876B}" destId="{9203FAA5-29C0-4DD6-AC66-276D66D5F6BF}" srcOrd="0" destOrd="0" presId="urn:microsoft.com/office/officeart/2008/layout/VerticalCurvedList"/>
    <dgm:cxn modelId="{0E83694D-7F85-45C1-BBD9-9C9176E92E3A}" type="presParOf" srcId="{F45532BA-402A-4CD3-8111-A0CCCCC73877}" destId="{83736456-4D2E-4529-823F-2B0081DCBA17}" srcOrd="5" destOrd="0" presId="urn:microsoft.com/office/officeart/2008/layout/VerticalCurvedList"/>
    <dgm:cxn modelId="{9645A7AD-5A6B-4CBB-92D3-FD9C8BD10F78}" type="presParOf" srcId="{F45532BA-402A-4CD3-8111-A0CCCCC73877}" destId="{AFC1E1BD-A721-451F-996B-2FBAC7A04075}" srcOrd="6" destOrd="0" presId="urn:microsoft.com/office/officeart/2008/layout/VerticalCurvedList"/>
    <dgm:cxn modelId="{7EB684C6-5E4B-44D8-BE8B-0B35F35D6F40}" type="presParOf" srcId="{AFC1E1BD-A721-451F-996B-2FBAC7A04075}" destId="{6D5C24FE-A351-499D-AD78-0342B08846B5}" srcOrd="0" destOrd="0" presId="urn:microsoft.com/office/officeart/2008/layout/VerticalCurvedList"/>
    <dgm:cxn modelId="{69BFDA77-2910-4775-AED2-0492F0C68850}" type="presParOf" srcId="{F45532BA-402A-4CD3-8111-A0CCCCC73877}" destId="{5AC6EE0C-91B2-4B3A-962A-749F983186AE}" srcOrd="7" destOrd="0" presId="urn:microsoft.com/office/officeart/2008/layout/VerticalCurvedList"/>
    <dgm:cxn modelId="{CDA07334-196F-42E2-8936-95C731A7B9F9}" type="presParOf" srcId="{F45532BA-402A-4CD3-8111-A0CCCCC73877}" destId="{91823576-3E31-4D6C-8441-F0BE5332EE8F}" srcOrd="8" destOrd="0" presId="urn:microsoft.com/office/officeart/2008/layout/VerticalCurvedList"/>
    <dgm:cxn modelId="{76D299E3-3266-41FB-887E-D9D6342DE1F7}" type="presParOf" srcId="{91823576-3E31-4D6C-8441-F0BE5332EE8F}" destId="{EB19E8E5-49D7-44CA-B211-FF95C21FC7B7}" srcOrd="0" destOrd="0" presId="urn:microsoft.com/office/officeart/2008/layout/VerticalCurvedList"/>
    <dgm:cxn modelId="{F2DD77D3-D85D-4200-9A94-AF3BA074D4A8}" type="presParOf" srcId="{F45532BA-402A-4CD3-8111-A0CCCCC73877}" destId="{B383DF5C-503A-484F-9D4A-635BCFB63C49}" srcOrd="9" destOrd="0" presId="urn:microsoft.com/office/officeart/2008/layout/VerticalCurvedList"/>
    <dgm:cxn modelId="{CAC5C461-E3DF-4967-8C00-B7A7F7121E72}" type="presParOf" srcId="{F45532BA-402A-4CD3-8111-A0CCCCC73877}" destId="{0DCAE8C5-9DDE-4B1D-AF5F-77E476CFD585}" srcOrd="10" destOrd="0" presId="urn:microsoft.com/office/officeart/2008/layout/VerticalCurvedList"/>
    <dgm:cxn modelId="{2F28B2C3-D63D-4503-A785-46D2C115B666}" type="presParOf" srcId="{0DCAE8C5-9DDE-4B1D-AF5F-77E476CFD585}" destId="{46AE0164-7D3B-4938-987E-BBFFC47D3A9E}" srcOrd="0" destOrd="0" presId="urn:microsoft.com/office/officeart/2008/layout/VerticalCurvedList"/>
    <dgm:cxn modelId="{4C290613-27EF-4081-810E-F9583256C4BD}" type="presParOf" srcId="{F45532BA-402A-4CD3-8111-A0CCCCC73877}" destId="{177A6592-0DBB-481A-B446-D8DCC23C1513}" srcOrd="11" destOrd="0" presId="urn:microsoft.com/office/officeart/2008/layout/VerticalCurvedList"/>
    <dgm:cxn modelId="{378EFE65-B9E1-4166-B129-5F6123816A3B}" type="presParOf" srcId="{F45532BA-402A-4CD3-8111-A0CCCCC73877}" destId="{2CD5F207-F60F-40B5-B76B-09DEA02248B1}" srcOrd="12" destOrd="0" presId="urn:microsoft.com/office/officeart/2008/layout/VerticalCurvedList"/>
    <dgm:cxn modelId="{7F5FB656-7161-4F73-9440-35C8A3DE4066}" type="presParOf" srcId="{2CD5F207-F60F-40B5-B76B-09DEA02248B1}" destId="{A775CE7B-2621-4A01-BEAE-4663543730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2F0-4CFE-46A9-8570-EED0BE34548D}">
      <dsp:nvSpPr>
        <dsp:cNvPr id="0" name=""/>
        <dsp:cNvSpPr/>
      </dsp:nvSpPr>
      <dsp:spPr>
        <a:xfrm>
          <a:off x="-6125384" y="-937168"/>
          <a:ext cx="7291592" cy="7291592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745C5-6355-40C1-9367-2302CD847D95}">
      <dsp:nvSpPr>
        <dsp:cNvPr id="0" name=""/>
        <dsp:cNvSpPr/>
      </dsp:nvSpPr>
      <dsp:spPr>
        <a:xfrm>
          <a:off x="434287" y="285272"/>
          <a:ext cx="4946978" cy="5703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69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Background</a:t>
          </a:r>
        </a:p>
      </dsp:txBody>
      <dsp:txXfrm>
        <a:off x="434287" y="285272"/>
        <a:ext cx="4946978" cy="570328"/>
      </dsp:txXfrm>
    </dsp:sp>
    <dsp:sp modelId="{27E3622A-802D-4671-A3D9-583A71E4FB2A}">
      <dsp:nvSpPr>
        <dsp:cNvPr id="0" name=""/>
        <dsp:cNvSpPr/>
      </dsp:nvSpPr>
      <dsp:spPr>
        <a:xfrm>
          <a:off x="77831" y="213981"/>
          <a:ext cx="712910" cy="7129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91D29-C821-4168-8022-69BDA46B4D7C}">
      <dsp:nvSpPr>
        <dsp:cNvPr id="0" name=""/>
        <dsp:cNvSpPr/>
      </dsp:nvSpPr>
      <dsp:spPr>
        <a:xfrm>
          <a:off x="903421" y="1140657"/>
          <a:ext cx="4477844" cy="570328"/>
        </a:xfrm>
        <a:prstGeom prst="rect">
          <a:avLst/>
        </a:prstGeom>
        <a:solidFill>
          <a:schemeClr val="accent4">
            <a:hueOff val="-2519969"/>
            <a:satOff val="-4167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69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Study Corridors</a:t>
          </a:r>
        </a:p>
      </dsp:txBody>
      <dsp:txXfrm>
        <a:off x="903421" y="1140657"/>
        <a:ext cx="4477844" cy="570328"/>
      </dsp:txXfrm>
    </dsp:sp>
    <dsp:sp modelId="{9203FAA5-29C0-4DD6-AC66-276D66D5F6BF}">
      <dsp:nvSpPr>
        <dsp:cNvPr id="0" name=""/>
        <dsp:cNvSpPr/>
      </dsp:nvSpPr>
      <dsp:spPr>
        <a:xfrm>
          <a:off x="546966" y="1069366"/>
          <a:ext cx="712910" cy="7129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519969"/>
              <a:satOff val="-4167"/>
              <a:lumOff val="6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36456-4D2E-4529-823F-2B0081DCBA17}">
      <dsp:nvSpPr>
        <dsp:cNvPr id="0" name=""/>
        <dsp:cNvSpPr/>
      </dsp:nvSpPr>
      <dsp:spPr>
        <a:xfrm>
          <a:off x="1117945" y="1996042"/>
          <a:ext cx="4263321" cy="570328"/>
        </a:xfrm>
        <a:prstGeom prst="rect">
          <a:avLst/>
        </a:prstGeom>
        <a:solidFill>
          <a:schemeClr val="accent4">
            <a:hueOff val="-5039937"/>
            <a:satOff val="-8334"/>
            <a:lumOff val="125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69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Proposed Solutions</a:t>
          </a:r>
        </a:p>
      </dsp:txBody>
      <dsp:txXfrm>
        <a:off x="1117945" y="1996042"/>
        <a:ext cx="4263321" cy="570328"/>
      </dsp:txXfrm>
    </dsp:sp>
    <dsp:sp modelId="{6D5C24FE-A351-499D-AD78-0342B08846B5}">
      <dsp:nvSpPr>
        <dsp:cNvPr id="0" name=""/>
        <dsp:cNvSpPr/>
      </dsp:nvSpPr>
      <dsp:spPr>
        <a:xfrm>
          <a:off x="761489" y="1924751"/>
          <a:ext cx="712910" cy="7129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039937"/>
              <a:satOff val="-8334"/>
              <a:lumOff val="125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6EE0C-91B2-4B3A-962A-749F983186AE}">
      <dsp:nvSpPr>
        <dsp:cNvPr id="0" name=""/>
        <dsp:cNvSpPr/>
      </dsp:nvSpPr>
      <dsp:spPr>
        <a:xfrm>
          <a:off x="1117945" y="2850885"/>
          <a:ext cx="4263321" cy="570328"/>
        </a:xfrm>
        <a:prstGeom prst="rect">
          <a:avLst/>
        </a:prstGeom>
        <a:solidFill>
          <a:schemeClr val="accent4">
            <a:hueOff val="-7559906"/>
            <a:satOff val="-12501"/>
            <a:lumOff val="188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69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ITS Architecture</a:t>
          </a:r>
        </a:p>
      </dsp:txBody>
      <dsp:txXfrm>
        <a:off x="1117945" y="2850885"/>
        <a:ext cx="4263321" cy="570328"/>
      </dsp:txXfrm>
    </dsp:sp>
    <dsp:sp modelId="{EB19E8E5-49D7-44CA-B211-FF95C21FC7B7}">
      <dsp:nvSpPr>
        <dsp:cNvPr id="0" name=""/>
        <dsp:cNvSpPr/>
      </dsp:nvSpPr>
      <dsp:spPr>
        <a:xfrm>
          <a:off x="761489" y="2779594"/>
          <a:ext cx="712910" cy="7129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559906"/>
              <a:satOff val="-12501"/>
              <a:lumOff val="188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3DF5C-503A-484F-9D4A-635BCFB63C49}">
      <dsp:nvSpPr>
        <dsp:cNvPr id="0" name=""/>
        <dsp:cNvSpPr/>
      </dsp:nvSpPr>
      <dsp:spPr>
        <a:xfrm>
          <a:off x="903421" y="3706269"/>
          <a:ext cx="4477844" cy="570328"/>
        </a:xfrm>
        <a:prstGeom prst="rect">
          <a:avLst/>
        </a:prstGeom>
        <a:solidFill>
          <a:schemeClr val="accent4">
            <a:hueOff val="-10079875"/>
            <a:satOff val="-16668"/>
            <a:lumOff val="25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69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Deployment Costs and Timeline</a:t>
          </a:r>
        </a:p>
      </dsp:txBody>
      <dsp:txXfrm>
        <a:off x="903421" y="3706269"/>
        <a:ext cx="4477844" cy="570328"/>
      </dsp:txXfrm>
    </dsp:sp>
    <dsp:sp modelId="{46AE0164-7D3B-4938-987E-BBFFC47D3A9E}">
      <dsp:nvSpPr>
        <dsp:cNvPr id="0" name=""/>
        <dsp:cNvSpPr/>
      </dsp:nvSpPr>
      <dsp:spPr>
        <a:xfrm>
          <a:off x="546966" y="3634978"/>
          <a:ext cx="712910" cy="7129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079875"/>
              <a:satOff val="-16668"/>
              <a:lumOff val="251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A6592-0DBB-481A-B446-D8DCC23C1513}">
      <dsp:nvSpPr>
        <dsp:cNvPr id="0" name=""/>
        <dsp:cNvSpPr/>
      </dsp:nvSpPr>
      <dsp:spPr>
        <a:xfrm>
          <a:off x="434287" y="4561654"/>
          <a:ext cx="4946978" cy="570328"/>
        </a:xfrm>
        <a:prstGeom prst="rect">
          <a:avLst/>
        </a:prstGeom>
        <a:solidFill>
          <a:schemeClr val="accent4">
            <a:hueOff val="-12599843"/>
            <a:satOff val="-20835"/>
            <a:lumOff val="313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69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Expected Benefits</a:t>
          </a:r>
        </a:p>
      </dsp:txBody>
      <dsp:txXfrm>
        <a:off x="434287" y="4561654"/>
        <a:ext cx="4946978" cy="570328"/>
      </dsp:txXfrm>
    </dsp:sp>
    <dsp:sp modelId="{A775CE7B-2621-4A01-BEAE-46635437309D}">
      <dsp:nvSpPr>
        <dsp:cNvPr id="0" name=""/>
        <dsp:cNvSpPr/>
      </dsp:nvSpPr>
      <dsp:spPr>
        <a:xfrm>
          <a:off x="77831" y="4490363"/>
          <a:ext cx="712910" cy="7129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2599843"/>
              <a:satOff val="-20835"/>
              <a:lumOff val="313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t>7/22/2019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t>7/22/2019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6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6468-53ED-4112-BC03-DF7F90735FCC}" type="datetime1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8A2E-DB1E-49D8-A9B3-C35C516D592E}" type="datetime1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1759-3425-4C79-83DC-2210F44FA61C}" type="datetime1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1" y="1363489"/>
            <a:ext cx="10512862" cy="4351338"/>
          </a:xfrm>
        </p:spPr>
        <p:txBody>
          <a:bodyPr/>
          <a:lstStyle>
            <a:lvl1pPr marL="346075" indent="-346075">
              <a:buClr>
                <a:srgbClr val="DE9004"/>
              </a:buClr>
              <a:defRPr sz="3200">
                <a:solidFill>
                  <a:schemeClr val="accent5">
                    <a:lumMod val="90000"/>
                    <a:lumOff val="10000"/>
                  </a:schemeClr>
                </a:solidFill>
              </a:defRPr>
            </a:lvl1pPr>
            <a:lvl2pPr marL="684213" indent="-33813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9378-30F0-411C-90A3-4D820C787387}" type="datetime1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4812" y="6426911"/>
            <a:ext cx="2742486" cy="365125"/>
          </a:xfrm>
        </p:spPr>
        <p:txBody>
          <a:bodyPr/>
          <a:lstStyle>
            <a:lvl1pPr>
              <a:defRPr sz="1600"/>
            </a:lvl1pPr>
          </a:lstStyle>
          <a:p>
            <a:fld id="{34C99D79-8A4B-4031-B1E0-AF26F8EDF2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97DA4602-B91E-40FF-AC7D-A9767B35D6F7}"/>
              </a:ext>
            </a:extLst>
          </p:cNvPr>
          <p:cNvSpPr/>
          <p:nvPr userDrawn="1"/>
        </p:nvSpPr>
        <p:spPr>
          <a:xfrm rot="10800000">
            <a:off x="11681007" y="6066714"/>
            <a:ext cx="514350" cy="79128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1" y="3305"/>
            <a:ext cx="10512862" cy="1180335"/>
          </a:xfrm>
        </p:spPr>
        <p:txBody>
          <a:bodyPr/>
          <a:lstStyle>
            <a:lvl1pPr algn="ctr"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1" y="1363489"/>
            <a:ext cx="10512862" cy="4351338"/>
          </a:xfrm>
        </p:spPr>
        <p:txBody>
          <a:bodyPr/>
          <a:lstStyle>
            <a:lvl1pPr marL="457200" indent="-457200">
              <a:buClr>
                <a:srgbClr val="DB3434"/>
              </a:buClr>
              <a:buFont typeface="Arial" panose="020B0604020202020204" pitchFamily="34" charset="0"/>
              <a:buChar char="•"/>
              <a:defRPr sz="3200">
                <a:solidFill>
                  <a:srgbClr val="002060"/>
                </a:solidFill>
              </a:defRPr>
            </a:lvl1pPr>
            <a:lvl2pPr marL="684213" indent="-33813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9378-30F0-411C-90A3-4D820C787387}" type="datetime1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37962" y="6356350"/>
            <a:ext cx="550863" cy="365125"/>
          </a:xfrm>
        </p:spPr>
        <p:txBody>
          <a:bodyPr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fld id="{34C99D79-8A4B-4031-B1E0-AF26F8EDF2B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4139C1-2E2C-42CA-8495-D3A8F52183D3}"/>
              </a:ext>
            </a:extLst>
          </p:cNvPr>
          <p:cNvCxnSpPr/>
          <p:nvPr userDrawn="1"/>
        </p:nvCxnSpPr>
        <p:spPr>
          <a:xfrm>
            <a:off x="1408112" y="914400"/>
            <a:ext cx="9258300" cy="0"/>
          </a:xfrm>
          <a:prstGeom prst="line">
            <a:avLst/>
          </a:prstGeom>
          <a:ln w="57150">
            <a:solidFill>
              <a:srgbClr val="DB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D69B-B146-40FF-811C-2313C0120740}" type="datetime1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8612" y="6376448"/>
            <a:ext cx="2742486" cy="365125"/>
          </a:xfrm>
        </p:spPr>
        <p:txBody>
          <a:bodyPr/>
          <a:lstStyle>
            <a:lvl1pPr>
              <a:defRPr sz="1600"/>
            </a:lvl1pPr>
          </a:lstStyle>
          <a:p>
            <a:fld id="{34C99D79-8A4B-4031-B1E0-AF26F8EDF2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2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699B-4D44-4A7F-A639-A7120B923AF1}" type="datetime1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18612" y="6437668"/>
            <a:ext cx="2742486" cy="365125"/>
          </a:xfrm>
        </p:spPr>
        <p:txBody>
          <a:bodyPr/>
          <a:lstStyle>
            <a:lvl1pPr>
              <a:defRPr sz="1600"/>
            </a:lvl1pPr>
          </a:lstStyle>
          <a:p>
            <a:fld id="{34C99D79-8A4B-4031-B1E0-AF26F8EDF2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96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737DC-9F33-4591-B239-401B7722887C}" type="datetime1">
              <a:rPr lang="en-US" smtClean="0"/>
              <a:t>7/22/2019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3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5A444-F4FD-4385-A024-DB063CD9F037}" type="datetime1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8206-A1E2-41D7-B219-4A9B19FA4D7C}" type="datetime1">
              <a:rPr lang="en-US" smtClean="0"/>
              <a:t>7/22/2019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4139C1-2E2C-42CA-8495-D3A8F52183D3}"/>
              </a:ext>
            </a:extLst>
          </p:cNvPr>
          <p:cNvCxnSpPr/>
          <p:nvPr userDrawn="1"/>
        </p:nvCxnSpPr>
        <p:spPr>
          <a:xfrm>
            <a:off x="1408112" y="914400"/>
            <a:ext cx="9258300" cy="0"/>
          </a:xfrm>
          <a:prstGeom prst="line">
            <a:avLst/>
          </a:prstGeom>
          <a:ln w="57150">
            <a:solidFill>
              <a:srgbClr val="DB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0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3688-01D9-4DE7-8017-7812843E64F7}" type="datetime1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31EA2-9BF7-4B61-A3E3-4175DB40FEE5}" type="datetime1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3D2C3-761F-475B-BC0C-3504F69DDDD9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99D79-8A4B-4031-B1E0-AF26F8EDF2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2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19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600801" cy="1327122"/>
          </a:xfrm>
          <a:solidFill>
            <a:schemeClr val="accent5">
              <a:lumMod val="90000"/>
              <a:lumOff val="1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TSM&amp;O Solutions to Mitigate </a:t>
            </a:r>
            <a:b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Wrong-Way Driving (WWD) Crashes on Arterials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EB43D0-4DAC-4342-BE9A-169D2B84B9F1}"/>
              </a:ext>
            </a:extLst>
          </p:cNvPr>
          <p:cNvSpPr/>
          <p:nvPr/>
        </p:nvSpPr>
        <p:spPr>
          <a:xfrm>
            <a:off x="0" y="1319435"/>
            <a:ext cx="9600801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2019 NOCoE TRANSPORTATION TECHNOLOGY TOURNAMENT</a:t>
            </a:r>
          </a:p>
        </p:txBody>
      </p:sp>
      <p:pic>
        <p:nvPicPr>
          <p:cNvPr id="1026" name="Picture 2" descr="Image result for fdot tsmo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08" y="2213524"/>
            <a:ext cx="2199344" cy="7805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Image result for noco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022" y="1216735"/>
            <a:ext cx="2011116" cy="70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huq002\Dropbox\tampa-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9749" r="2468" b="29518"/>
          <a:stretch/>
        </p:blipFill>
        <p:spPr bwMode="auto">
          <a:xfrm>
            <a:off x="9970386" y="3171555"/>
            <a:ext cx="1834388" cy="758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s://www.montgomeryfirm.com/wp-content/uploads/2018/09/dallas-wrong-way-car-accident-lawy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1099"/>
            <a:ext cx="9600801" cy="50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Image result for fiu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3"/>
          <a:stretch/>
        </p:blipFill>
        <p:spPr bwMode="auto">
          <a:xfrm>
            <a:off x="9770612" y="144136"/>
            <a:ext cx="2233936" cy="82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414" t="5484" r="2414"/>
          <a:stretch/>
        </p:blipFill>
        <p:spPr>
          <a:xfrm>
            <a:off x="10125954" y="4572000"/>
            <a:ext cx="1714500" cy="1820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8D7B24-A069-490C-8123-034478BB67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8403"/>
          <a:stretch/>
        </p:blipFill>
        <p:spPr>
          <a:xfrm>
            <a:off x="9970386" y="4107010"/>
            <a:ext cx="724350" cy="6384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5FF784-CBA7-44FF-8C33-C1411AC9E997}"/>
              </a:ext>
            </a:extLst>
          </p:cNvPr>
          <p:cNvSpPr/>
          <p:nvPr/>
        </p:nvSpPr>
        <p:spPr>
          <a:xfrm>
            <a:off x="10667990" y="4238160"/>
            <a:ext cx="171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Baskerville Old Face" panose="020B0604020202020204" pitchFamily="18" charset="0"/>
              </a:rPr>
              <a:t>ITS - PCB</a:t>
            </a:r>
            <a:endParaRPr lang="en-US" sz="1800" dirty="0">
              <a:solidFill>
                <a:schemeClr val="accent4">
                  <a:lumMod val="90000"/>
                  <a:lumOff val="10000"/>
                </a:schemeClr>
              </a:solidFill>
              <a:latin typeface="Baskerville Old Face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5770825" y="3555348"/>
            <a:ext cx="966379" cy="1787547"/>
            <a:chOff x="5770825" y="3555348"/>
            <a:chExt cx="966379" cy="1787547"/>
          </a:xfrm>
        </p:grpSpPr>
        <p:sp>
          <p:nvSpPr>
            <p:cNvPr id="399" name="TextBox 398"/>
            <p:cNvSpPr txBox="1"/>
            <p:nvPr/>
          </p:nvSpPr>
          <p:spPr>
            <a:xfrm>
              <a:off x="5770825" y="5065896"/>
              <a:ext cx="966379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IIRPMs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400" name="Straight Arrow Connector 399"/>
            <p:cNvCxnSpPr>
              <a:stCxn id="399" idx="0"/>
            </p:cNvCxnSpPr>
            <p:nvPr/>
          </p:nvCxnSpPr>
          <p:spPr>
            <a:xfrm flipH="1" flipV="1">
              <a:off x="5808771" y="3555348"/>
              <a:ext cx="445244" cy="1510548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 rot="5400000">
            <a:off x="5759772" y="-410207"/>
            <a:ext cx="609441" cy="12188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1090069" y="-15424"/>
            <a:ext cx="838850" cy="7050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cxnSp>
        <p:nvCxnSpPr>
          <p:cNvPr id="323" name="Straight Connector 322"/>
          <p:cNvCxnSpPr>
            <a:cxnSpLocks/>
          </p:cNvCxnSpPr>
          <p:nvPr/>
        </p:nvCxnSpPr>
        <p:spPr>
          <a:xfrm>
            <a:off x="1514919" y="-58360"/>
            <a:ext cx="11599" cy="699256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5291958" y="2853050"/>
            <a:ext cx="0" cy="609442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346534" y="0"/>
            <a:ext cx="60944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" name="Rectangle 3"/>
          <p:cNvSpPr/>
          <p:nvPr/>
        </p:nvSpPr>
        <p:spPr>
          <a:xfrm>
            <a:off x="4438811" y="-123407"/>
            <a:ext cx="1063788" cy="7158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5" name="Rectangle 4"/>
          <p:cNvSpPr/>
          <p:nvPr/>
        </p:nvSpPr>
        <p:spPr>
          <a:xfrm rot="5400000">
            <a:off x="5543940" y="-2866945"/>
            <a:ext cx="1163478" cy="12286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8623426" y="-228600"/>
            <a:ext cx="18489" cy="7239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  <a:stCxn id="4" idx="0"/>
            <a:endCxn id="4" idx="2"/>
          </p:cNvCxnSpPr>
          <p:nvPr/>
        </p:nvCxnSpPr>
        <p:spPr>
          <a:xfrm>
            <a:off x="4970705" y="-123407"/>
            <a:ext cx="0" cy="715827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868079" y="3199870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901520" y="3182656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862404" y="3448091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116772" y="4490458"/>
            <a:ext cx="0" cy="33165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360828" y="4496655"/>
            <a:ext cx="3128" cy="32545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8470619" y="1892746"/>
            <a:ext cx="0" cy="38090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-175783" y="2765780"/>
            <a:ext cx="101462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 Tampa St.</a:t>
            </a:r>
          </a:p>
        </p:txBody>
      </p:sp>
      <p:sp>
        <p:nvSpPr>
          <p:cNvPr id="88" name="TextBox 87"/>
          <p:cNvSpPr txBox="1"/>
          <p:nvPr/>
        </p:nvSpPr>
        <p:spPr>
          <a:xfrm rot="16200000">
            <a:off x="4497883" y="918173"/>
            <a:ext cx="1191891" cy="27692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 Kennedy Blvd.</a:t>
            </a:r>
          </a:p>
        </p:txBody>
      </p:sp>
      <p:cxnSp>
        <p:nvCxnSpPr>
          <p:cNvPr id="63" name="Straight Connector 62"/>
          <p:cNvCxnSpPr>
            <a:stCxn id="62" idx="2"/>
          </p:cNvCxnSpPr>
          <p:nvPr/>
        </p:nvCxnSpPr>
        <p:spPr>
          <a:xfrm flipV="1">
            <a:off x="-29921" y="5675516"/>
            <a:ext cx="12198351" cy="869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8809787" y="4831614"/>
            <a:ext cx="0" cy="2612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1368288" y="1874626"/>
            <a:ext cx="0" cy="38090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6431349" y="5571585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026379" y="5907343"/>
            <a:ext cx="48407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2869053" y="3410406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6862404" y="3712344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1663224" y="1874626"/>
            <a:ext cx="0" cy="38090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 rot="16200000">
            <a:off x="1088003" y="541216"/>
            <a:ext cx="1191891" cy="27692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 Jackson St.</a:t>
            </a:r>
          </a:p>
        </p:txBody>
      </p:sp>
      <p:sp>
        <p:nvSpPr>
          <p:cNvPr id="100" name="TextBox 99"/>
          <p:cNvSpPr txBox="1"/>
          <p:nvPr/>
        </p:nvSpPr>
        <p:spPr>
          <a:xfrm rot="16200000">
            <a:off x="8224833" y="831458"/>
            <a:ext cx="1191891" cy="27692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 Madison St.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764" y="2765812"/>
            <a:ext cx="45775" cy="105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cxnSp>
        <p:nvCxnSpPr>
          <p:cNvPr id="27" name="Straight Connector 26"/>
          <p:cNvCxnSpPr/>
          <p:nvPr/>
        </p:nvCxnSpPr>
        <p:spPr>
          <a:xfrm>
            <a:off x="5675127" y="3306102"/>
            <a:ext cx="163547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5639380" y="3606785"/>
            <a:ext cx="167121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-146198" y="2762284"/>
            <a:ext cx="12202700" cy="162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5654351" y="3040937"/>
            <a:ext cx="2511300" cy="67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5636641" y="3081946"/>
            <a:ext cx="2511300" cy="67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-63020" y="3832295"/>
            <a:ext cx="12188825" cy="12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Bent Arrow 30"/>
          <p:cNvSpPr/>
          <p:nvPr/>
        </p:nvSpPr>
        <p:spPr>
          <a:xfrm rot="16200000">
            <a:off x="6157320" y="2740367"/>
            <a:ext cx="121844" cy="252740"/>
          </a:xfrm>
          <a:prstGeom prst="bentArrow">
            <a:avLst>
              <a:gd name="adj1" fmla="val 13889"/>
              <a:gd name="adj2" fmla="val 24405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sp>
        <p:nvSpPr>
          <p:cNvPr id="161" name="Bent Arrow 160"/>
          <p:cNvSpPr/>
          <p:nvPr/>
        </p:nvSpPr>
        <p:spPr>
          <a:xfrm rot="16200000">
            <a:off x="6986522" y="2748989"/>
            <a:ext cx="121844" cy="252740"/>
          </a:xfrm>
          <a:prstGeom prst="bentArrow">
            <a:avLst>
              <a:gd name="adj1" fmla="val 13889"/>
              <a:gd name="adj2" fmla="val 24405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295345" y="2771209"/>
            <a:ext cx="45775" cy="105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cxnSp>
        <p:nvCxnSpPr>
          <p:cNvPr id="163" name="Straight Connector 162"/>
          <p:cNvCxnSpPr>
            <a:cxnSpLocks/>
          </p:cNvCxnSpPr>
          <p:nvPr/>
        </p:nvCxnSpPr>
        <p:spPr>
          <a:xfrm>
            <a:off x="4674482" y="-123407"/>
            <a:ext cx="51861" cy="717748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cxnSpLocks/>
          </p:cNvCxnSpPr>
          <p:nvPr/>
        </p:nvCxnSpPr>
        <p:spPr>
          <a:xfrm>
            <a:off x="4472416" y="-147636"/>
            <a:ext cx="7224" cy="720171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cxnSpLocks/>
          </p:cNvCxnSpPr>
          <p:nvPr/>
        </p:nvCxnSpPr>
        <p:spPr>
          <a:xfrm>
            <a:off x="5462090" y="-113999"/>
            <a:ext cx="7559" cy="712024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cxnSpLocks/>
          </p:cNvCxnSpPr>
          <p:nvPr/>
        </p:nvCxnSpPr>
        <p:spPr>
          <a:xfrm>
            <a:off x="5223933" y="-142617"/>
            <a:ext cx="16960" cy="717748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491066" y="4000468"/>
            <a:ext cx="981674" cy="45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9" name="Rectangle 38"/>
          <p:cNvSpPr/>
          <p:nvPr/>
        </p:nvSpPr>
        <p:spPr>
          <a:xfrm>
            <a:off x="4471038" y="2577021"/>
            <a:ext cx="1024131" cy="141307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4509575" y="2571167"/>
            <a:ext cx="926256" cy="46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400" y="3804806"/>
            <a:ext cx="896788" cy="149895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59253" y="3234405"/>
            <a:ext cx="896788" cy="149895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077" y="2624214"/>
            <a:ext cx="896788" cy="149895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28635" y="3237877"/>
            <a:ext cx="896788" cy="149895"/>
          </a:xfrm>
          <a:prstGeom prst="rect">
            <a:avLst/>
          </a:prstGeom>
        </p:spPr>
      </p:pic>
      <p:sp>
        <p:nvSpPr>
          <p:cNvPr id="222" name="Rectangle 221"/>
          <p:cNvSpPr/>
          <p:nvPr/>
        </p:nvSpPr>
        <p:spPr>
          <a:xfrm>
            <a:off x="9133157" y="2765812"/>
            <a:ext cx="45775" cy="105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23" name="Rectangle 222"/>
          <p:cNvSpPr/>
          <p:nvPr/>
        </p:nvSpPr>
        <p:spPr>
          <a:xfrm>
            <a:off x="8120083" y="2761609"/>
            <a:ext cx="45775" cy="105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81993" y="3233788"/>
            <a:ext cx="948199" cy="158488"/>
          </a:xfrm>
          <a:prstGeom prst="rect">
            <a:avLst/>
          </a:prstGeom>
        </p:spPr>
      </p:pic>
      <p:cxnSp>
        <p:nvCxnSpPr>
          <p:cNvPr id="1025" name="Straight Connector 1024"/>
          <p:cNvCxnSpPr/>
          <p:nvPr/>
        </p:nvCxnSpPr>
        <p:spPr>
          <a:xfrm>
            <a:off x="7310599" y="3606785"/>
            <a:ext cx="809483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>
            <a:off x="7353909" y="3306102"/>
            <a:ext cx="809483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>
            <a:cxnSpLocks/>
            <a:endCxn id="7" idx="2"/>
          </p:cNvCxnSpPr>
          <p:nvPr/>
        </p:nvCxnSpPr>
        <p:spPr>
          <a:xfrm flipH="1">
            <a:off x="8651255" y="-228600"/>
            <a:ext cx="12930" cy="7086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4" name="Picture 2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541292" y="3197910"/>
            <a:ext cx="925486" cy="154692"/>
          </a:xfrm>
          <a:prstGeom prst="rect">
            <a:avLst/>
          </a:prstGeom>
        </p:spPr>
      </p:pic>
      <p:sp>
        <p:nvSpPr>
          <p:cNvPr id="1027" name="Rectangle 1026"/>
          <p:cNvSpPr/>
          <p:nvPr/>
        </p:nvSpPr>
        <p:spPr>
          <a:xfrm>
            <a:off x="8346534" y="2549344"/>
            <a:ext cx="608766" cy="45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8" name="Rectangle 237"/>
          <p:cNvSpPr/>
          <p:nvPr/>
        </p:nvSpPr>
        <p:spPr>
          <a:xfrm>
            <a:off x="8344164" y="4005287"/>
            <a:ext cx="608766" cy="45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cxnSp>
        <p:nvCxnSpPr>
          <p:cNvPr id="239" name="Straight Arrow Connector 238"/>
          <p:cNvCxnSpPr/>
          <p:nvPr/>
        </p:nvCxnSpPr>
        <p:spPr>
          <a:xfrm flipH="1">
            <a:off x="10385620" y="3181328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/>
          <p:nvPr/>
        </p:nvCxnSpPr>
        <p:spPr>
          <a:xfrm flipH="1">
            <a:off x="10379944" y="3429549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 flipH="1">
            <a:off x="10379944" y="3693802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9169633" y="3287262"/>
            <a:ext cx="163547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9156921" y="3588243"/>
            <a:ext cx="167121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9169139" y="3030002"/>
            <a:ext cx="2879360" cy="47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9149447" y="3066312"/>
            <a:ext cx="2894476" cy="152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10828140" y="3588243"/>
            <a:ext cx="12240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>
            <a:cxnSpLocks/>
            <a:endCxn id="5" idx="0"/>
          </p:cNvCxnSpPr>
          <p:nvPr/>
        </p:nvCxnSpPr>
        <p:spPr>
          <a:xfrm>
            <a:off x="11012497" y="3268675"/>
            <a:ext cx="1256560" cy="775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Rectangle 258"/>
          <p:cNvSpPr/>
          <p:nvPr/>
        </p:nvSpPr>
        <p:spPr>
          <a:xfrm>
            <a:off x="2060779" y="2761609"/>
            <a:ext cx="45775" cy="105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60" name="Rectangle 259"/>
          <p:cNvSpPr/>
          <p:nvPr/>
        </p:nvSpPr>
        <p:spPr>
          <a:xfrm>
            <a:off x="932826" y="2761619"/>
            <a:ext cx="45775" cy="105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cxnSp>
        <p:nvCxnSpPr>
          <p:cNvPr id="268" name="Straight Connector 267"/>
          <p:cNvCxnSpPr>
            <a:cxnSpLocks/>
          </p:cNvCxnSpPr>
          <p:nvPr/>
        </p:nvCxnSpPr>
        <p:spPr>
          <a:xfrm>
            <a:off x="1122712" y="-14801"/>
            <a:ext cx="21316" cy="697960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cxnSpLocks/>
          </p:cNvCxnSpPr>
          <p:nvPr/>
        </p:nvCxnSpPr>
        <p:spPr>
          <a:xfrm>
            <a:off x="1880869" y="-95916"/>
            <a:ext cx="12702" cy="706767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66" name="Picture 2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13" y="2635601"/>
            <a:ext cx="809234" cy="137995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8748" y="3219991"/>
            <a:ext cx="1103480" cy="149895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86921" y="3220369"/>
            <a:ext cx="1163477" cy="149895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16" y="3846680"/>
            <a:ext cx="794922" cy="137100"/>
          </a:xfrm>
          <a:prstGeom prst="rect">
            <a:avLst/>
          </a:prstGeom>
        </p:spPr>
      </p:pic>
      <p:cxnSp>
        <p:nvCxnSpPr>
          <p:cNvPr id="271" name="Straight Connector 270"/>
          <p:cNvCxnSpPr/>
          <p:nvPr/>
        </p:nvCxnSpPr>
        <p:spPr>
          <a:xfrm flipV="1">
            <a:off x="2113911" y="3277893"/>
            <a:ext cx="1349137" cy="6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2078165" y="3579186"/>
            <a:ext cx="1299038" cy="1017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V="1">
            <a:off x="2100595" y="3009895"/>
            <a:ext cx="2206032" cy="319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 flipV="1">
            <a:off x="2092267" y="3042178"/>
            <a:ext cx="2206441" cy="2231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3510449" y="3588243"/>
            <a:ext cx="76002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3562176" y="3284243"/>
            <a:ext cx="676179" cy="9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flipV="1">
            <a:off x="-384079" y="3258645"/>
            <a:ext cx="1349137" cy="6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-352860" y="3553866"/>
            <a:ext cx="1299038" cy="1017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Rectangle 290"/>
          <p:cNvSpPr/>
          <p:nvPr/>
        </p:nvSpPr>
        <p:spPr>
          <a:xfrm>
            <a:off x="8340380" y="2606681"/>
            <a:ext cx="589185" cy="13795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36" name="Picture 235"/>
          <p:cNvPicPr>
            <a:picLocks noChangeAspect="1"/>
          </p:cNvPicPr>
          <p:nvPr/>
        </p:nvPicPr>
        <p:blipFill rotWithShape="1">
          <a:blip r:embed="rId3"/>
          <a:srcRect l="-632" t="15512" r="33722" b="-2868"/>
          <a:stretch/>
        </p:blipFill>
        <p:spPr>
          <a:xfrm>
            <a:off x="8369537" y="2652960"/>
            <a:ext cx="562494" cy="171722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 rotWithShape="1">
          <a:blip r:embed="rId3"/>
          <a:srcRect t="5822" r="26447"/>
          <a:stretch/>
        </p:blipFill>
        <p:spPr>
          <a:xfrm>
            <a:off x="8339251" y="3812141"/>
            <a:ext cx="607929" cy="171568"/>
          </a:xfrm>
          <a:prstGeom prst="rect">
            <a:avLst/>
          </a:prstGeom>
        </p:spPr>
      </p:pic>
      <p:sp>
        <p:nvSpPr>
          <p:cNvPr id="263" name="Rectangle 262"/>
          <p:cNvSpPr/>
          <p:nvPr/>
        </p:nvSpPr>
        <p:spPr>
          <a:xfrm>
            <a:off x="1171135" y="2527292"/>
            <a:ext cx="696561" cy="54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61" name="Rectangle 260"/>
          <p:cNvSpPr/>
          <p:nvPr/>
        </p:nvSpPr>
        <p:spPr>
          <a:xfrm>
            <a:off x="1172374" y="3997927"/>
            <a:ext cx="69895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50" name="Bent-Up Arrow 1049"/>
          <p:cNvSpPr/>
          <p:nvPr/>
        </p:nvSpPr>
        <p:spPr>
          <a:xfrm rot="10800000">
            <a:off x="3023466" y="3405051"/>
            <a:ext cx="230499" cy="139561"/>
          </a:xfrm>
          <a:prstGeom prst="bentUpArrow">
            <a:avLst>
              <a:gd name="adj1" fmla="val 7652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94" name="Bent-Up Arrow 293"/>
          <p:cNvSpPr/>
          <p:nvPr/>
        </p:nvSpPr>
        <p:spPr>
          <a:xfrm rot="10800000">
            <a:off x="2982477" y="3659139"/>
            <a:ext cx="218988" cy="134017"/>
          </a:xfrm>
          <a:prstGeom prst="bentUpArrow">
            <a:avLst>
              <a:gd name="adj1" fmla="val 7652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cxnSp>
        <p:nvCxnSpPr>
          <p:cNvPr id="295" name="Straight Arrow Connector 294"/>
          <p:cNvCxnSpPr/>
          <p:nvPr/>
        </p:nvCxnSpPr>
        <p:spPr>
          <a:xfrm rot="5400000" flipH="1">
            <a:off x="4676953" y="4651652"/>
            <a:ext cx="38090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Bent-Up Arrow 295"/>
          <p:cNvSpPr/>
          <p:nvPr/>
        </p:nvSpPr>
        <p:spPr>
          <a:xfrm rot="16200000">
            <a:off x="4680874" y="4657407"/>
            <a:ext cx="230499" cy="139561"/>
          </a:xfrm>
          <a:prstGeom prst="bentUpArrow">
            <a:avLst>
              <a:gd name="adj1" fmla="val 7652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05" name="Bent Arrow 304"/>
          <p:cNvSpPr/>
          <p:nvPr/>
        </p:nvSpPr>
        <p:spPr>
          <a:xfrm>
            <a:off x="5324252" y="1233824"/>
            <a:ext cx="135830" cy="272223"/>
          </a:xfrm>
          <a:prstGeom prst="bentArrow">
            <a:avLst>
              <a:gd name="adj1" fmla="val 13889"/>
              <a:gd name="adj2" fmla="val 24405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cxnSp>
        <p:nvCxnSpPr>
          <p:cNvPr id="306" name="Straight Arrow Connector 305"/>
          <p:cNvCxnSpPr/>
          <p:nvPr/>
        </p:nvCxnSpPr>
        <p:spPr>
          <a:xfrm flipV="1">
            <a:off x="5330152" y="1115149"/>
            <a:ext cx="3128" cy="32545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Bent-Up Arrow 306"/>
          <p:cNvSpPr/>
          <p:nvPr/>
        </p:nvSpPr>
        <p:spPr>
          <a:xfrm rot="16200000">
            <a:off x="4676688" y="1189406"/>
            <a:ext cx="255953" cy="152001"/>
          </a:xfrm>
          <a:prstGeom prst="bentUpArrow">
            <a:avLst>
              <a:gd name="adj1" fmla="val 14068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08" name="Bent-Up Arrow 307"/>
          <p:cNvSpPr/>
          <p:nvPr/>
        </p:nvSpPr>
        <p:spPr>
          <a:xfrm rot="16200000">
            <a:off x="4444161" y="4589768"/>
            <a:ext cx="255953" cy="152001"/>
          </a:xfrm>
          <a:prstGeom prst="bentUpArrow">
            <a:avLst>
              <a:gd name="adj1" fmla="val 14068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cxnSp>
        <p:nvCxnSpPr>
          <p:cNvPr id="1062" name="Straight Connector 1061"/>
          <p:cNvCxnSpPr/>
          <p:nvPr/>
        </p:nvCxnSpPr>
        <p:spPr>
          <a:xfrm flipV="1">
            <a:off x="5234500" y="2524756"/>
            <a:ext cx="0" cy="9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Connector 1063"/>
          <p:cNvCxnSpPr/>
          <p:nvPr/>
        </p:nvCxnSpPr>
        <p:spPr>
          <a:xfrm flipH="1" flipV="1">
            <a:off x="5226877" y="1025839"/>
            <a:ext cx="9272" cy="15511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flipV="1">
            <a:off x="4971996" y="1113731"/>
            <a:ext cx="0" cy="14967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H="1" flipV="1">
            <a:off x="4674482" y="1013361"/>
            <a:ext cx="9272" cy="15511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flipH="1" flipV="1">
            <a:off x="5226877" y="4005288"/>
            <a:ext cx="14016" cy="147718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 flipV="1">
            <a:off x="4968211" y="4025118"/>
            <a:ext cx="531" cy="1439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H="1" flipV="1">
            <a:off x="4681774" y="4035197"/>
            <a:ext cx="14016" cy="14204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cxnSpLocks/>
          </p:cNvCxnSpPr>
          <p:nvPr/>
        </p:nvCxnSpPr>
        <p:spPr>
          <a:xfrm flipV="1">
            <a:off x="1508441" y="1050305"/>
            <a:ext cx="1484" cy="15251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cxnSpLocks/>
          </p:cNvCxnSpPr>
          <p:nvPr/>
        </p:nvCxnSpPr>
        <p:spPr>
          <a:xfrm flipH="1" flipV="1">
            <a:off x="1518269" y="4005288"/>
            <a:ext cx="3584" cy="14771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/>
          <p:cNvCxnSpPr/>
          <p:nvPr/>
        </p:nvCxnSpPr>
        <p:spPr>
          <a:xfrm>
            <a:off x="1368288" y="4665768"/>
            <a:ext cx="0" cy="38090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/>
          <p:cNvCxnSpPr/>
          <p:nvPr/>
        </p:nvCxnSpPr>
        <p:spPr>
          <a:xfrm>
            <a:off x="1663224" y="4665768"/>
            <a:ext cx="0" cy="38090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Bent-Up Arrow 338"/>
          <p:cNvSpPr/>
          <p:nvPr/>
        </p:nvSpPr>
        <p:spPr>
          <a:xfrm rot="10800000">
            <a:off x="2315423" y="3659645"/>
            <a:ext cx="218988" cy="134017"/>
          </a:xfrm>
          <a:prstGeom prst="bentUpArrow">
            <a:avLst>
              <a:gd name="adj1" fmla="val 7652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cxnSp>
        <p:nvCxnSpPr>
          <p:cNvPr id="340" name="Straight Connector 339"/>
          <p:cNvCxnSpPr/>
          <p:nvPr/>
        </p:nvCxnSpPr>
        <p:spPr>
          <a:xfrm flipV="1">
            <a:off x="-141849" y="5747922"/>
            <a:ext cx="12198351" cy="869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44" name="Picture 3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048" y="5337665"/>
            <a:ext cx="1005596" cy="149895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408" y="6003116"/>
            <a:ext cx="1000740" cy="149895"/>
          </a:xfrm>
          <a:prstGeom prst="rect">
            <a:avLst/>
          </a:prstGeom>
        </p:spPr>
      </p:pic>
      <p:sp>
        <p:nvSpPr>
          <p:cNvPr id="346" name="Rectangle 345"/>
          <p:cNvSpPr/>
          <p:nvPr/>
        </p:nvSpPr>
        <p:spPr>
          <a:xfrm>
            <a:off x="4476476" y="5282857"/>
            <a:ext cx="1000740" cy="45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47" name="Rectangle 346"/>
          <p:cNvSpPr/>
          <p:nvPr/>
        </p:nvSpPr>
        <p:spPr>
          <a:xfrm>
            <a:off x="4478408" y="6154251"/>
            <a:ext cx="1000740" cy="45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348" name="Picture 347"/>
          <p:cNvPicPr>
            <a:picLocks noChangeAspect="1"/>
          </p:cNvPicPr>
          <p:nvPr/>
        </p:nvPicPr>
        <p:blipFill rotWithShape="1">
          <a:blip r:embed="rId3"/>
          <a:srcRect l="25644" t="-3" r="13300" b="5632"/>
          <a:stretch/>
        </p:blipFill>
        <p:spPr>
          <a:xfrm rot="16200000">
            <a:off x="5280116" y="5658616"/>
            <a:ext cx="547544" cy="141455"/>
          </a:xfrm>
          <a:prstGeom prst="rect">
            <a:avLst/>
          </a:prstGeom>
        </p:spPr>
      </p:pic>
      <p:pic>
        <p:nvPicPr>
          <p:cNvPr id="349" name="Picture 348"/>
          <p:cNvPicPr>
            <a:picLocks noChangeAspect="1"/>
          </p:cNvPicPr>
          <p:nvPr/>
        </p:nvPicPr>
        <p:blipFill rotWithShape="1">
          <a:blip r:embed="rId3"/>
          <a:srcRect l="25644" t="-3" r="13300" b="5632"/>
          <a:stretch/>
        </p:blipFill>
        <p:spPr>
          <a:xfrm rot="16200000">
            <a:off x="4104154" y="5658616"/>
            <a:ext cx="547544" cy="141455"/>
          </a:xfrm>
          <a:prstGeom prst="rect">
            <a:avLst/>
          </a:prstGeom>
        </p:spPr>
      </p:pic>
      <p:sp>
        <p:nvSpPr>
          <p:cNvPr id="350" name="Rectangle 349"/>
          <p:cNvSpPr/>
          <p:nvPr/>
        </p:nvSpPr>
        <p:spPr>
          <a:xfrm>
            <a:off x="5628380" y="5433973"/>
            <a:ext cx="45707" cy="60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51" name="Rectangle 350"/>
          <p:cNvSpPr/>
          <p:nvPr/>
        </p:nvSpPr>
        <p:spPr>
          <a:xfrm>
            <a:off x="4267041" y="5425724"/>
            <a:ext cx="45707" cy="60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76" name="Rectangle 1075"/>
          <p:cNvSpPr/>
          <p:nvPr/>
        </p:nvSpPr>
        <p:spPr>
          <a:xfrm>
            <a:off x="4448654" y="5482470"/>
            <a:ext cx="1046515" cy="5299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56227" y="3630846"/>
            <a:ext cx="419422" cy="225089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9102" y="2780084"/>
            <a:ext cx="429016" cy="214508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8561917" y="7221714"/>
            <a:ext cx="452185" cy="256050"/>
          </a:xfrm>
          <a:prstGeom prst="rect">
            <a:avLst/>
          </a:prstGeom>
        </p:spPr>
      </p:pic>
      <p:cxnSp>
        <p:nvCxnSpPr>
          <p:cNvPr id="212" name="Straight Connector 211"/>
          <p:cNvCxnSpPr/>
          <p:nvPr/>
        </p:nvCxnSpPr>
        <p:spPr>
          <a:xfrm flipV="1">
            <a:off x="-431478" y="3018173"/>
            <a:ext cx="1349137" cy="6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Rectangle 302"/>
          <p:cNvSpPr/>
          <p:nvPr/>
        </p:nvSpPr>
        <p:spPr>
          <a:xfrm>
            <a:off x="1139186" y="2769606"/>
            <a:ext cx="760969" cy="108495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7296" y="3144151"/>
            <a:ext cx="117488" cy="314702"/>
            <a:chOff x="2438823" y="4297639"/>
            <a:chExt cx="117488" cy="314702"/>
          </a:xfrm>
        </p:grpSpPr>
        <p:sp>
          <p:nvSpPr>
            <p:cNvPr id="355" name="Rounded Rectangle 354"/>
            <p:cNvSpPr>
              <a:spLocks noChangeAspect="1"/>
            </p:cNvSpPr>
            <p:nvPr/>
          </p:nvSpPr>
          <p:spPr>
            <a:xfrm>
              <a:off x="2438823" y="4297639"/>
              <a:ext cx="117488" cy="31470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/>
                <a:t> </a:t>
              </a:r>
            </a:p>
          </p:txBody>
        </p:sp>
        <p:sp>
          <p:nvSpPr>
            <p:cNvPr id="356" name="Flowchart: Connector 355"/>
            <p:cNvSpPr>
              <a:spLocks noChangeAspect="1"/>
            </p:cNvSpPr>
            <p:nvPr/>
          </p:nvSpPr>
          <p:spPr>
            <a:xfrm>
              <a:off x="2449828" y="4309167"/>
              <a:ext cx="96903" cy="96903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57" name="Flowchart: Connector 356"/>
            <p:cNvSpPr>
              <a:spLocks noChangeAspect="1"/>
            </p:cNvSpPr>
            <p:nvPr/>
          </p:nvSpPr>
          <p:spPr>
            <a:xfrm>
              <a:off x="2448007" y="4405662"/>
              <a:ext cx="96903" cy="96903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58" name="Flowchart: Connector 357"/>
            <p:cNvSpPr>
              <a:spLocks noChangeAspect="1"/>
            </p:cNvSpPr>
            <p:nvPr/>
          </p:nvSpPr>
          <p:spPr>
            <a:xfrm>
              <a:off x="2452111" y="4513650"/>
              <a:ext cx="96903" cy="96903"/>
            </a:xfrm>
            <a:prstGeom prst="flowChartConnector">
              <a:avLst/>
            </a:prstGeom>
            <a:solidFill>
              <a:srgbClr val="FF0000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/>
                <a:t>        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54304" y="3715984"/>
            <a:ext cx="264369" cy="98697"/>
            <a:chOff x="2333815" y="4112640"/>
            <a:chExt cx="264369" cy="98697"/>
          </a:xfrm>
        </p:grpSpPr>
        <p:sp>
          <p:nvSpPr>
            <p:cNvPr id="93" name="Rounded Rectangle 92"/>
            <p:cNvSpPr>
              <a:spLocks noChangeAspect="1"/>
            </p:cNvSpPr>
            <p:nvPr/>
          </p:nvSpPr>
          <p:spPr>
            <a:xfrm rot="5400000">
              <a:off x="2416651" y="4029804"/>
              <a:ext cx="98697" cy="26436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05" name="Flowchart: Connector 104"/>
            <p:cNvSpPr>
              <a:spLocks noChangeAspect="1"/>
            </p:cNvSpPr>
            <p:nvPr/>
          </p:nvSpPr>
          <p:spPr>
            <a:xfrm>
              <a:off x="2334668" y="4125518"/>
              <a:ext cx="81405" cy="81405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06" name="Flowchart: Connector 105"/>
            <p:cNvSpPr>
              <a:spLocks noChangeAspect="1"/>
            </p:cNvSpPr>
            <p:nvPr/>
          </p:nvSpPr>
          <p:spPr>
            <a:xfrm>
              <a:off x="2420879" y="4125518"/>
              <a:ext cx="81405" cy="81405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07" name="Flowchart: Connector 106"/>
            <p:cNvSpPr>
              <a:spLocks noChangeAspect="1"/>
            </p:cNvSpPr>
            <p:nvPr/>
          </p:nvSpPr>
          <p:spPr>
            <a:xfrm>
              <a:off x="2505536" y="4121483"/>
              <a:ext cx="81405" cy="81405"/>
            </a:xfrm>
            <a:prstGeom prst="flowChartConnector">
              <a:avLst/>
            </a:prstGeom>
            <a:solidFill>
              <a:srgbClr val="00B050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sp>
        <p:nvSpPr>
          <p:cNvPr id="309" name="Rounded Rectangle 308"/>
          <p:cNvSpPr>
            <a:spLocks noChangeAspect="1"/>
          </p:cNvSpPr>
          <p:nvPr/>
        </p:nvSpPr>
        <p:spPr>
          <a:xfrm>
            <a:off x="8347002" y="3138747"/>
            <a:ext cx="117488" cy="3147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dirty="0"/>
              <a:t> </a:t>
            </a:r>
          </a:p>
        </p:txBody>
      </p:sp>
      <p:sp>
        <p:nvSpPr>
          <p:cNvPr id="310" name="Flowchart: Connector 309"/>
          <p:cNvSpPr>
            <a:spLocks noChangeAspect="1"/>
          </p:cNvSpPr>
          <p:nvPr/>
        </p:nvSpPr>
        <p:spPr>
          <a:xfrm>
            <a:off x="8358007" y="3150275"/>
            <a:ext cx="96903" cy="96903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11" name="Flowchart: Connector 310"/>
          <p:cNvSpPr>
            <a:spLocks noChangeAspect="1"/>
          </p:cNvSpPr>
          <p:nvPr/>
        </p:nvSpPr>
        <p:spPr>
          <a:xfrm>
            <a:off x="8356186" y="3246770"/>
            <a:ext cx="96903" cy="96903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12" name="Flowchart: Connector 311"/>
          <p:cNvSpPr>
            <a:spLocks noChangeAspect="1"/>
          </p:cNvSpPr>
          <p:nvPr/>
        </p:nvSpPr>
        <p:spPr>
          <a:xfrm>
            <a:off x="8360290" y="3354758"/>
            <a:ext cx="96903" cy="96903"/>
          </a:xfrm>
          <a:prstGeom prst="flowChartConnector">
            <a:avLst/>
          </a:prstGeom>
          <a:solidFill>
            <a:srgbClr val="FF0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dirty="0"/>
              <a:t>         </a:t>
            </a:r>
          </a:p>
        </p:txBody>
      </p:sp>
      <p:grpSp>
        <p:nvGrpSpPr>
          <p:cNvPr id="313" name="Group 312"/>
          <p:cNvGrpSpPr/>
          <p:nvPr/>
        </p:nvGrpSpPr>
        <p:grpSpPr>
          <a:xfrm>
            <a:off x="4582963" y="3169334"/>
            <a:ext cx="117488" cy="314702"/>
            <a:chOff x="2438823" y="4297639"/>
            <a:chExt cx="117488" cy="314702"/>
          </a:xfrm>
        </p:grpSpPr>
        <p:sp>
          <p:nvSpPr>
            <p:cNvPr id="314" name="Rounded Rectangle 313"/>
            <p:cNvSpPr>
              <a:spLocks noChangeAspect="1"/>
            </p:cNvSpPr>
            <p:nvPr/>
          </p:nvSpPr>
          <p:spPr>
            <a:xfrm>
              <a:off x="2438823" y="4297639"/>
              <a:ext cx="117488" cy="31470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/>
                <a:t> </a:t>
              </a:r>
            </a:p>
          </p:txBody>
        </p:sp>
        <p:sp>
          <p:nvSpPr>
            <p:cNvPr id="315" name="Flowchart: Connector 314"/>
            <p:cNvSpPr>
              <a:spLocks noChangeAspect="1"/>
            </p:cNvSpPr>
            <p:nvPr/>
          </p:nvSpPr>
          <p:spPr>
            <a:xfrm>
              <a:off x="2449828" y="4309167"/>
              <a:ext cx="96903" cy="96903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16" name="Flowchart: Connector 315"/>
            <p:cNvSpPr>
              <a:spLocks noChangeAspect="1"/>
            </p:cNvSpPr>
            <p:nvPr/>
          </p:nvSpPr>
          <p:spPr>
            <a:xfrm>
              <a:off x="2448007" y="4405662"/>
              <a:ext cx="96903" cy="96903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18" name="Flowchart: Connector 317"/>
            <p:cNvSpPr>
              <a:spLocks noChangeAspect="1"/>
            </p:cNvSpPr>
            <p:nvPr/>
          </p:nvSpPr>
          <p:spPr>
            <a:xfrm>
              <a:off x="2452111" y="4513650"/>
              <a:ext cx="96903" cy="96903"/>
            </a:xfrm>
            <a:prstGeom prst="flowChartConnector">
              <a:avLst/>
            </a:prstGeom>
            <a:solidFill>
              <a:srgbClr val="FF0000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/>
                <a:t>         </a:t>
              </a:r>
            </a:p>
          </p:txBody>
        </p:sp>
      </p:grpSp>
      <p:sp>
        <p:nvSpPr>
          <p:cNvPr id="327" name="Rounded Rectangle 326"/>
          <p:cNvSpPr>
            <a:spLocks noChangeAspect="1"/>
          </p:cNvSpPr>
          <p:nvPr/>
        </p:nvSpPr>
        <p:spPr>
          <a:xfrm rot="5400000">
            <a:off x="8702377" y="3598743"/>
            <a:ext cx="98697" cy="26436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28" name="Flowchart: Connector 327"/>
          <p:cNvSpPr>
            <a:spLocks noChangeAspect="1"/>
          </p:cNvSpPr>
          <p:nvPr/>
        </p:nvSpPr>
        <p:spPr>
          <a:xfrm>
            <a:off x="8620394" y="3694457"/>
            <a:ext cx="81405" cy="81405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29" name="Flowchart: Connector 328"/>
          <p:cNvSpPr>
            <a:spLocks noChangeAspect="1"/>
          </p:cNvSpPr>
          <p:nvPr/>
        </p:nvSpPr>
        <p:spPr>
          <a:xfrm>
            <a:off x="8706605" y="3694457"/>
            <a:ext cx="81405" cy="81405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30" name="Flowchart: Connector 329"/>
          <p:cNvSpPr>
            <a:spLocks noChangeAspect="1"/>
          </p:cNvSpPr>
          <p:nvPr/>
        </p:nvSpPr>
        <p:spPr>
          <a:xfrm>
            <a:off x="8791262" y="3690422"/>
            <a:ext cx="81405" cy="81405"/>
          </a:xfrm>
          <a:prstGeom prst="flowChartConnector">
            <a:avLst/>
          </a:prstGeom>
          <a:solidFill>
            <a:srgbClr val="00B05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331" name="Group 330"/>
          <p:cNvGrpSpPr/>
          <p:nvPr/>
        </p:nvGrpSpPr>
        <p:grpSpPr>
          <a:xfrm>
            <a:off x="4818304" y="2800700"/>
            <a:ext cx="264369" cy="98697"/>
            <a:chOff x="2333815" y="4112640"/>
            <a:chExt cx="264369" cy="98697"/>
          </a:xfrm>
        </p:grpSpPr>
        <p:sp>
          <p:nvSpPr>
            <p:cNvPr id="332" name="Rounded Rectangle 331"/>
            <p:cNvSpPr>
              <a:spLocks noChangeAspect="1"/>
            </p:cNvSpPr>
            <p:nvPr/>
          </p:nvSpPr>
          <p:spPr>
            <a:xfrm rot="5400000">
              <a:off x="2416651" y="4029804"/>
              <a:ext cx="98697" cy="26436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35" name="Flowchart: Connector 334"/>
            <p:cNvSpPr>
              <a:spLocks noChangeAspect="1"/>
            </p:cNvSpPr>
            <p:nvPr/>
          </p:nvSpPr>
          <p:spPr>
            <a:xfrm>
              <a:off x="2334668" y="4125518"/>
              <a:ext cx="81405" cy="81405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36" name="Flowchart: Connector 335"/>
            <p:cNvSpPr>
              <a:spLocks noChangeAspect="1"/>
            </p:cNvSpPr>
            <p:nvPr/>
          </p:nvSpPr>
          <p:spPr>
            <a:xfrm>
              <a:off x="2420879" y="4125518"/>
              <a:ext cx="81405" cy="81405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37" name="Flowchart: Connector 336"/>
            <p:cNvSpPr>
              <a:spLocks noChangeAspect="1"/>
            </p:cNvSpPr>
            <p:nvPr/>
          </p:nvSpPr>
          <p:spPr>
            <a:xfrm>
              <a:off x="2505536" y="4121483"/>
              <a:ext cx="81405" cy="81405"/>
            </a:xfrm>
            <a:prstGeom prst="flowChartConnector">
              <a:avLst/>
            </a:prstGeom>
            <a:solidFill>
              <a:srgbClr val="00B050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sp>
        <p:nvSpPr>
          <p:cNvPr id="341" name="Rounded Rectangle 340"/>
          <p:cNvSpPr>
            <a:spLocks noChangeAspect="1"/>
          </p:cNvSpPr>
          <p:nvPr/>
        </p:nvSpPr>
        <p:spPr>
          <a:xfrm rot="5400000">
            <a:off x="8464267" y="2761552"/>
            <a:ext cx="98697" cy="26436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42" name="Flowchart: Connector 341"/>
          <p:cNvSpPr>
            <a:spLocks noChangeAspect="1"/>
          </p:cNvSpPr>
          <p:nvPr/>
        </p:nvSpPr>
        <p:spPr>
          <a:xfrm>
            <a:off x="8382284" y="2857266"/>
            <a:ext cx="81405" cy="81405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43" name="Flowchart: Connector 342"/>
          <p:cNvSpPr>
            <a:spLocks noChangeAspect="1"/>
          </p:cNvSpPr>
          <p:nvPr/>
        </p:nvSpPr>
        <p:spPr>
          <a:xfrm>
            <a:off x="8468495" y="2857266"/>
            <a:ext cx="81405" cy="81405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52" name="Flowchart: Connector 351"/>
          <p:cNvSpPr>
            <a:spLocks noChangeAspect="1"/>
          </p:cNvSpPr>
          <p:nvPr/>
        </p:nvSpPr>
        <p:spPr>
          <a:xfrm>
            <a:off x="8553152" y="2853231"/>
            <a:ext cx="81405" cy="81405"/>
          </a:xfrm>
          <a:prstGeom prst="flowChartConnector">
            <a:avLst/>
          </a:prstGeom>
          <a:solidFill>
            <a:srgbClr val="00B05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360" name="Group 359"/>
          <p:cNvGrpSpPr/>
          <p:nvPr/>
        </p:nvGrpSpPr>
        <p:grpSpPr>
          <a:xfrm>
            <a:off x="923466" y="2703209"/>
            <a:ext cx="8239270" cy="1117107"/>
            <a:chOff x="904696" y="2715567"/>
            <a:chExt cx="8239270" cy="1117107"/>
          </a:xfrm>
        </p:grpSpPr>
        <p:pic>
          <p:nvPicPr>
            <p:cNvPr id="361" name="Picture 2" descr="Image result for no turn sign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" t="6000" r="8063" b="8000"/>
            <a:stretch/>
          </p:blipFill>
          <p:spPr bwMode="auto">
            <a:xfrm>
              <a:off x="5195589" y="2778684"/>
              <a:ext cx="121410" cy="12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2" name="Picture 10" descr="Image result for one way sign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" t="7238" r="6787" b="14984"/>
            <a:stretch/>
          </p:blipFill>
          <p:spPr bwMode="auto">
            <a:xfrm>
              <a:off x="5321258" y="2782956"/>
              <a:ext cx="354717" cy="11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3" name="Picture 2" descr="Image result for no turn sign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" t="6000" r="8063" b="8000"/>
            <a:stretch/>
          </p:blipFill>
          <p:spPr bwMode="auto">
            <a:xfrm>
              <a:off x="9002836" y="2844489"/>
              <a:ext cx="141130" cy="13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4" name="Picture 10" descr="Image result for one way sign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" t="7238" r="6787" b="14984"/>
            <a:stretch/>
          </p:blipFill>
          <p:spPr bwMode="auto">
            <a:xfrm>
              <a:off x="8629777" y="2849063"/>
              <a:ext cx="370140" cy="11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" name="Picture 10" descr="Image result for one way sign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" t="7238" r="6787" b="14984"/>
            <a:stretch/>
          </p:blipFill>
          <p:spPr bwMode="auto">
            <a:xfrm>
              <a:off x="8084148" y="3668753"/>
              <a:ext cx="390791" cy="124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" name="Picture 8" descr="File:Canada - No Left Turn.sv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5334" r="5416" b="5334"/>
            <a:stretch/>
          </p:blipFill>
          <p:spPr bwMode="auto">
            <a:xfrm rot="10800000">
              <a:off x="8464954" y="3670760"/>
              <a:ext cx="129659" cy="129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" name="Picture 8" descr="File:Canada - No Left Turn.svg">
              <a:extLst>
                <a:ext uri="{FF2B5EF4-FFF2-40B4-BE49-F238E27FC236}">
                  <a16:creationId xmlns:a16="http://schemas.microsoft.com/office/drawing/2014/main" id="{04F26FA8-C0A1-47DA-99F6-0B913AABB7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5334" r="5416" b="5334"/>
            <a:stretch/>
          </p:blipFill>
          <p:spPr bwMode="auto">
            <a:xfrm rot="16200000">
              <a:off x="4556052" y="3038740"/>
              <a:ext cx="127702" cy="12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" name="Picture 12" descr="Image result for one way sign">
              <a:extLst>
                <a:ext uri="{FF2B5EF4-FFF2-40B4-BE49-F238E27FC236}">
                  <a16:creationId xmlns:a16="http://schemas.microsoft.com/office/drawing/2014/main" id="{70F4C7F3-CB13-46E3-BFE2-29F40C121A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" t="31220" r="6889" b="30902"/>
            <a:stretch/>
          </p:blipFill>
          <p:spPr bwMode="auto">
            <a:xfrm rot="16200000">
              <a:off x="4458582" y="2821899"/>
              <a:ext cx="329156" cy="130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" name="Picture 8" descr="File:Canada - No Left Turn.svg">
              <a:extLst>
                <a:ext uri="{FF2B5EF4-FFF2-40B4-BE49-F238E27FC236}">
                  <a16:creationId xmlns:a16="http://schemas.microsoft.com/office/drawing/2014/main" id="{BF04B131-5146-430E-8509-1C6C7EA9EC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5334" r="5416" b="5334"/>
            <a:stretch/>
          </p:blipFill>
          <p:spPr bwMode="auto">
            <a:xfrm rot="16200000" flipH="1">
              <a:off x="1128445" y="3013086"/>
              <a:ext cx="135975" cy="13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" name="Picture 12" descr="Image result for one way sign">
              <a:extLst>
                <a:ext uri="{FF2B5EF4-FFF2-40B4-BE49-F238E27FC236}">
                  <a16:creationId xmlns:a16="http://schemas.microsoft.com/office/drawing/2014/main" id="{746F5DB9-8C31-4755-AF92-6BBBC0CD0D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" t="31220" r="6889" b="30902"/>
            <a:stretch/>
          </p:blipFill>
          <p:spPr bwMode="auto">
            <a:xfrm rot="16200000">
              <a:off x="1056625" y="2802628"/>
              <a:ext cx="288302" cy="114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10" descr="Image result for one way sign">
              <a:extLst>
                <a:ext uri="{FF2B5EF4-FFF2-40B4-BE49-F238E27FC236}">
                  <a16:creationId xmlns:a16="http://schemas.microsoft.com/office/drawing/2014/main" id="{38C01E13-9C58-421E-8E92-3214A8928D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" t="7238" r="6787" b="14984"/>
            <a:stretch/>
          </p:blipFill>
          <p:spPr bwMode="auto">
            <a:xfrm>
              <a:off x="904696" y="3723627"/>
              <a:ext cx="309819" cy="9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" name="Picture 8" descr="File:Canada - No Left Turn.svg">
              <a:extLst>
                <a:ext uri="{FF2B5EF4-FFF2-40B4-BE49-F238E27FC236}">
                  <a16:creationId xmlns:a16="http://schemas.microsoft.com/office/drawing/2014/main" id="{6A18EE83-EE6E-4ECC-AF2D-6E81B9F2B6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5334" r="5416" b="5334"/>
            <a:stretch/>
          </p:blipFill>
          <p:spPr bwMode="auto">
            <a:xfrm rot="10800000">
              <a:off x="1207802" y="3709378"/>
              <a:ext cx="123296" cy="123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1073DCD7-1D81-42B8-90CE-ACE7E523FBC1}"/>
              </a:ext>
            </a:extLst>
          </p:cNvPr>
          <p:cNvGrpSpPr/>
          <p:nvPr/>
        </p:nvGrpSpPr>
        <p:grpSpPr>
          <a:xfrm rot="2776243">
            <a:off x="5472211" y="2942285"/>
            <a:ext cx="690280" cy="705244"/>
            <a:chOff x="-8457462" y="-1467244"/>
            <a:chExt cx="690280" cy="705244"/>
          </a:xfrm>
        </p:grpSpPr>
        <p:sp>
          <p:nvSpPr>
            <p:cNvPr id="375" name="Isosceles Triangle 374">
              <a:extLst>
                <a:ext uri="{FF2B5EF4-FFF2-40B4-BE49-F238E27FC236}">
                  <a16:creationId xmlns:a16="http://schemas.microsoft.com/office/drawing/2014/main" id="{8386771D-323F-4478-912B-0BA83BDB0864}"/>
                </a:ext>
              </a:extLst>
            </p:cNvPr>
            <p:cNvSpPr/>
            <p:nvPr/>
          </p:nvSpPr>
          <p:spPr>
            <a:xfrm>
              <a:off x="-8457462" y="-1467244"/>
              <a:ext cx="80680" cy="9564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Isosceles Triangle 375">
              <a:extLst>
                <a:ext uri="{FF2B5EF4-FFF2-40B4-BE49-F238E27FC236}">
                  <a16:creationId xmlns:a16="http://schemas.microsoft.com/office/drawing/2014/main" id="{B7662CCD-B773-435F-95F8-E28397365CF7}"/>
                </a:ext>
              </a:extLst>
            </p:cNvPr>
            <p:cNvSpPr/>
            <p:nvPr/>
          </p:nvSpPr>
          <p:spPr>
            <a:xfrm>
              <a:off x="-8305062" y="-1314844"/>
              <a:ext cx="80680" cy="9564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Isosceles Triangle 376">
              <a:extLst>
                <a:ext uri="{FF2B5EF4-FFF2-40B4-BE49-F238E27FC236}">
                  <a16:creationId xmlns:a16="http://schemas.microsoft.com/office/drawing/2014/main" id="{05E75CF2-F8FC-4720-9B06-9DE9C0E3CA10}"/>
                </a:ext>
              </a:extLst>
            </p:cNvPr>
            <p:cNvSpPr/>
            <p:nvPr/>
          </p:nvSpPr>
          <p:spPr>
            <a:xfrm>
              <a:off x="-8152662" y="-1162444"/>
              <a:ext cx="80680" cy="9564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Isosceles Triangle 377">
              <a:extLst>
                <a:ext uri="{FF2B5EF4-FFF2-40B4-BE49-F238E27FC236}">
                  <a16:creationId xmlns:a16="http://schemas.microsoft.com/office/drawing/2014/main" id="{72726BF9-DE8D-4394-8BA1-93D437C44899}"/>
                </a:ext>
              </a:extLst>
            </p:cNvPr>
            <p:cNvSpPr/>
            <p:nvPr/>
          </p:nvSpPr>
          <p:spPr>
            <a:xfrm>
              <a:off x="-8000262" y="-1010044"/>
              <a:ext cx="80680" cy="9564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Isosceles Triangle 378">
              <a:extLst>
                <a:ext uri="{FF2B5EF4-FFF2-40B4-BE49-F238E27FC236}">
                  <a16:creationId xmlns:a16="http://schemas.microsoft.com/office/drawing/2014/main" id="{53E503E3-589C-4371-91D5-44EC645E7B98}"/>
                </a:ext>
              </a:extLst>
            </p:cNvPr>
            <p:cNvSpPr/>
            <p:nvPr/>
          </p:nvSpPr>
          <p:spPr>
            <a:xfrm>
              <a:off x="-7847862" y="-857644"/>
              <a:ext cx="80680" cy="9564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0" name="Picture 4" descr="Image result for rectangular flashing red wrong way sig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8345" y="2442515"/>
            <a:ext cx="347663" cy="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" name="Picture 4" descr="Image result for rectangular flashing red wrong way sig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8339" y="3887474"/>
            <a:ext cx="347663" cy="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" name="Picture 4" descr="Image result for rectangular flashing red wrong way sig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18713" y="2462264"/>
            <a:ext cx="347663" cy="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3" name="Picture 4" descr="Image result for rectangular flashing red wrong way sig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66442" y="3881991"/>
            <a:ext cx="347663" cy="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1" name="Picture 39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110759" y="3617731"/>
            <a:ext cx="392681" cy="19503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26252" y="1258686"/>
            <a:ext cx="4417217" cy="3341631"/>
            <a:chOff x="2154083" y="1333850"/>
            <a:chExt cx="4417217" cy="3341631"/>
          </a:xfrm>
        </p:grpSpPr>
        <p:sp>
          <p:nvSpPr>
            <p:cNvPr id="389" name="Isosceles Triangle 388">
              <a:extLst>
                <a:ext uri="{FF2B5EF4-FFF2-40B4-BE49-F238E27FC236}">
                  <a16:creationId xmlns:a16="http://schemas.microsoft.com/office/drawing/2014/main" id="{B710E626-00B8-4625-A074-E4CD2A98DBB8}"/>
                </a:ext>
              </a:extLst>
            </p:cNvPr>
            <p:cNvSpPr/>
            <p:nvPr/>
          </p:nvSpPr>
          <p:spPr>
            <a:xfrm rot="17919938">
              <a:off x="4265270" y="2369451"/>
              <a:ext cx="2671625" cy="1940435"/>
            </a:xfrm>
            <a:prstGeom prst="triangle">
              <a:avLst/>
            </a:prstGeom>
            <a:solidFill>
              <a:schemeClr val="accent1">
                <a:alpha val="46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54083" y="1333850"/>
              <a:ext cx="2584360" cy="1540980"/>
              <a:chOff x="2154083" y="1333850"/>
              <a:chExt cx="2584360" cy="1540980"/>
            </a:xfrm>
          </p:grpSpPr>
          <p:pic>
            <p:nvPicPr>
              <p:cNvPr id="388" name="Picture 38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08" r="17708"/>
              <a:stretch/>
            </p:blipFill>
            <p:spPr>
              <a:xfrm flipV="1">
                <a:off x="4537952" y="2698147"/>
                <a:ext cx="200491" cy="176683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2154083" y="1333850"/>
                <a:ext cx="2389085" cy="1452405"/>
                <a:chOff x="2154083" y="1333850"/>
                <a:chExt cx="2389085" cy="1452405"/>
              </a:xfrm>
            </p:grpSpPr>
            <p:sp>
              <p:nvSpPr>
                <p:cNvPr id="394" name="TextBox 393"/>
                <p:cNvSpPr txBox="1"/>
                <p:nvPr/>
              </p:nvSpPr>
              <p:spPr>
                <a:xfrm>
                  <a:off x="2154083" y="1333850"/>
                  <a:ext cx="1831446" cy="954107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j-lt"/>
                    </a:rPr>
                    <a:t>Thermal Imaging Detection Cameras sending message to the Signal Controller</a:t>
                  </a:r>
                </a:p>
              </p:txBody>
            </p:sp>
            <p:cxnSp>
              <p:nvCxnSpPr>
                <p:cNvPr id="395" name="Straight Arrow Connector 394"/>
                <p:cNvCxnSpPr/>
                <p:nvPr/>
              </p:nvCxnSpPr>
              <p:spPr>
                <a:xfrm>
                  <a:off x="4000715" y="2304163"/>
                  <a:ext cx="542453" cy="482092"/>
                </a:xfrm>
                <a:prstGeom prst="straightConnector1">
                  <a:avLst/>
                </a:prstGeom>
                <a:ln w="19050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5" name="Group 34"/>
          <p:cNvGrpSpPr/>
          <p:nvPr/>
        </p:nvGrpSpPr>
        <p:grpSpPr>
          <a:xfrm>
            <a:off x="2767296" y="3097657"/>
            <a:ext cx="1778904" cy="2014411"/>
            <a:chOff x="2766775" y="3078435"/>
            <a:chExt cx="1778904" cy="2014411"/>
          </a:xfrm>
        </p:grpSpPr>
        <p:sp>
          <p:nvSpPr>
            <p:cNvPr id="396" name="TextBox 395"/>
            <p:cNvSpPr txBox="1"/>
            <p:nvPr/>
          </p:nvSpPr>
          <p:spPr>
            <a:xfrm>
              <a:off x="2766775" y="4261849"/>
              <a:ext cx="1241024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LED-lit “NO LEFT/RIGHT TURN &amp; ONE WAY Signs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397" name="Straight Arrow Connector 396"/>
            <p:cNvCxnSpPr>
              <a:stCxn id="396" idx="0"/>
            </p:cNvCxnSpPr>
            <p:nvPr/>
          </p:nvCxnSpPr>
          <p:spPr>
            <a:xfrm flipV="1">
              <a:off x="3387287" y="3078435"/>
              <a:ext cx="1158392" cy="1183414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6078048" y="1273786"/>
            <a:ext cx="2023818" cy="1118898"/>
            <a:chOff x="6078048" y="1273786"/>
            <a:chExt cx="2023818" cy="1118898"/>
          </a:xfrm>
        </p:grpSpPr>
        <p:sp>
          <p:nvSpPr>
            <p:cNvPr id="401" name="TextBox 400"/>
            <p:cNvSpPr txBox="1"/>
            <p:nvPr/>
          </p:nvSpPr>
          <p:spPr>
            <a:xfrm>
              <a:off x="6078048" y="1273786"/>
              <a:ext cx="2023818" cy="7386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Detection-triggered “WRONG WAY” signs with LED Lights</a:t>
              </a:r>
              <a:endParaRPr lang="en-US" sz="1400" b="1" dirty="0">
                <a:latin typeface="+mj-lt"/>
              </a:endParaRPr>
            </a:p>
          </p:txBody>
        </p:sp>
        <p:cxnSp>
          <p:nvCxnSpPr>
            <p:cNvPr id="402" name="Straight Arrow Connector 401"/>
            <p:cNvCxnSpPr>
              <a:endCxn id="380" idx="1"/>
            </p:cNvCxnSpPr>
            <p:nvPr/>
          </p:nvCxnSpPr>
          <p:spPr>
            <a:xfrm>
              <a:off x="6838118" y="2012450"/>
              <a:ext cx="284059" cy="380234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990290" y="3452719"/>
            <a:ext cx="1805145" cy="1416255"/>
            <a:chOff x="6065058" y="3473175"/>
            <a:chExt cx="1805145" cy="1416255"/>
          </a:xfrm>
        </p:grpSpPr>
        <p:grpSp>
          <p:nvGrpSpPr>
            <p:cNvPr id="9" name="Group 8"/>
            <p:cNvGrpSpPr/>
            <p:nvPr/>
          </p:nvGrpSpPr>
          <p:grpSpPr>
            <a:xfrm>
              <a:off x="6065058" y="3473175"/>
              <a:ext cx="815357" cy="524752"/>
              <a:chOff x="6036943" y="3454073"/>
              <a:chExt cx="815357" cy="524752"/>
            </a:xfrm>
          </p:grpSpPr>
          <p:sp>
            <p:nvSpPr>
              <p:cNvPr id="392" name="Oval 391"/>
              <p:cNvSpPr/>
              <p:nvPr/>
            </p:nvSpPr>
            <p:spPr>
              <a:xfrm>
                <a:off x="6036943" y="3454073"/>
                <a:ext cx="510189" cy="524752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</a:t>
                </a:r>
              </a:p>
            </p:txBody>
          </p:sp>
          <p:cxnSp>
            <p:nvCxnSpPr>
              <p:cNvPr id="393" name="Straight Arrow Connector 392"/>
              <p:cNvCxnSpPr/>
              <p:nvPr/>
            </p:nvCxnSpPr>
            <p:spPr>
              <a:xfrm>
                <a:off x="6556023" y="3695855"/>
                <a:ext cx="296277" cy="3472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6432398" y="3731167"/>
              <a:ext cx="1437805" cy="1158263"/>
              <a:chOff x="6432398" y="3731167"/>
              <a:chExt cx="1437805" cy="1158263"/>
            </a:xfrm>
          </p:grpSpPr>
          <p:sp>
            <p:nvSpPr>
              <p:cNvPr id="403" name="TextBox 402"/>
              <p:cNvSpPr txBox="1"/>
              <p:nvPr/>
            </p:nvSpPr>
            <p:spPr>
              <a:xfrm>
                <a:off x="6756397" y="4304655"/>
                <a:ext cx="1113806" cy="5847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+mj-lt"/>
                  </a:rPr>
                  <a:t>Detected WW Driver</a:t>
                </a:r>
              </a:p>
            </p:txBody>
          </p:sp>
          <p:cxnSp>
            <p:nvCxnSpPr>
              <p:cNvPr id="404" name="Straight Arrow Connector 403"/>
              <p:cNvCxnSpPr/>
              <p:nvPr/>
            </p:nvCxnSpPr>
            <p:spPr>
              <a:xfrm flipH="1" flipV="1">
                <a:off x="6432398" y="3731167"/>
                <a:ext cx="730707" cy="55851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/>
          <p:cNvGrpSpPr/>
          <p:nvPr/>
        </p:nvGrpSpPr>
        <p:grpSpPr>
          <a:xfrm>
            <a:off x="8717340" y="3762099"/>
            <a:ext cx="2218924" cy="1392476"/>
            <a:chOff x="8717340" y="3762099"/>
            <a:chExt cx="2218924" cy="1392476"/>
          </a:xfrm>
        </p:grpSpPr>
        <p:sp>
          <p:nvSpPr>
            <p:cNvPr id="405" name="TextBox 404"/>
            <p:cNvSpPr txBox="1"/>
            <p:nvPr/>
          </p:nvSpPr>
          <p:spPr>
            <a:xfrm>
              <a:off x="9406810" y="4415911"/>
              <a:ext cx="1529454" cy="7386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Flashing Red Signal activated after Detecting a WWD</a:t>
              </a:r>
            </a:p>
          </p:txBody>
        </p:sp>
        <p:cxnSp>
          <p:nvCxnSpPr>
            <p:cNvPr id="406" name="Straight Arrow Connector 405"/>
            <p:cNvCxnSpPr/>
            <p:nvPr/>
          </p:nvCxnSpPr>
          <p:spPr>
            <a:xfrm flipH="1" flipV="1">
              <a:off x="8717340" y="3762099"/>
              <a:ext cx="934939" cy="64811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429133" y="49678"/>
            <a:ext cx="4930955" cy="2469956"/>
            <a:chOff x="2429133" y="49678"/>
            <a:chExt cx="4930955" cy="2469956"/>
          </a:xfrm>
        </p:grpSpPr>
        <p:cxnSp>
          <p:nvCxnSpPr>
            <p:cNvPr id="407" name="Straight Arrow Connector 406"/>
            <p:cNvCxnSpPr/>
            <p:nvPr/>
          </p:nvCxnSpPr>
          <p:spPr>
            <a:xfrm flipH="1" flipV="1">
              <a:off x="3867149" y="928408"/>
              <a:ext cx="730886" cy="1556628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8" name="Group 407"/>
            <p:cNvGrpSpPr/>
            <p:nvPr/>
          </p:nvGrpSpPr>
          <p:grpSpPr>
            <a:xfrm>
              <a:off x="6264411" y="247854"/>
              <a:ext cx="1095677" cy="976103"/>
              <a:chOff x="2922515" y="704780"/>
              <a:chExt cx="781253" cy="691496"/>
            </a:xfrm>
          </p:grpSpPr>
          <p:pic>
            <p:nvPicPr>
              <p:cNvPr id="409" name="Picture 6" descr="Image result for 3d buildin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8" t="23368" r="4230" b="4875"/>
              <a:stretch/>
            </p:blipFill>
            <p:spPr bwMode="auto">
              <a:xfrm>
                <a:off x="2922515" y="796710"/>
                <a:ext cx="781253" cy="5995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40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70978" y="704780"/>
                <a:ext cx="327151" cy="147652"/>
              </a:xfrm>
              <a:prstGeom prst="rect">
                <a:avLst/>
              </a:prstGeom>
            </p:spPr>
          </p:pic>
        </p:grpSp>
        <p:grpSp>
          <p:nvGrpSpPr>
            <p:cNvPr id="411" name="Group 410"/>
            <p:cNvGrpSpPr/>
            <p:nvPr/>
          </p:nvGrpSpPr>
          <p:grpSpPr>
            <a:xfrm>
              <a:off x="2806970" y="49678"/>
              <a:ext cx="1440114" cy="1037252"/>
              <a:chOff x="2743592" y="1308934"/>
              <a:chExt cx="1004515" cy="730348"/>
            </a:xfrm>
          </p:grpSpPr>
          <p:pic>
            <p:nvPicPr>
              <p:cNvPr id="412" name="Picture 41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2743592" y="1367793"/>
                <a:ext cx="1004515" cy="671489"/>
              </a:xfrm>
              <a:prstGeom prst="rect">
                <a:avLst/>
              </a:prstGeom>
            </p:spPr>
          </p:pic>
          <p:pic>
            <p:nvPicPr>
              <p:cNvPr id="413" name="Picture 41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74995" y="1308934"/>
                <a:ext cx="351822" cy="132763"/>
              </a:xfrm>
              <a:prstGeom prst="rect">
                <a:avLst/>
              </a:prstGeom>
            </p:spPr>
          </p:pic>
        </p:grpSp>
        <p:pic>
          <p:nvPicPr>
            <p:cNvPr id="414" name="Picture 18" descr="Image result for POLICE CAR 3D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6740" b="91860" l="9570" r="86125">
                          <a14:backgroundMark x1="11429" y1="9474" x2="11429" y2="9474"/>
                          <a14:backgroundMark x1="97714" y1="52632" x2="97714" y2="52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8600" r="4305"/>
            <a:stretch/>
          </p:blipFill>
          <p:spPr bwMode="auto">
            <a:xfrm>
              <a:off x="2429133" y="702590"/>
              <a:ext cx="632297" cy="290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5" name="TextBox 414"/>
            <p:cNvSpPr txBox="1"/>
            <p:nvPr/>
          </p:nvSpPr>
          <p:spPr>
            <a:xfrm rot="3811790">
              <a:off x="3762877" y="1274206"/>
              <a:ext cx="912370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Notification</a:t>
              </a:r>
            </a:p>
          </p:txBody>
        </p:sp>
        <p:cxnSp>
          <p:nvCxnSpPr>
            <p:cNvPr id="416" name="Straight Arrow Connector 415"/>
            <p:cNvCxnSpPr/>
            <p:nvPr/>
          </p:nvCxnSpPr>
          <p:spPr>
            <a:xfrm flipV="1">
              <a:off x="4657490" y="897073"/>
              <a:ext cx="1562727" cy="1622561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TextBox 416"/>
            <p:cNvSpPr txBox="1"/>
            <p:nvPr/>
          </p:nvSpPr>
          <p:spPr>
            <a:xfrm rot="18834878">
              <a:off x="5375908" y="964795"/>
              <a:ext cx="912370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Notification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66002" y="3078608"/>
            <a:ext cx="409905" cy="2049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2289695" y="3350223"/>
            <a:ext cx="434267" cy="2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1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38 0.00115 L -1.06682 -0.0069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6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1000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13415 0.00046 L -1.06148 -0.0076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81" y="-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463 L -0.2498 -0.00463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3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72 -0.00023 L -0.2515 -0.00625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7" y="-30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6994E-7 2.22222E-6 L 0.00065 -0.446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31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761E-6 2.59259E-6 L -0.25684 -0.005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4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  <p:bldP spid="328" grpId="0" animBg="1"/>
      <p:bldP spid="3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63F79"/>
                </a:solidFill>
                <a:latin typeface="Calibri" panose="020F0502020204030204" pitchFamily="34" charset="0"/>
              </a:rPr>
              <a:t>High-Level Functional Architecture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69" y="971550"/>
            <a:ext cx="9518086" cy="58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-122119"/>
            <a:ext cx="10512862" cy="118033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Deployment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12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938688" y="907356"/>
            <a:ext cx="6617089" cy="5814119"/>
            <a:chOff x="-9572" y="1050233"/>
            <a:chExt cx="6617089" cy="5814119"/>
          </a:xfrm>
        </p:grpSpPr>
        <p:sp>
          <p:nvSpPr>
            <p:cNvPr id="6" name="TextBox 5"/>
            <p:cNvSpPr txBox="1"/>
            <p:nvPr/>
          </p:nvSpPr>
          <p:spPr>
            <a:xfrm>
              <a:off x="2322512" y="1050233"/>
              <a:ext cx="26275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63F79"/>
                  </a:solidFill>
                  <a:latin typeface="Calibri" panose="020F0502020204030204" pitchFamily="34" charset="0"/>
                </a:rPr>
                <a:t>Cost Breakdown</a:t>
              </a:r>
            </a:p>
            <a:p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572" y="1561294"/>
              <a:ext cx="6617089" cy="530305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179512" y="1427170"/>
            <a:ext cx="3838644" cy="4374130"/>
            <a:chOff x="7166975" y="1070409"/>
            <a:chExt cx="3838644" cy="4374130"/>
          </a:xfrm>
        </p:grpSpPr>
        <p:sp>
          <p:nvSpPr>
            <p:cNvPr id="8" name="TextBox 7"/>
            <p:cNvSpPr txBox="1"/>
            <p:nvPr/>
          </p:nvSpPr>
          <p:spPr>
            <a:xfrm>
              <a:off x="7694612" y="1070409"/>
              <a:ext cx="3087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63F79"/>
                  </a:solidFill>
                  <a:latin typeface="Calibri" panose="020F0502020204030204" pitchFamily="34" charset="0"/>
                </a:rPr>
                <a:t>Installed Technologies</a:t>
              </a:r>
            </a:p>
            <a:p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166975" y="1747823"/>
              <a:ext cx="3838644" cy="3696716"/>
              <a:chOff x="7499930" y="2005373"/>
              <a:chExt cx="3838644" cy="369671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7585461" y="2005373"/>
                <a:ext cx="3740467" cy="832588"/>
                <a:chOff x="0" y="0"/>
                <a:chExt cx="3740467" cy="832588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0" y="0"/>
                  <a:ext cx="3740467" cy="832588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tx2">
                    <a:lumMod val="75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Rounded Rectangle 4"/>
                <p:cNvSpPr/>
                <p:nvPr/>
              </p:nvSpPr>
              <p:spPr>
                <a:xfrm>
                  <a:off x="24386" y="24386"/>
                  <a:ext cx="3716080" cy="78381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800" b="1" kern="1200" dirty="0"/>
                    <a:t>No Turn LED Signs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585461" y="2939261"/>
                <a:ext cx="3753113" cy="832588"/>
                <a:chOff x="279320" y="882032"/>
                <a:chExt cx="3753113" cy="832588"/>
              </a:xfrm>
            </p:grpSpPr>
            <p:sp>
              <p:nvSpPr>
                <p:cNvPr id="22" name="Rounded Rectangle 21"/>
                <p:cNvSpPr/>
                <p:nvPr/>
              </p:nvSpPr>
              <p:spPr>
                <a:xfrm>
                  <a:off x="279320" y="882032"/>
                  <a:ext cx="3740467" cy="83258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3" name="Rounded Rectangle 4"/>
                <p:cNvSpPr/>
                <p:nvPr/>
              </p:nvSpPr>
              <p:spPr>
                <a:xfrm>
                  <a:off x="297515" y="906418"/>
                  <a:ext cx="3734918" cy="78381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800" b="1" kern="1200" dirty="0"/>
                    <a:t>Red IIRPMs</a:t>
                  </a: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7499930" y="4869501"/>
                <a:ext cx="3835437" cy="832588"/>
                <a:chOff x="464212" y="2830219"/>
                <a:chExt cx="3835437" cy="832588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559182" y="2830219"/>
                  <a:ext cx="3740467" cy="83258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7" name="Rounded Rectangle 4"/>
                <p:cNvSpPr/>
                <p:nvPr/>
              </p:nvSpPr>
              <p:spPr>
                <a:xfrm>
                  <a:off x="464212" y="2878991"/>
                  <a:ext cx="3707183" cy="78381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800" b="1" kern="1200" dirty="0"/>
                    <a:t>Thermal Imaging WW Detection System</a:t>
                  </a: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7573748" y="3871479"/>
                <a:ext cx="3761620" cy="832588"/>
                <a:chOff x="1105567" y="1920187"/>
                <a:chExt cx="3761620" cy="832588"/>
              </a:xfrm>
            </p:grpSpPr>
            <p:sp>
              <p:nvSpPr>
                <p:cNvPr id="31" name="Rounded Rectangle 30"/>
                <p:cNvSpPr/>
                <p:nvPr/>
              </p:nvSpPr>
              <p:spPr>
                <a:xfrm>
                  <a:off x="1126720" y="1920187"/>
                  <a:ext cx="3740467" cy="83258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4" name="Rounded Rectangle 4"/>
                <p:cNvSpPr/>
                <p:nvPr/>
              </p:nvSpPr>
              <p:spPr>
                <a:xfrm>
                  <a:off x="1105567" y="1948588"/>
                  <a:ext cx="3716077" cy="78381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800" b="1" kern="1200" dirty="0"/>
                    <a:t>Detection-triggered Wrong Way Signs with LED Lights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2094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Project Timeline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13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488200" y="4593870"/>
            <a:ext cx="9220303" cy="1353131"/>
            <a:chOff x="1199802" y="4515206"/>
            <a:chExt cx="9220303" cy="1353131"/>
          </a:xfrm>
        </p:grpSpPr>
        <p:sp>
          <p:nvSpPr>
            <p:cNvPr id="6" name="Freeform 5"/>
            <p:cNvSpPr/>
            <p:nvPr/>
          </p:nvSpPr>
          <p:spPr>
            <a:xfrm>
              <a:off x="1199802" y="4585981"/>
              <a:ext cx="1767316" cy="1282356"/>
            </a:xfrm>
            <a:custGeom>
              <a:avLst/>
              <a:gdLst>
                <a:gd name="connsiteX0" fmla="*/ 0 w 1767316"/>
                <a:gd name="connsiteY0" fmla="*/ 0 h 1968156"/>
                <a:gd name="connsiteX1" fmla="*/ 1767316 w 1767316"/>
                <a:gd name="connsiteY1" fmla="*/ 0 h 1968156"/>
                <a:gd name="connsiteX2" fmla="*/ 1767316 w 1767316"/>
                <a:gd name="connsiteY2" fmla="*/ 1968156 h 1968156"/>
                <a:gd name="connsiteX3" fmla="*/ 0 w 1767316"/>
                <a:gd name="connsiteY3" fmla="*/ 1968156 h 1968156"/>
                <a:gd name="connsiteX4" fmla="*/ 0 w 1767316"/>
                <a:gd name="connsiteY4" fmla="*/ 0 h 196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316" h="1968156">
                  <a:moveTo>
                    <a:pt x="0" y="0"/>
                  </a:moveTo>
                  <a:lnTo>
                    <a:pt x="1767316" y="0"/>
                  </a:lnTo>
                  <a:lnTo>
                    <a:pt x="1767316" y="1968156"/>
                  </a:lnTo>
                  <a:lnTo>
                    <a:pt x="0" y="19681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b" anchorCtr="1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Stakeholder Consultation &amp; Needs Assessment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150496" y="4528831"/>
              <a:ext cx="1508607" cy="1083763"/>
            </a:xfrm>
            <a:custGeom>
              <a:avLst/>
              <a:gdLst>
                <a:gd name="connsiteX0" fmla="*/ 0 w 1508607"/>
                <a:gd name="connsiteY0" fmla="*/ 0 h 1968156"/>
                <a:gd name="connsiteX1" fmla="*/ 1508607 w 1508607"/>
                <a:gd name="connsiteY1" fmla="*/ 0 h 1968156"/>
                <a:gd name="connsiteX2" fmla="*/ 1508607 w 1508607"/>
                <a:gd name="connsiteY2" fmla="*/ 1968156 h 1968156"/>
                <a:gd name="connsiteX3" fmla="*/ 0 w 1508607"/>
                <a:gd name="connsiteY3" fmla="*/ 1968156 h 1968156"/>
                <a:gd name="connsiteX4" fmla="*/ 0 w 1508607"/>
                <a:gd name="connsiteY4" fmla="*/ 0 h 196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607" h="1968156">
                  <a:moveTo>
                    <a:pt x="0" y="0"/>
                  </a:moveTo>
                  <a:lnTo>
                    <a:pt x="1508607" y="0"/>
                  </a:lnTo>
                  <a:lnTo>
                    <a:pt x="1508607" y="1968156"/>
                  </a:lnTo>
                  <a:lnTo>
                    <a:pt x="0" y="19681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Review of the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ConOps</a:t>
              </a:r>
              <a:endParaRPr lang="en-US" sz="20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720052" y="4612026"/>
              <a:ext cx="1707794" cy="488305"/>
            </a:xfrm>
            <a:custGeom>
              <a:avLst/>
              <a:gdLst>
                <a:gd name="connsiteX0" fmla="*/ 0 w 1707794"/>
                <a:gd name="connsiteY0" fmla="*/ 0 h 1968156"/>
                <a:gd name="connsiteX1" fmla="*/ 1707794 w 1707794"/>
                <a:gd name="connsiteY1" fmla="*/ 0 h 1968156"/>
                <a:gd name="connsiteX2" fmla="*/ 1707794 w 1707794"/>
                <a:gd name="connsiteY2" fmla="*/ 1968156 h 1968156"/>
                <a:gd name="connsiteX3" fmla="*/ 0 w 1707794"/>
                <a:gd name="connsiteY3" fmla="*/ 1968156 h 1968156"/>
                <a:gd name="connsiteX4" fmla="*/ 0 w 1707794"/>
                <a:gd name="connsiteY4" fmla="*/ 0 h 196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794" h="1968156">
                  <a:moveTo>
                    <a:pt x="0" y="0"/>
                  </a:moveTo>
                  <a:lnTo>
                    <a:pt x="1707794" y="0"/>
                  </a:lnTo>
                  <a:lnTo>
                    <a:pt x="1707794" y="1968156"/>
                  </a:lnTo>
                  <a:lnTo>
                    <a:pt x="0" y="19681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b" anchorCtr="1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Procurement</a:t>
              </a:r>
              <a:r>
                <a:rPr lang="en-US" sz="2000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6473982" y="4528831"/>
              <a:ext cx="1690731" cy="742524"/>
            </a:xfrm>
            <a:custGeom>
              <a:avLst/>
              <a:gdLst>
                <a:gd name="connsiteX0" fmla="*/ 0 w 1690731"/>
                <a:gd name="connsiteY0" fmla="*/ 0 h 1968156"/>
                <a:gd name="connsiteX1" fmla="*/ 1690731 w 1690731"/>
                <a:gd name="connsiteY1" fmla="*/ 0 h 1968156"/>
                <a:gd name="connsiteX2" fmla="*/ 1690731 w 1690731"/>
                <a:gd name="connsiteY2" fmla="*/ 1968156 h 1968156"/>
                <a:gd name="connsiteX3" fmla="*/ 0 w 1690731"/>
                <a:gd name="connsiteY3" fmla="*/ 1968156 h 1968156"/>
                <a:gd name="connsiteX4" fmla="*/ 0 w 1690731"/>
                <a:gd name="connsiteY4" fmla="*/ 0 h 196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0731" h="1968156">
                  <a:moveTo>
                    <a:pt x="0" y="0"/>
                  </a:moveTo>
                  <a:lnTo>
                    <a:pt x="1690731" y="0"/>
                  </a:lnTo>
                  <a:lnTo>
                    <a:pt x="1690731" y="1968156"/>
                  </a:lnTo>
                  <a:lnTo>
                    <a:pt x="0" y="19681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System Deployment 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8164713" y="4515206"/>
              <a:ext cx="2255392" cy="928025"/>
            </a:xfrm>
            <a:custGeom>
              <a:avLst/>
              <a:gdLst>
                <a:gd name="connsiteX0" fmla="*/ 0 w 2255392"/>
                <a:gd name="connsiteY0" fmla="*/ 0 h 1968156"/>
                <a:gd name="connsiteX1" fmla="*/ 2255392 w 2255392"/>
                <a:gd name="connsiteY1" fmla="*/ 0 h 1968156"/>
                <a:gd name="connsiteX2" fmla="*/ 2255392 w 2255392"/>
                <a:gd name="connsiteY2" fmla="*/ 1968156 h 1968156"/>
                <a:gd name="connsiteX3" fmla="*/ 0 w 2255392"/>
                <a:gd name="connsiteY3" fmla="*/ 1968156 h 1968156"/>
                <a:gd name="connsiteX4" fmla="*/ 0 w 2255392"/>
                <a:gd name="connsiteY4" fmla="*/ 0 h 196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5392" h="1968156">
                  <a:moveTo>
                    <a:pt x="0" y="0"/>
                  </a:moveTo>
                  <a:lnTo>
                    <a:pt x="2255392" y="0"/>
                  </a:lnTo>
                  <a:lnTo>
                    <a:pt x="2255392" y="1968156"/>
                  </a:lnTo>
                  <a:lnTo>
                    <a:pt x="0" y="19681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b" anchorCtr="1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System Testing &amp; Validation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20478" y="2766450"/>
            <a:ext cx="10115550" cy="1968156"/>
            <a:chOff x="1293812" y="3198333"/>
            <a:chExt cx="10115550" cy="1968156"/>
          </a:xfrm>
        </p:grpSpPr>
        <p:sp>
          <p:nvSpPr>
            <p:cNvPr id="5" name="Notched Right Arrow 4"/>
            <p:cNvSpPr/>
            <p:nvPr/>
          </p:nvSpPr>
          <p:spPr>
            <a:xfrm>
              <a:off x="1293812" y="3198333"/>
              <a:ext cx="10115550" cy="1968156"/>
            </a:xfrm>
            <a:prstGeom prst="notched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Oval 7"/>
            <p:cNvSpPr/>
            <p:nvPr/>
          </p:nvSpPr>
          <p:spPr>
            <a:xfrm>
              <a:off x="2141524" y="3936392"/>
              <a:ext cx="492039" cy="4920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3798874" y="3936392"/>
              <a:ext cx="492039" cy="4920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570524" y="3936392"/>
              <a:ext cx="492039" cy="4920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399324" y="3936392"/>
              <a:ext cx="492039" cy="4920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9091513" y="3936392"/>
              <a:ext cx="492039" cy="4920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7" name="TextBox 6"/>
          <p:cNvSpPr txBox="1"/>
          <p:nvPr/>
        </p:nvSpPr>
        <p:spPr>
          <a:xfrm rot="16200000">
            <a:off x="-360864" y="3134355"/>
            <a:ext cx="234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1132">
                    <a:lumMod val="90000"/>
                    <a:lumOff val="10000"/>
                  </a:srgbClr>
                </a:solidFill>
                <a:latin typeface="Calibri" panose="020F0502020204030204" pitchFamily="34" charset="0"/>
              </a:rPr>
              <a:t>Year</a:t>
            </a:r>
            <a:r>
              <a:rPr lang="en-US" dirty="0"/>
              <a:t> </a:t>
            </a:r>
            <a:r>
              <a:rPr lang="en-US" sz="3200" b="1" dirty="0">
                <a:solidFill>
                  <a:srgbClr val="001132">
                    <a:lumMod val="90000"/>
                    <a:lumOff val="10000"/>
                  </a:srgbClr>
                </a:solidFill>
                <a:latin typeface="Calibri" panose="020F0502020204030204" pitchFamily="34" charset="0"/>
              </a:rPr>
              <a:t>2020</a:t>
            </a:r>
            <a:endParaRPr lang="en-US" b="1" dirty="0">
              <a:solidFill>
                <a:srgbClr val="001132">
                  <a:lumMod val="90000"/>
                  <a:lumOff val="10000"/>
                </a:srgbClr>
              </a:solidFill>
              <a:latin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88200" y="1028700"/>
            <a:ext cx="8967402" cy="369332"/>
            <a:chOff x="1239221" y="3085320"/>
            <a:chExt cx="8967402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239221" y="3085320"/>
              <a:ext cx="18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i="1" dirty="0">
                  <a:solidFill>
                    <a:srgbClr val="002060"/>
                  </a:solidFill>
                </a:rPr>
                <a:t>Jan-Feb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69706" y="3085320"/>
              <a:ext cx="18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i="1" dirty="0">
                  <a:solidFill>
                    <a:srgbClr val="002060"/>
                  </a:solidFill>
                </a:rPr>
                <a:t>Feb-Mar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5637" y="3085320"/>
              <a:ext cx="18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i="1" dirty="0">
                  <a:solidFill>
                    <a:srgbClr val="002060"/>
                  </a:solidFill>
                </a:rPr>
                <a:t>Apr-May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83150" y="3085320"/>
              <a:ext cx="18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i="1" dirty="0">
                  <a:solidFill>
                    <a:srgbClr val="002060"/>
                  </a:solidFill>
                </a:rPr>
                <a:t>June-Oct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20673" y="3085320"/>
              <a:ext cx="18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i="1" dirty="0">
                  <a:solidFill>
                    <a:srgbClr val="002060"/>
                  </a:solidFill>
                </a:rPr>
                <a:t>Nov-Dec</a:t>
              </a:r>
            </a:p>
          </p:txBody>
        </p:sp>
      </p:grpSp>
      <p:pic>
        <p:nvPicPr>
          <p:cNvPr id="25" name="Picture 24" descr="3D Blame Game Meeting | Flickr - Photo Sharing!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36" y="1437928"/>
            <a:ext cx="1623789" cy="1623789"/>
          </a:xfrm>
          <a:prstGeom prst="rect">
            <a:avLst/>
          </a:prstGeom>
        </p:spPr>
      </p:pic>
      <p:pic>
        <p:nvPicPr>
          <p:cNvPr id="29" name="Picture 28" descr="75+ Free Stock Images 3D Human Character Best Collection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97" y="1704757"/>
            <a:ext cx="1328430" cy="1162377"/>
          </a:xfrm>
          <a:prstGeom prst="rect">
            <a:avLst/>
          </a:prstGeom>
        </p:spPr>
      </p:pic>
      <p:pic>
        <p:nvPicPr>
          <p:cNvPr id="30" name="Picture 29" descr="Teaching Students with Learning Difficulti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78" y="1589971"/>
            <a:ext cx="1293317" cy="1293317"/>
          </a:xfrm>
          <a:prstGeom prst="rect">
            <a:avLst/>
          </a:prstGeom>
        </p:spPr>
      </p:pic>
      <p:pic>
        <p:nvPicPr>
          <p:cNvPr id="31" name="Picture 30" descr="Stitching With Attitude: Philosophy Friday - Ten Ways to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29" y="1500702"/>
            <a:ext cx="1455211" cy="1328522"/>
          </a:xfrm>
          <a:prstGeom prst="rect">
            <a:avLst/>
          </a:prstGeom>
        </p:spPr>
      </p:pic>
      <p:pic>
        <p:nvPicPr>
          <p:cNvPr id="32" name="Picture 31" descr="Testing With Magnifier Free Stock Photo - Public Domain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342" y="1523162"/>
            <a:ext cx="1646687" cy="13173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1F56A8-3703-426B-96D0-CD8289834337}"/>
              </a:ext>
            </a:extLst>
          </p:cNvPr>
          <p:cNvSpPr txBox="1"/>
          <p:nvPr/>
        </p:nvSpPr>
        <p:spPr>
          <a:xfrm>
            <a:off x="3579812" y="6075144"/>
            <a:ext cx="474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Start-August 2019!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Anticipated Benefits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465507" y="971550"/>
            <a:ext cx="7018290" cy="5850526"/>
            <a:chOff x="4029829" y="1028957"/>
            <a:chExt cx="5864338" cy="5850526"/>
          </a:xfrm>
        </p:grpSpPr>
        <p:sp>
          <p:nvSpPr>
            <p:cNvPr id="6" name="Freeform 5"/>
            <p:cNvSpPr/>
            <p:nvPr/>
          </p:nvSpPr>
          <p:spPr>
            <a:xfrm>
              <a:off x="4316350" y="1045012"/>
              <a:ext cx="1896349" cy="2179711"/>
            </a:xfrm>
            <a:custGeom>
              <a:avLst/>
              <a:gdLst>
                <a:gd name="connsiteX0" fmla="*/ 0 w 2179711"/>
                <a:gd name="connsiteY0" fmla="*/ 948175 h 1896349"/>
                <a:gd name="connsiteX1" fmla="*/ 474087 w 2179711"/>
                <a:gd name="connsiteY1" fmla="*/ 0 h 1896349"/>
                <a:gd name="connsiteX2" fmla="*/ 1705624 w 2179711"/>
                <a:gd name="connsiteY2" fmla="*/ 0 h 1896349"/>
                <a:gd name="connsiteX3" fmla="*/ 2179711 w 2179711"/>
                <a:gd name="connsiteY3" fmla="*/ 948175 h 1896349"/>
                <a:gd name="connsiteX4" fmla="*/ 1705624 w 2179711"/>
                <a:gd name="connsiteY4" fmla="*/ 1896349 h 1896349"/>
                <a:gd name="connsiteX5" fmla="*/ 474087 w 2179711"/>
                <a:gd name="connsiteY5" fmla="*/ 1896349 h 1896349"/>
                <a:gd name="connsiteX6" fmla="*/ 0 w 2179711"/>
                <a:gd name="connsiteY6" fmla="*/ 948175 h 189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9711" h="1896349">
                  <a:moveTo>
                    <a:pt x="1089855" y="0"/>
                  </a:moveTo>
                  <a:lnTo>
                    <a:pt x="2179710" y="412456"/>
                  </a:lnTo>
                  <a:lnTo>
                    <a:pt x="2179710" y="1483893"/>
                  </a:lnTo>
                  <a:lnTo>
                    <a:pt x="1089855" y="1896349"/>
                  </a:lnTo>
                  <a:lnTo>
                    <a:pt x="1" y="1483893"/>
                  </a:lnTo>
                  <a:lnTo>
                    <a:pt x="1" y="412456"/>
                  </a:lnTo>
                  <a:lnTo>
                    <a:pt x="10898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4094" tIns="408252" rIns="364094" bIns="4082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latin typeface="+mn-lt"/>
                </a:rPr>
                <a:t>Provide real-time alerts to road users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37812" y="1969124"/>
              <a:ext cx="756355" cy="19102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5321788" y="2872392"/>
              <a:ext cx="1896349" cy="2179711"/>
            </a:xfrm>
            <a:custGeom>
              <a:avLst/>
              <a:gdLst>
                <a:gd name="connsiteX0" fmla="*/ 0 w 2179711"/>
                <a:gd name="connsiteY0" fmla="*/ 948175 h 1896349"/>
                <a:gd name="connsiteX1" fmla="*/ 474087 w 2179711"/>
                <a:gd name="connsiteY1" fmla="*/ 0 h 1896349"/>
                <a:gd name="connsiteX2" fmla="*/ 1705624 w 2179711"/>
                <a:gd name="connsiteY2" fmla="*/ 0 h 1896349"/>
                <a:gd name="connsiteX3" fmla="*/ 2179711 w 2179711"/>
                <a:gd name="connsiteY3" fmla="*/ 948175 h 1896349"/>
                <a:gd name="connsiteX4" fmla="*/ 1705624 w 2179711"/>
                <a:gd name="connsiteY4" fmla="*/ 1896349 h 1896349"/>
                <a:gd name="connsiteX5" fmla="*/ 474087 w 2179711"/>
                <a:gd name="connsiteY5" fmla="*/ 1896349 h 1896349"/>
                <a:gd name="connsiteX6" fmla="*/ 0 w 2179711"/>
                <a:gd name="connsiteY6" fmla="*/ 948175 h 189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9711" h="1896349">
                  <a:moveTo>
                    <a:pt x="1089855" y="0"/>
                  </a:moveTo>
                  <a:lnTo>
                    <a:pt x="2179710" y="412456"/>
                  </a:lnTo>
                  <a:lnTo>
                    <a:pt x="2179710" y="1483893"/>
                  </a:lnTo>
                  <a:lnTo>
                    <a:pt x="1089855" y="1896349"/>
                  </a:lnTo>
                  <a:lnTo>
                    <a:pt x="1" y="1483893"/>
                  </a:lnTo>
                  <a:lnTo>
                    <a:pt x="1" y="412456"/>
                  </a:lnTo>
                  <a:lnTo>
                    <a:pt x="10898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514" tIns="339672" rIns="295514" bIns="33967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latin typeface="+mn-lt"/>
                </a:rPr>
                <a:t>Reduce frequency of WWD incidents 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6357084" y="1028957"/>
              <a:ext cx="1896349" cy="2179712"/>
            </a:xfrm>
            <a:custGeom>
              <a:avLst/>
              <a:gdLst>
                <a:gd name="connsiteX0" fmla="*/ 0 w 2179711"/>
                <a:gd name="connsiteY0" fmla="*/ 948175 h 1896349"/>
                <a:gd name="connsiteX1" fmla="*/ 474087 w 2179711"/>
                <a:gd name="connsiteY1" fmla="*/ 0 h 1896349"/>
                <a:gd name="connsiteX2" fmla="*/ 1705624 w 2179711"/>
                <a:gd name="connsiteY2" fmla="*/ 0 h 1896349"/>
                <a:gd name="connsiteX3" fmla="*/ 2179711 w 2179711"/>
                <a:gd name="connsiteY3" fmla="*/ 948175 h 1896349"/>
                <a:gd name="connsiteX4" fmla="*/ 1705624 w 2179711"/>
                <a:gd name="connsiteY4" fmla="*/ 1896349 h 1896349"/>
                <a:gd name="connsiteX5" fmla="*/ 474087 w 2179711"/>
                <a:gd name="connsiteY5" fmla="*/ 1896349 h 1896349"/>
                <a:gd name="connsiteX6" fmla="*/ 0 w 2179711"/>
                <a:gd name="connsiteY6" fmla="*/ 948175 h 189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9711" h="1896349">
                  <a:moveTo>
                    <a:pt x="1089855" y="0"/>
                  </a:moveTo>
                  <a:lnTo>
                    <a:pt x="2179710" y="412456"/>
                  </a:lnTo>
                  <a:lnTo>
                    <a:pt x="2179710" y="1483893"/>
                  </a:lnTo>
                  <a:lnTo>
                    <a:pt x="1089855" y="1896349"/>
                  </a:lnTo>
                  <a:lnTo>
                    <a:pt x="1" y="1483893"/>
                  </a:lnTo>
                  <a:lnTo>
                    <a:pt x="1" y="412456"/>
                  </a:lnTo>
                  <a:lnTo>
                    <a:pt x="10898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4094" tIns="408252" rIns="364094" bIns="40825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/>
                <a:t>Adapt to other situations e.g., EMS</a:t>
              </a:r>
              <a:r>
                <a:rPr lang="en-US" b="1" kern="1200" dirty="0">
                  <a:latin typeface="+mn-lt"/>
                </a:rPr>
                <a:t> </a:t>
              </a:r>
            </a:p>
          </p:txBody>
        </p:sp>
        <p:sp>
          <p:nvSpPr>
            <p:cNvPr id="10" name="Rectangle 9"/>
            <p:cNvSpPr/>
            <p:nvPr/>
          </p:nvSpPr>
          <p:spPr>
            <a:xfrm flipH="1" flipV="1">
              <a:off x="4029829" y="3867300"/>
              <a:ext cx="65043" cy="949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4316349" y="4699772"/>
              <a:ext cx="1896349" cy="2179711"/>
            </a:xfrm>
            <a:custGeom>
              <a:avLst/>
              <a:gdLst>
                <a:gd name="connsiteX0" fmla="*/ 0 w 2179711"/>
                <a:gd name="connsiteY0" fmla="*/ 948175 h 1896349"/>
                <a:gd name="connsiteX1" fmla="*/ 474087 w 2179711"/>
                <a:gd name="connsiteY1" fmla="*/ 0 h 1896349"/>
                <a:gd name="connsiteX2" fmla="*/ 1705624 w 2179711"/>
                <a:gd name="connsiteY2" fmla="*/ 0 h 1896349"/>
                <a:gd name="connsiteX3" fmla="*/ 2179711 w 2179711"/>
                <a:gd name="connsiteY3" fmla="*/ 948175 h 1896349"/>
                <a:gd name="connsiteX4" fmla="*/ 1705624 w 2179711"/>
                <a:gd name="connsiteY4" fmla="*/ 1896349 h 1896349"/>
                <a:gd name="connsiteX5" fmla="*/ 474087 w 2179711"/>
                <a:gd name="connsiteY5" fmla="*/ 1896349 h 1896349"/>
                <a:gd name="connsiteX6" fmla="*/ 0 w 2179711"/>
                <a:gd name="connsiteY6" fmla="*/ 948175 h 189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9711" h="1896349">
                  <a:moveTo>
                    <a:pt x="1089855" y="0"/>
                  </a:moveTo>
                  <a:lnTo>
                    <a:pt x="2179710" y="412456"/>
                  </a:lnTo>
                  <a:lnTo>
                    <a:pt x="2179710" y="1483893"/>
                  </a:lnTo>
                  <a:lnTo>
                    <a:pt x="1089855" y="1896349"/>
                  </a:lnTo>
                  <a:lnTo>
                    <a:pt x="1" y="1483893"/>
                  </a:lnTo>
                  <a:lnTo>
                    <a:pt x="1" y="412456"/>
                  </a:lnTo>
                  <a:lnTo>
                    <a:pt x="10898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4094" tIns="408252" rIns="364094" bIns="4082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/>
                <a:t>Improve incident response time</a:t>
              </a:r>
              <a:endParaRPr lang="en-US" b="1" kern="1200" dirty="0">
                <a:latin typeface="+mn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300404" y="5711496"/>
              <a:ext cx="431170" cy="10683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357084" y="4699772"/>
              <a:ext cx="1896349" cy="2179711"/>
            </a:xfrm>
            <a:custGeom>
              <a:avLst/>
              <a:gdLst>
                <a:gd name="connsiteX0" fmla="*/ 0 w 2179711"/>
                <a:gd name="connsiteY0" fmla="*/ 948175 h 1896349"/>
                <a:gd name="connsiteX1" fmla="*/ 474087 w 2179711"/>
                <a:gd name="connsiteY1" fmla="*/ 0 h 1896349"/>
                <a:gd name="connsiteX2" fmla="*/ 1705624 w 2179711"/>
                <a:gd name="connsiteY2" fmla="*/ 0 h 1896349"/>
                <a:gd name="connsiteX3" fmla="*/ 2179711 w 2179711"/>
                <a:gd name="connsiteY3" fmla="*/ 948175 h 1896349"/>
                <a:gd name="connsiteX4" fmla="*/ 1705624 w 2179711"/>
                <a:gd name="connsiteY4" fmla="*/ 1896349 h 1896349"/>
                <a:gd name="connsiteX5" fmla="*/ 474087 w 2179711"/>
                <a:gd name="connsiteY5" fmla="*/ 1896349 h 1896349"/>
                <a:gd name="connsiteX6" fmla="*/ 0 w 2179711"/>
                <a:gd name="connsiteY6" fmla="*/ 948175 h 189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9711" h="1896349">
                  <a:moveTo>
                    <a:pt x="1089855" y="0"/>
                  </a:moveTo>
                  <a:lnTo>
                    <a:pt x="2179710" y="412456"/>
                  </a:lnTo>
                  <a:lnTo>
                    <a:pt x="2179710" y="1483893"/>
                  </a:lnTo>
                  <a:lnTo>
                    <a:pt x="1089855" y="1896349"/>
                  </a:lnTo>
                  <a:lnTo>
                    <a:pt x="1" y="1483893"/>
                  </a:lnTo>
                  <a:lnTo>
                    <a:pt x="1" y="412456"/>
                  </a:lnTo>
                  <a:lnTo>
                    <a:pt x="1089855" y="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514" tIns="339672" rIns="295514" bIns="33967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latin typeface="+mn-lt"/>
                </a:rPr>
                <a:t>Reduce traffic violations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044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Thank You!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8362" y="2000250"/>
            <a:ext cx="851535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>
                <a:solidFill>
                  <a:srgbClr val="063F79"/>
                </a:solidFill>
                <a:latin typeface="Calibri" panose="020F0502020204030204" pitchFamily="34" charset="0"/>
                <a:cs typeface="Arial" pitchFamily="34" charset="0"/>
              </a:rPr>
              <a:t>Team Members: 	Cecilia Kadeha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>
                <a:solidFill>
                  <a:srgbClr val="063F79"/>
                </a:solidFill>
                <a:latin typeface="Calibri" panose="020F0502020204030204" pitchFamily="34" charset="0"/>
                <a:cs typeface="Arial" pitchFamily="34" charset="0"/>
              </a:rPr>
              <a:t>		Henrick Haule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>
                <a:solidFill>
                  <a:srgbClr val="063F79"/>
                </a:solidFill>
                <a:latin typeface="Calibri" panose="020F0502020204030204" pitchFamily="34" charset="0"/>
                <a:cs typeface="Arial" pitchFamily="34" charset="0"/>
              </a:rPr>
              <a:t>		Md Sultan Ali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</a:pPr>
            <a:r>
              <a:rPr lang="en-US" dirty="0">
                <a:solidFill>
                  <a:srgbClr val="063F79"/>
                </a:solidFill>
                <a:latin typeface="Calibri" panose="020F0502020204030204" pitchFamily="34" charset="0"/>
                <a:cs typeface="Arial" pitchFamily="34" charset="0"/>
              </a:rPr>
              <a:t>		Hector Vargas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</a:pPr>
            <a:r>
              <a:rPr lang="en-US" dirty="0">
                <a:solidFill>
                  <a:srgbClr val="063F79"/>
                </a:solidFill>
                <a:latin typeface="Calibri" panose="020F0502020204030204" pitchFamily="34" charset="0"/>
                <a:cs typeface="Arial" pitchFamily="34" charset="0"/>
              </a:rPr>
              <a:t>Faculty Advisor: 	Priyanka Alluri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>
                <a:solidFill>
                  <a:srgbClr val="063F79"/>
                </a:solidFill>
                <a:latin typeface="Calibri" panose="020F0502020204030204" pitchFamily="34" charset="0"/>
                <a:cs typeface="Arial" pitchFamily="34" charset="0"/>
              </a:rPr>
              <a:t>Industry Advisor:	Peter Hsu, FDOT District 7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>
                <a:solidFill>
                  <a:srgbClr val="063F79"/>
                </a:solidFill>
                <a:latin typeface="Calibri" panose="020F0502020204030204" pitchFamily="34" charset="0"/>
                <a:cs typeface="Arial" pitchFamily="34" charset="0"/>
              </a:rPr>
              <a:t>		Raj Ponnaluri, FDOT Central Office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dirty="0">
                <a:solidFill>
                  <a:srgbClr val="063F79"/>
                </a:solidFill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en-US" b="1" dirty="0">
                <a:solidFill>
                  <a:srgbClr val="063F79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6" name="Picture 2" descr="Image result for fdot tsmo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05" y="5768701"/>
            <a:ext cx="2466549" cy="8754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4" descr="Image result for noco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30" y="5768701"/>
            <a:ext cx="2432888" cy="8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huq002\Dropbox\tampa-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9749" r="2468" b="29518"/>
          <a:stretch/>
        </p:blipFill>
        <p:spPr bwMode="auto">
          <a:xfrm>
            <a:off x="9637712" y="5830083"/>
            <a:ext cx="1885950" cy="799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Image result for fiu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9" y="5887233"/>
            <a:ext cx="3202346" cy="5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 w="28575">
            <a:noFill/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Presentation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581533-BEDF-4A02-8D15-CE32CF7D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5111" y="6356350"/>
            <a:ext cx="493713" cy="365125"/>
          </a:xfrm>
        </p:spPr>
        <p:txBody>
          <a:bodyPr/>
          <a:lstStyle/>
          <a:p>
            <a:pPr algn="ctr"/>
            <a:fld id="{34C99D79-8A4B-4031-B1E0-AF26F8EDF2BC}" type="slidenum">
              <a:rPr lang="en-US" smtClean="0">
                <a:solidFill>
                  <a:schemeClr val="bg1"/>
                </a:solidFill>
              </a:rPr>
              <a:pPr algn="ctr"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41937175"/>
              </p:ext>
            </p:extLst>
          </p:nvPr>
        </p:nvGraphicFramePr>
        <p:xfrm>
          <a:off x="3365499" y="939094"/>
          <a:ext cx="5457826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6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215" y="34925"/>
            <a:ext cx="9249197" cy="1180335"/>
          </a:xfr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WWD Crashes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35531" y="1518431"/>
            <a:ext cx="5429250" cy="15667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</a:rPr>
              <a:t>Wrong-way Driving (</a:t>
            </a:r>
            <a:r>
              <a:rPr lang="en-US" sz="2800" dirty="0" err="1">
                <a:solidFill>
                  <a:srgbClr val="002060"/>
                </a:solidFill>
              </a:rPr>
              <a:t>WWD</a:t>
            </a:r>
            <a:r>
              <a:rPr lang="en-US" sz="2800" dirty="0">
                <a:solidFill>
                  <a:srgbClr val="002060"/>
                </a:solidFill>
              </a:rPr>
              <a:t>) is the movement of vehicle in direction opposite to the one designated for travel</a:t>
            </a:r>
            <a:endParaRPr lang="en-US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DD0F5D-1479-4C02-8A11-138C0B77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Diamond 7"/>
          <p:cNvSpPr/>
          <p:nvPr/>
        </p:nvSpPr>
        <p:spPr>
          <a:xfrm>
            <a:off x="6457572" y="1508134"/>
            <a:ext cx="5008945" cy="5137802"/>
          </a:xfrm>
          <a:prstGeom prst="diamond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9427451" y="1449882"/>
            <a:ext cx="2003742" cy="2003742"/>
          </a:xfrm>
          <a:custGeom>
            <a:avLst/>
            <a:gdLst>
              <a:gd name="connsiteX0" fmla="*/ 0 w 2003742"/>
              <a:gd name="connsiteY0" fmla="*/ 333964 h 2003742"/>
              <a:gd name="connsiteX1" fmla="*/ 333964 w 2003742"/>
              <a:gd name="connsiteY1" fmla="*/ 0 h 2003742"/>
              <a:gd name="connsiteX2" fmla="*/ 1669778 w 2003742"/>
              <a:gd name="connsiteY2" fmla="*/ 0 h 2003742"/>
              <a:gd name="connsiteX3" fmla="*/ 2003742 w 2003742"/>
              <a:gd name="connsiteY3" fmla="*/ 333964 h 2003742"/>
              <a:gd name="connsiteX4" fmla="*/ 2003742 w 2003742"/>
              <a:gd name="connsiteY4" fmla="*/ 1669778 h 2003742"/>
              <a:gd name="connsiteX5" fmla="*/ 1669778 w 2003742"/>
              <a:gd name="connsiteY5" fmla="*/ 2003742 h 2003742"/>
              <a:gd name="connsiteX6" fmla="*/ 333964 w 2003742"/>
              <a:gd name="connsiteY6" fmla="*/ 2003742 h 2003742"/>
              <a:gd name="connsiteX7" fmla="*/ 0 w 2003742"/>
              <a:gd name="connsiteY7" fmla="*/ 1669778 h 2003742"/>
              <a:gd name="connsiteX8" fmla="*/ 0 w 2003742"/>
              <a:gd name="connsiteY8" fmla="*/ 333964 h 200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742" h="2003742">
                <a:moveTo>
                  <a:pt x="0" y="333964"/>
                </a:moveTo>
                <a:cubicBezTo>
                  <a:pt x="0" y="149521"/>
                  <a:pt x="149521" y="0"/>
                  <a:pt x="333964" y="0"/>
                </a:cubicBezTo>
                <a:lnTo>
                  <a:pt x="1669778" y="0"/>
                </a:lnTo>
                <a:cubicBezTo>
                  <a:pt x="1854221" y="0"/>
                  <a:pt x="2003742" y="149521"/>
                  <a:pt x="2003742" y="333964"/>
                </a:cubicBezTo>
                <a:lnTo>
                  <a:pt x="2003742" y="1669778"/>
                </a:lnTo>
                <a:cubicBezTo>
                  <a:pt x="2003742" y="1854221"/>
                  <a:pt x="1854221" y="2003742"/>
                  <a:pt x="1669778" y="2003742"/>
                </a:cubicBezTo>
                <a:lnTo>
                  <a:pt x="333964" y="2003742"/>
                </a:lnTo>
                <a:cubicBezTo>
                  <a:pt x="149521" y="2003742"/>
                  <a:pt x="0" y="1854221"/>
                  <a:pt x="0" y="1669778"/>
                </a:cubicBezTo>
                <a:lnTo>
                  <a:pt x="0" y="33396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9255" tIns="189255" rIns="189255" bIns="1892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063F79"/>
                </a:solidFill>
              </a:rPr>
              <a:t>Type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499458" y="4400270"/>
            <a:ext cx="2003742" cy="2003742"/>
          </a:xfrm>
          <a:custGeom>
            <a:avLst/>
            <a:gdLst>
              <a:gd name="connsiteX0" fmla="*/ 0 w 2003742"/>
              <a:gd name="connsiteY0" fmla="*/ 333964 h 2003742"/>
              <a:gd name="connsiteX1" fmla="*/ 333964 w 2003742"/>
              <a:gd name="connsiteY1" fmla="*/ 0 h 2003742"/>
              <a:gd name="connsiteX2" fmla="*/ 1669778 w 2003742"/>
              <a:gd name="connsiteY2" fmla="*/ 0 h 2003742"/>
              <a:gd name="connsiteX3" fmla="*/ 2003742 w 2003742"/>
              <a:gd name="connsiteY3" fmla="*/ 333964 h 2003742"/>
              <a:gd name="connsiteX4" fmla="*/ 2003742 w 2003742"/>
              <a:gd name="connsiteY4" fmla="*/ 1669778 h 2003742"/>
              <a:gd name="connsiteX5" fmla="*/ 1669778 w 2003742"/>
              <a:gd name="connsiteY5" fmla="*/ 2003742 h 2003742"/>
              <a:gd name="connsiteX6" fmla="*/ 333964 w 2003742"/>
              <a:gd name="connsiteY6" fmla="*/ 2003742 h 2003742"/>
              <a:gd name="connsiteX7" fmla="*/ 0 w 2003742"/>
              <a:gd name="connsiteY7" fmla="*/ 1669778 h 2003742"/>
              <a:gd name="connsiteX8" fmla="*/ 0 w 2003742"/>
              <a:gd name="connsiteY8" fmla="*/ 333964 h 200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742" h="2003742">
                <a:moveTo>
                  <a:pt x="0" y="333964"/>
                </a:moveTo>
                <a:cubicBezTo>
                  <a:pt x="0" y="149521"/>
                  <a:pt x="149521" y="0"/>
                  <a:pt x="333964" y="0"/>
                </a:cubicBezTo>
                <a:lnTo>
                  <a:pt x="1669778" y="0"/>
                </a:lnTo>
                <a:cubicBezTo>
                  <a:pt x="1854221" y="0"/>
                  <a:pt x="2003742" y="149521"/>
                  <a:pt x="2003742" y="333964"/>
                </a:cubicBezTo>
                <a:lnTo>
                  <a:pt x="2003742" y="1669778"/>
                </a:lnTo>
                <a:cubicBezTo>
                  <a:pt x="2003742" y="1854221"/>
                  <a:pt x="1854221" y="2003742"/>
                  <a:pt x="1669778" y="2003742"/>
                </a:cubicBezTo>
                <a:lnTo>
                  <a:pt x="333964" y="2003742"/>
                </a:lnTo>
                <a:cubicBezTo>
                  <a:pt x="149521" y="2003742"/>
                  <a:pt x="0" y="1854221"/>
                  <a:pt x="0" y="1669778"/>
                </a:cubicBezTo>
                <a:lnTo>
                  <a:pt x="0" y="33396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9255" tIns="189255" rIns="189255" bIns="1892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063F79"/>
                </a:solidFill>
              </a:rPr>
              <a:t>Severity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569104" y="4440356"/>
            <a:ext cx="2003742" cy="2003742"/>
          </a:xfrm>
          <a:custGeom>
            <a:avLst/>
            <a:gdLst>
              <a:gd name="connsiteX0" fmla="*/ 0 w 2003742"/>
              <a:gd name="connsiteY0" fmla="*/ 333964 h 2003742"/>
              <a:gd name="connsiteX1" fmla="*/ 333964 w 2003742"/>
              <a:gd name="connsiteY1" fmla="*/ 0 h 2003742"/>
              <a:gd name="connsiteX2" fmla="*/ 1669778 w 2003742"/>
              <a:gd name="connsiteY2" fmla="*/ 0 h 2003742"/>
              <a:gd name="connsiteX3" fmla="*/ 2003742 w 2003742"/>
              <a:gd name="connsiteY3" fmla="*/ 333964 h 2003742"/>
              <a:gd name="connsiteX4" fmla="*/ 2003742 w 2003742"/>
              <a:gd name="connsiteY4" fmla="*/ 1669778 h 2003742"/>
              <a:gd name="connsiteX5" fmla="*/ 1669778 w 2003742"/>
              <a:gd name="connsiteY5" fmla="*/ 2003742 h 2003742"/>
              <a:gd name="connsiteX6" fmla="*/ 333964 w 2003742"/>
              <a:gd name="connsiteY6" fmla="*/ 2003742 h 2003742"/>
              <a:gd name="connsiteX7" fmla="*/ 0 w 2003742"/>
              <a:gd name="connsiteY7" fmla="*/ 1669778 h 2003742"/>
              <a:gd name="connsiteX8" fmla="*/ 0 w 2003742"/>
              <a:gd name="connsiteY8" fmla="*/ 333964 h 200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742" h="2003742">
                <a:moveTo>
                  <a:pt x="0" y="333964"/>
                </a:moveTo>
                <a:cubicBezTo>
                  <a:pt x="0" y="149521"/>
                  <a:pt x="149521" y="0"/>
                  <a:pt x="333964" y="0"/>
                </a:cubicBezTo>
                <a:lnTo>
                  <a:pt x="1669778" y="0"/>
                </a:lnTo>
                <a:cubicBezTo>
                  <a:pt x="1854221" y="0"/>
                  <a:pt x="2003742" y="149521"/>
                  <a:pt x="2003742" y="333964"/>
                </a:cubicBezTo>
                <a:lnTo>
                  <a:pt x="2003742" y="1669778"/>
                </a:lnTo>
                <a:cubicBezTo>
                  <a:pt x="2003742" y="1854221"/>
                  <a:pt x="1854221" y="2003742"/>
                  <a:pt x="1669778" y="2003742"/>
                </a:cubicBezTo>
                <a:lnTo>
                  <a:pt x="333964" y="2003742"/>
                </a:lnTo>
                <a:cubicBezTo>
                  <a:pt x="149521" y="2003742"/>
                  <a:pt x="0" y="1854221"/>
                  <a:pt x="0" y="1669778"/>
                </a:cubicBezTo>
                <a:lnTo>
                  <a:pt x="0" y="33396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9255" tIns="189255" rIns="189255" bIns="1892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063F79"/>
                </a:solidFill>
              </a:rPr>
              <a:t>Frequency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493052" y="1394829"/>
            <a:ext cx="2003742" cy="2003742"/>
          </a:xfrm>
          <a:custGeom>
            <a:avLst/>
            <a:gdLst>
              <a:gd name="connsiteX0" fmla="*/ 0 w 2003742"/>
              <a:gd name="connsiteY0" fmla="*/ 333964 h 2003742"/>
              <a:gd name="connsiteX1" fmla="*/ 333964 w 2003742"/>
              <a:gd name="connsiteY1" fmla="*/ 0 h 2003742"/>
              <a:gd name="connsiteX2" fmla="*/ 1669778 w 2003742"/>
              <a:gd name="connsiteY2" fmla="*/ 0 h 2003742"/>
              <a:gd name="connsiteX3" fmla="*/ 2003742 w 2003742"/>
              <a:gd name="connsiteY3" fmla="*/ 333964 h 2003742"/>
              <a:gd name="connsiteX4" fmla="*/ 2003742 w 2003742"/>
              <a:gd name="connsiteY4" fmla="*/ 1669778 h 2003742"/>
              <a:gd name="connsiteX5" fmla="*/ 1669778 w 2003742"/>
              <a:gd name="connsiteY5" fmla="*/ 2003742 h 2003742"/>
              <a:gd name="connsiteX6" fmla="*/ 333964 w 2003742"/>
              <a:gd name="connsiteY6" fmla="*/ 2003742 h 2003742"/>
              <a:gd name="connsiteX7" fmla="*/ 0 w 2003742"/>
              <a:gd name="connsiteY7" fmla="*/ 1669778 h 2003742"/>
              <a:gd name="connsiteX8" fmla="*/ 0 w 2003742"/>
              <a:gd name="connsiteY8" fmla="*/ 333964 h 200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742" h="2003742">
                <a:moveTo>
                  <a:pt x="0" y="333964"/>
                </a:moveTo>
                <a:cubicBezTo>
                  <a:pt x="0" y="149521"/>
                  <a:pt x="149521" y="0"/>
                  <a:pt x="333964" y="0"/>
                </a:cubicBezTo>
                <a:lnTo>
                  <a:pt x="1669778" y="0"/>
                </a:lnTo>
                <a:cubicBezTo>
                  <a:pt x="1854221" y="0"/>
                  <a:pt x="2003742" y="149521"/>
                  <a:pt x="2003742" y="333964"/>
                </a:cubicBezTo>
                <a:lnTo>
                  <a:pt x="2003742" y="1669778"/>
                </a:lnTo>
                <a:cubicBezTo>
                  <a:pt x="2003742" y="1854221"/>
                  <a:pt x="1854221" y="2003742"/>
                  <a:pt x="1669778" y="2003742"/>
                </a:cubicBezTo>
                <a:lnTo>
                  <a:pt x="333964" y="2003742"/>
                </a:lnTo>
                <a:cubicBezTo>
                  <a:pt x="149521" y="2003742"/>
                  <a:pt x="0" y="1854221"/>
                  <a:pt x="0" y="1669778"/>
                </a:cubicBezTo>
                <a:lnTo>
                  <a:pt x="0" y="33396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9255" tIns="189255" rIns="189255" bIns="1892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063F79"/>
                </a:solidFill>
              </a:rPr>
              <a:t>Proportion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kern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329230" y="1893725"/>
            <a:ext cx="215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Head-on and opposite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direction sideswipes</a:t>
            </a:r>
            <a:endParaRPr lang="en-US" sz="1800" b="1" dirty="0"/>
          </a:p>
          <a:p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9274611" y="4959342"/>
            <a:ext cx="2365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Incapacitating </a:t>
            </a:r>
          </a:p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injuries and </a:t>
            </a:r>
          </a:p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fatalities</a:t>
            </a:r>
            <a:endParaRPr lang="en-US" sz="1800" b="1" dirty="0"/>
          </a:p>
          <a:p>
            <a:pPr algn="ctr"/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6495739" y="5094417"/>
            <a:ext cx="215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350 fatalities </a:t>
            </a:r>
          </a:p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annually nationwide</a:t>
            </a:r>
            <a:endParaRPr lang="en-US" sz="1800" b="1" dirty="0"/>
          </a:p>
          <a:p>
            <a:pPr algn="ctr"/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6477742" y="1855932"/>
            <a:ext cx="2150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3% crashes </a:t>
            </a:r>
          </a:p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on high </a:t>
            </a:r>
          </a:p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speed divided </a:t>
            </a:r>
          </a:p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highways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5616" y="3340431"/>
            <a:ext cx="3000563" cy="3126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3112" y="3536620"/>
            <a:ext cx="380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063F79"/>
                </a:solidFill>
              </a:rPr>
              <a:t>Attributes of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dirty="0" err="1">
                <a:solidFill>
                  <a:srgbClr val="063F79"/>
                </a:solidFill>
              </a:rPr>
              <a:t>WWD</a:t>
            </a:r>
            <a:r>
              <a:rPr lang="en-US" b="1" dirty="0">
                <a:solidFill>
                  <a:srgbClr val="063F79"/>
                </a:solidFill>
              </a:rPr>
              <a:t> crashes</a:t>
            </a:r>
          </a:p>
        </p:txBody>
      </p:sp>
    </p:spTree>
    <p:extLst>
      <p:ext uri="{BB962C8B-B14F-4D97-AF65-F5344CB8AC3E}">
        <p14:creationId xmlns:p14="http://schemas.microsoft.com/office/powerpoint/2010/main" val="34037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  <p:bldP spid="10" grpId="0"/>
      <p:bldP spid="25" grpId="0"/>
      <p:bldP spid="26" grpId="0"/>
      <p:bldP spid="27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74" y="-35634"/>
            <a:ext cx="10512862" cy="1180335"/>
          </a:xfr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WWD</a:t>
            </a:r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 Crashes on Arterials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DD0F5D-1479-4C02-8A11-138C0B77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7638" y="6343650"/>
            <a:ext cx="550863" cy="365125"/>
          </a:xfrm>
        </p:spPr>
        <p:txBody>
          <a:bodyPr/>
          <a:lstStyle/>
          <a:p>
            <a:fld id="{34C99D79-8A4B-4031-B1E0-AF26F8EDF2BC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50962" y="1314450"/>
            <a:ext cx="48006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12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Arterials are 2.3 times more likely to experience WWD incidents than freeways</a:t>
            </a:r>
          </a:p>
          <a:p>
            <a:pPr marL="457200" indent="-457200" defTabSz="914126">
              <a:lnSpc>
                <a:spcPct val="100000"/>
              </a:lnSpc>
              <a:spcBef>
                <a:spcPts val="0"/>
              </a:spcBef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Mitigating WWD incidents on arterials is more complicated as they have several access points</a:t>
            </a:r>
          </a:p>
        </p:txBody>
      </p:sp>
      <p:sp>
        <p:nvSpPr>
          <p:cNvPr id="18" name="Diamond 17"/>
          <p:cNvSpPr/>
          <p:nvPr/>
        </p:nvSpPr>
        <p:spPr>
          <a:xfrm>
            <a:off x="5985951" y="1388410"/>
            <a:ext cx="5008945" cy="5137802"/>
          </a:xfrm>
          <a:prstGeom prst="diamond">
            <a:avLst/>
          </a:prstGeom>
          <a:solidFill>
            <a:schemeClr val="accent4">
              <a:lumMod val="10000"/>
              <a:lumOff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6169142" y="1538475"/>
            <a:ext cx="2003742" cy="2003742"/>
          </a:xfrm>
          <a:custGeom>
            <a:avLst/>
            <a:gdLst>
              <a:gd name="connsiteX0" fmla="*/ 0 w 2003742"/>
              <a:gd name="connsiteY0" fmla="*/ 333964 h 2003742"/>
              <a:gd name="connsiteX1" fmla="*/ 333964 w 2003742"/>
              <a:gd name="connsiteY1" fmla="*/ 0 h 2003742"/>
              <a:gd name="connsiteX2" fmla="*/ 1669778 w 2003742"/>
              <a:gd name="connsiteY2" fmla="*/ 0 h 2003742"/>
              <a:gd name="connsiteX3" fmla="*/ 2003742 w 2003742"/>
              <a:gd name="connsiteY3" fmla="*/ 333964 h 2003742"/>
              <a:gd name="connsiteX4" fmla="*/ 2003742 w 2003742"/>
              <a:gd name="connsiteY4" fmla="*/ 1669778 h 2003742"/>
              <a:gd name="connsiteX5" fmla="*/ 1669778 w 2003742"/>
              <a:gd name="connsiteY5" fmla="*/ 2003742 h 2003742"/>
              <a:gd name="connsiteX6" fmla="*/ 333964 w 2003742"/>
              <a:gd name="connsiteY6" fmla="*/ 2003742 h 2003742"/>
              <a:gd name="connsiteX7" fmla="*/ 0 w 2003742"/>
              <a:gd name="connsiteY7" fmla="*/ 1669778 h 2003742"/>
              <a:gd name="connsiteX8" fmla="*/ 0 w 2003742"/>
              <a:gd name="connsiteY8" fmla="*/ 333964 h 200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742" h="2003742">
                <a:moveTo>
                  <a:pt x="0" y="333964"/>
                </a:moveTo>
                <a:cubicBezTo>
                  <a:pt x="0" y="149521"/>
                  <a:pt x="149521" y="0"/>
                  <a:pt x="333964" y="0"/>
                </a:cubicBezTo>
                <a:lnTo>
                  <a:pt x="1669778" y="0"/>
                </a:lnTo>
                <a:cubicBezTo>
                  <a:pt x="1854221" y="0"/>
                  <a:pt x="2003742" y="149521"/>
                  <a:pt x="2003742" y="333964"/>
                </a:cubicBezTo>
                <a:lnTo>
                  <a:pt x="2003742" y="1669778"/>
                </a:lnTo>
                <a:cubicBezTo>
                  <a:pt x="2003742" y="1854221"/>
                  <a:pt x="1854221" y="2003742"/>
                  <a:pt x="1669778" y="2003742"/>
                </a:cubicBezTo>
                <a:lnTo>
                  <a:pt x="333964" y="2003742"/>
                </a:lnTo>
                <a:cubicBezTo>
                  <a:pt x="149521" y="2003742"/>
                  <a:pt x="0" y="1854221"/>
                  <a:pt x="0" y="1669778"/>
                </a:cubicBezTo>
                <a:lnTo>
                  <a:pt x="0" y="33396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9255" tIns="189255" rIns="189255" bIns="1892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063F79"/>
                </a:solidFill>
              </a:rPr>
              <a:t>Frequency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8875063" y="1519680"/>
            <a:ext cx="2003742" cy="2003742"/>
          </a:xfrm>
          <a:custGeom>
            <a:avLst/>
            <a:gdLst>
              <a:gd name="connsiteX0" fmla="*/ 0 w 2003742"/>
              <a:gd name="connsiteY0" fmla="*/ 333964 h 2003742"/>
              <a:gd name="connsiteX1" fmla="*/ 333964 w 2003742"/>
              <a:gd name="connsiteY1" fmla="*/ 0 h 2003742"/>
              <a:gd name="connsiteX2" fmla="*/ 1669778 w 2003742"/>
              <a:gd name="connsiteY2" fmla="*/ 0 h 2003742"/>
              <a:gd name="connsiteX3" fmla="*/ 2003742 w 2003742"/>
              <a:gd name="connsiteY3" fmla="*/ 333964 h 2003742"/>
              <a:gd name="connsiteX4" fmla="*/ 2003742 w 2003742"/>
              <a:gd name="connsiteY4" fmla="*/ 1669778 h 2003742"/>
              <a:gd name="connsiteX5" fmla="*/ 1669778 w 2003742"/>
              <a:gd name="connsiteY5" fmla="*/ 2003742 h 2003742"/>
              <a:gd name="connsiteX6" fmla="*/ 333964 w 2003742"/>
              <a:gd name="connsiteY6" fmla="*/ 2003742 h 2003742"/>
              <a:gd name="connsiteX7" fmla="*/ 0 w 2003742"/>
              <a:gd name="connsiteY7" fmla="*/ 1669778 h 2003742"/>
              <a:gd name="connsiteX8" fmla="*/ 0 w 2003742"/>
              <a:gd name="connsiteY8" fmla="*/ 333964 h 200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742" h="2003742">
                <a:moveTo>
                  <a:pt x="0" y="333964"/>
                </a:moveTo>
                <a:cubicBezTo>
                  <a:pt x="0" y="149521"/>
                  <a:pt x="149521" y="0"/>
                  <a:pt x="333964" y="0"/>
                </a:cubicBezTo>
                <a:lnTo>
                  <a:pt x="1669778" y="0"/>
                </a:lnTo>
                <a:cubicBezTo>
                  <a:pt x="1854221" y="0"/>
                  <a:pt x="2003742" y="149521"/>
                  <a:pt x="2003742" y="333964"/>
                </a:cubicBezTo>
                <a:lnTo>
                  <a:pt x="2003742" y="1669778"/>
                </a:lnTo>
                <a:cubicBezTo>
                  <a:pt x="2003742" y="1854221"/>
                  <a:pt x="1854221" y="2003742"/>
                  <a:pt x="1669778" y="2003742"/>
                </a:cubicBezTo>
                <a:lnTo>
                  <a:pt x="333964" y="2003742"/>
                </a:lnTo>
                <a:cubicBezTo>
                  <a:pt x="149521" y="2003742"/>
                  <a:pt x="0" y="1854221"/>
                  <a:pt x="0" y="1669778"/>
                </a:cubicBezTo>
                <a:lnTo>
                  <a:pt x="0" y="333964"/>
                </a:lnTo>
                <a:close/>
              </a:path>
            </a:pathLst>
          </a:custGeom>
          <a:solidFill>
            <a:schemeClr val="accent4">
              <a:lumMod val="50000"/>
              <a:lumOff val="50000"/>
            </a:schemeClr>
          </a:solidFill>
          <a:ln>
            <a:noFill/>
          </a:ln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9255" tIns="189255" rIns="189255" bIns="189255" numCol="1" spcCol="1270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063F79"/>
                </a:solidFill>
              </a:rPr>
              <a:t>Location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185331" y="4290104"/>
            <a:ext cx="2003742" cy="2003742"/>
          </a:xfrm>
          <a:custGeom>
            <a:avLst/>
            <a:gdLst>
              <a:gd name="connsiteX0" fmla="*/ 0 w 2003742"/>
              <a:gd name="connsiteY0" fmla="*/ 333964 h 2003742"/>
              <a:gd name="connsiteX1" fmla="*/ 333964 w 2003742"/>
              <a:gd name="connsiteY1" fmla="*/ 0 h 2003742"/>
              <a:gd name="connsiteX2" fmla="*/ 1669778 w 2003742"/>
              <a:gd name="connsiteY2" fmla="*/ 0 h 2003742"/>
              <a:gd name="connsiteX3" fmla="*/ 2003742 w 2003742"/>
              <a:gd name="connsiteY3" fmla="*/ 333964 h 2003742"/>
              <a:gd name="connsiteX4" fmla="*/ 2003742 w 2003742"/>
              <a:gd name="connsiteY4" fmla="*/ 1669778 h 2003742"/>
              <a:gd name="connsiteX5" fmla="*/ 1669778 w 2003742"/>
              <a:gd name="connsiteY5" fmla="*/ 2003742 h 2003742"/>
              <a:gd name="connsiteX6" fmla="*/ 333964 w 2003742"/>
              <a:gd name="connsiteY6" fmla="*/ 2003742 h 2003742"/>
              <a:gd name="connsiteX7" fmla="*/ 0 w 2003742"/>
              <a:gd name="connsiteY7" fmla="*/ 1669778 h 2003742"/>
              <a:gd name="connsiteX8" fmla="*/ 0 w 2003742"/>
              <a:gd name="connsiteY8" fmla="*/ 333964 h 200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742" h="2003742">
                <a:moveTo>
                  <a:pt x="0" y="333964"/>
                </a:moveTo>
                <a:cubicBezTo>
                  <a:pt x="0" y="149521"/>
                  <a:pt x="149521" y="0"/>
                  <a:pt x="333964" y="0"/>
                </a:cubicBezTo>
                <a:lnTo>
                  <a:pt x="1669778" y="0"/>
                </a:lnTo>
                <a:cubicBezTo>
                  <a:pt x="1854221" y="0"/>
                  <a:pt x="2003742" y="149521"/>
                  <a:pt x="2003742" y="333964"/>
                </a:cubicBezTo>
                <a:lnTo>
                  <a:pt x="2003742" y="1669778"/>
                </a:lnTo>
                <a:cubicBezTo>
                  <a:pt x="2003742" y="1854221"/>
                  <a:pt x="1854221" y="2003742"/>
                  <a:pt x="1669778" y="2003742"/>
                </a:cubicBezTo>
                <a:lnTo>
                  <a:pt x="333964" y="2003742"/>
                </a:lnTo>
                <a:cubicBezTo>
                  <a:pt x="149521" y="2003742"/>
                  <a:pt x="0" y="1854221"/>
                  <a:pt x="0" y="1669778"/>
                </a:cubicBezTo>
                <a:lnTo>
                  <a:pt x="0" y="33396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9255" tIns="189255" rIns="189255" bIns="1892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063F79"/>
                </a:solidFill>
              </a:rPr>
              <a:t>Streets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8953706" y="4171184"/>
            <a:ext cx="2003742" cy="2003742"/>
          </a:xfrm>
          <a:custGeom>
            <a:avLst/>
            <a:gdLst>
              <a:gd name="connsiteX0" fmla="*/ 0 w 2003742"/>
              <a:gd name="connsiteY0" fmla="*/ 333964 h 2003742"/>
              <a:gd name="connsiteX1" fmla="*/ 333964 w 2003742"/>
              <a:gd name="connsiteY1" fmla="*/ 0 h 2003742"/>
              <a:gd name="connsiteX2" fmla="*/ 1669778 w 2003742"/>
              <a:gd name="connsiteY2" fmla="*/ 0 h 2003742"/>
              <a:gd name="connsiteX3" fmla="*/ 2003742 w 2003742"/>
              <a:gd name="connsiteY3" fmla="*/ 333964 h 2003742"/>
              <a:gd name="connsiteX4" fmla="*/ 2003742 w 2003742"/>
              <a:gd name="connsiteY4" fmla="*/ 1669778 h 2003742"/>
              <a:gd name="connsiteX5" fmla="*/ 1669778 w 2003742"/>
              <a:gd name="connsiteY5" fmla="*/ 2003742 h 2003742"/>
              <a:gd name="connsiteX6" fmla="*/ 333964 w 2003742"/>
              <a:gd name="connsiteY6" fmla="*/ 2003742 h 2003742"/>
              <a:gd name="connsiteX7" fmla="*/ 0 w 2003742"/>
              <a:gd name="connsiteY7" fmla="*/ 1669778 h 2003742"/>
              <a:gd name="connsiteX8" fmla="*/ 0 w 2003742"/>
              <a:gd name="connsiteY8" fmla="*/ 333964 h 200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742" h="2003742">
                <a:moveTo>
                  <a:pt x="0" y="333964"/>
                </a:moveTo>
                <a:cubicBezTo>
                  <a:pt x="0" y="149521"/>
                  <a:pt x="149521" y="0"/>
                  <a:pt x="333964" y="0"/>
                </a:cubicBezTo>
                <a:lnTo>
                  <a:pt x="1669778" y="0"/>
                </a:lnTo>
                <a:cubicBezTo>
                  <a:pt x="1854221" y="0"/>
                  <a:pt x="2003742" y="149521"/>
                  <a:pt x="2003742" y="333964"/>
                </a:cubicBezTo>
                <a:lnTo>
                  <a:pt x="2003742" y="1669778"/>
                </a:lnTo>
                <a:cubicBezTo>
                  <a:pt x="2003742" y="1854221"/>
                  <a:pt x="1854221" y="2003742"/>
                  <a:pt x="1669778" y="2003742"/>
                </a:cubicBezTo>
                <a:lnTo>
                  <a:pt x="333964" y="2003742"/>
                </a:lnTo>
                <a:cubicBezTo>
                  <a:pt x="149521" y="2003742"/>
                  <a:pt x="0" y="1854221"/>
                  <a:pt x="0" y="1669778"/>
                </a:cubicBezTo>
                <a:lnTo>
                  <a:pt x="0" y="333964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9255" tIns="189255" rIns="189255" bIns="1892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063F79"/>
                </a:solidFill>
              </a:rPr>
              <a:t>Time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tx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kern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129181" y="2034039"/>
            <a:ext cx="215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1,890 crashes on arterials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 (2012-2016)</a:t>
            </a:r>
          </a:p>
          <a:p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8694174" y="2114028"/>
            <a:ext cx="2365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&gt; 50% of crashes intersection-related</a:t>
            </a:r>
          </a:p>
          <a:p>
            <a:pPr algn="ctr"/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6129181" y="4796360"/>
            <a:ext cx="215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</a:rPr>
              <a:t>13.5% crashes on one-way streets</a:t>
            </a:r>
          </a:p>
          <a:p>
            <a:pPr algn="ctr"/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8844424" y="4711390"/>
            <a:ext cx="215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b="1" dirty="0">
                <a:solidFill>
                  <a:prstClr val="white"/>
                </a:solidFill>
              </a:rPr>
              <a:t>&gt; 64% of all fatal crashes at night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8481" y="3611920"/>
            <a:ext cx="38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063F79"/>
                </a:solidFill>
              </a:rPr>
              <a:t>Florida Statistics</a:t>
            </a:r>
          </a:p>
        </p:txBody>
      </p:sp>
    </p:spTree>
    <p:extLst>
      <p:ext uri="{BB962C8B-B14F-4D97-AF65-F5344CB8AC3E}">
        <p14:creationId xmlns:p14="http://schemas.microsoft.com/office/powerpoint/2010/main" val="41230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5910"/>
            <a:ext cx="10512862" cy="1180335"/>
          </a:xfr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Objectives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62492" y="1700717"/>
            <a:ext cx="5203492" cy="132051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rmAutofit fontScale="925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857"/>
              </a:spcAft>
              <a:buNone/>
            </a:pPr>
            <a:r>
              <a:rPr lang="en-US" sz="2800" dirty="0"/>
              <a:t>To assess the existing conditions on arterials that experienced frequent WWD crashes and incidents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DD0F5D-1479-4C02-8A11-138C0B77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492" y="3201139"/>
            <a:ext cx="5203492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defTabSz="914126">
              <a:spcAft>
                <a:spcPts val="857"/>
              </a:spcAft>
              <a:buClr>
                <a:srgbClr val="DB3434"/>
              </a:buClr>
            </a:pPr>
            <a:r>
              <a:rPr lang="en-US" sz="2800" dirty="0">
                <a:solidFill>
                  <a:srgbClr val="002060"/>
                </a:solidFill>
              </a:rPr>
              <a:t>To propose TSM&amp;O solutions to mitigate WWD incidents on arterials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492" y="1667350"/>
            <a:ext cx="1143000" cy="135026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19492" y="3167772"/>
            <a:ext cx="1143000" cy="145172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424772" y="1261974"/>
            <a:ext cx="1687589" cy="2443903"/>
            <a:chOff x="653382" y="24162427"/>
            <a:chExt cx="3322479" cy="5246667"/>
          </a:xfrm>
        </p:grpSpPr>
        <p:pic>
          <p:nvPicPr>
            <p:cNvPr id="16" name="Picture 6" descr="Image result for do not enter sign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1" t="2383" r="2161" b="2328"/>
            <a:stretch/>
          </p:blipFill>
          <p:spPr bwMode="auto">
            <a:xfrm>
              <a:off x="2295992" y="27731689"/>
              <a:ext cx="1679869" cy="1677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mage result for wrong way sign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40"/>
            <a:stretch/>
          </p:blipFill>
          <p:spPr bwMode="auto">
            <a:xfrm>
              <a:off x="804736" y="24162427"/>
              <a:ext cx="2310318" cy="163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Image result for one way sig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" t="2080" r="1361" b="11920"/>
            <a:stretch/>
          </p:blipFill>
          <p:spPr bwMode="auto">
            <a:xfrm>
              <a:off x="1647655" y="25575644"/>
              <a:ext cx="2117558" cy="150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Image result for left turn lane mark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82" y="27001329"/>
              <a:ext cx="1853256" cy="2275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722176" y="4458646"/>
            <a:ext cx="2571750" cy="1853323"/>
            <a:chOff x="6447181" y="3624943"/>
            <a:chExt cx="3193577" cy="2579426"/>
          </a:xfrm>
        </p:grpSpPr>
        <p:pic>
          <p:nvPicPr>
            <p:cNvPr id="17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9" t="8865" r="8309" b="9453"/>
            <a:stretch/>
          </p:blipFill>
          <p:spPr bwMode="auto">
            <a:xfrm>
              <a:off x="6447181" y="3624943"/>
              <a:ext cx="3193577" cy="2579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7580312" y="4571064"/>
              <a:ext cx="113651" cy="7357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885517" y="4525862"/>
              <a:ext cx="183533" cy="1187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312294" y="4420438"/>
              <a:ext cx="257786" cy="20329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44">
            <a:extLst>
              <a:ext uri="{FF2B5EF4-FFF2-40B4-BE49-F238E27FC236}">
                <a16:creationId xmlns:a16="http://schemas.microsoft.com/office/drawing/2014/main" id="{01E50C49-E0ED-4AF3-8F4F-62383D0493AB}"/>
              </a:ext>
            </a:extLst>
          </p:cNvPr>
          <p:cNvSpPr txBox="1">
            <a:spLocks/>
          </p:cNvSpPr>
          <p:nvPr/>
        </p:nvSpPr>
        <p:spPr>
          <a:xfrm>
            <a:off x="7223452" y="6332113"/>
            <a:ext cx="3090510" cy="587301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960120" indent="-960120" algn="l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Char char="•"/>
              <a:defRPr sz="1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0060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2084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6132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8156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2204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019" indent="0" algn="ctr">
              <a:lnSpc>
                <a:spcPct val="100000"/>
              </a:lnSpc>
              <a:spcBef>
                <a:spcPts val="0"/>
              </a:spcBef>
              <a:spcAft>
                <a:spcPts val="857"/>
              </a:spcAft>
              <a:buNone/>
            </a:pPr>
            <a:r>
              <a:rPr lang="en-US" sz="2800" dirty="0">
                <a:solidFill>
                  <a:srgbClr val="063F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TSM&amp;O Solutions</a:t>
            </a:r>
          </a:p>
        </p:txBody>
      </p:sp>
      <p:sp>
        <p:nvSpPr>
          <p:cNvPr id="26" name="Content Placeholder 44">
            <a:extLst>
              <a:ext uri="{FF2B5EF4-FFF2-40B4-BE49-F238E27FC236}">
                <a16:creationId xmlns:a16="http://schemas.microsoft.com/office/drawing/2014/main" id="{01E50C49-E0ED-4AF3-8F4F-62383D0493AB}"/>
              </a:ext>
            </a:extLst>
          </p:cNvPr>
          <p:cNvSpPr txBox="1">
            <a:spLocks/>
          </p:cNvSpPr>
          <p:nvPr/>
        </p:nvSpPr>
        <p:spPr>
          <a:xfrm>
            <a:off x="8721184" y="3728197"/>
            <a:ext cx="3492792" cy="587301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960120" indent="-960120" algn="l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Char char="•"/>
              <a:defRPr sz="1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0060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2084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6132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8156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180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22040" indent="-960120" algn="l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019" indent="0" algn="ctr">
              <a:lnSpc>
                <a:spcPct val="100000"/>
              </a:lnSpc>
              <a:spcBef>
                <a:spcPts val="0"/>
              </a:spcBef>
              <a:spcAft>
                <a:spcPts val="857"/>
              </a:spcAft>
              <a:buNone/>
            </a:pPr>
            <a:r>
              <a:rPr lang="en-US" sz="2800" dirty="0">
                <a:solidFill>
                  <a:srgbClr val="063F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Traditional Solutions</a:t>
            </a:r>
          </a:p>
        </p:txBody>
      </p:sp>
    </p:spTree>
    <p:extLst>
      <p:ext uri="{BB962C8B-B14F-4D97-AF65-F5344CB8AC3E}">
        <p14:creationId xmlns:p14="http://schemas.microsoft.com/office/powerpoint/2010/main" val="20858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Study Corridors</a:t>
            </a:r>
            <a:endParaRPr lang="en-US" sz="4000" b="1" dirty="0">
              <a:solidFill>
                <a:schemeClr val="accent4">
                  <a:lumMod val="90000"/>
                  <a:lumOff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DD0F5D-1479-4C02-8A11-138C0B77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6</a:t>
            </a:fld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880272" y="1007205"/>
            <a:ext cx="382728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lnSpc>
                <a:spcPct val="90000"/>
              </a:lnSpc>
              <a:spcBef>
                <a:spcPts val="1000"/>
              </a:spcBef>
              <a:buClr>
                <a:srgbClr val="DE9004"/>
              </a:buClr>
            </a:pPr>
            <a:r>
              <a:rPr lang="en-US" sz="2800" b="1" i="1" dirty="0">
                <a:solidFill>
                  <a:srgbClr val="DB3434"/>
                </a:solidFill>
                <a:latin typeface="Calibri" panose="020F0502020204030204" pitchFamily="34" charset="0"/>
                <a:ea typeface="+mj-ea"/>
                <a:cs typeface="+mj-cs"/>
              </a:rPr>
              <a:t>N 22nd St &amp; N 21st St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5"/>
            <a:ext cx="2769273" cy="6854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396" y="-16476"/>
            <a:ext cx="2733429" cy="687620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465841" y="3871636"/>
            <a:ext cx="382728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126">
              <a:lnSpc>
                <a:spcPct val="90000"/>
              </a:lnSpc>
              <a:spcBef>
                <a:spcPts val="1000"/>
              </a:spcBef>
              <a:buClr>
                <a:srgbClr val="DE9004"/>
              </a:buClr>
            </a:pPr>
            <a:r>
              <a:rPr lang="en-US" sz="2800" b="1" i="1" dirty="0">
                <a:solidFill>
                  <a:srgbClr val="DB3434"/>
                </a:solidFill>
                <a:latin typeface="Calibri" panose="020F0502020204030204" pitchFamily="34" charset="0"/>
                <a:ea typeface="+mj-ea"/>
                <a:cs typeface="+mj-cs"/>
              </a:rPr>
              <a:t>N Tampa St</a:t>
            </a:r>
          </a:p>
        </p:txBody>
      </p:sp>
      <p:sp>
        <p:nvSpPr>
          <p:cNvPr id="2" name="Rectangle 1"/>
          <p:cNvSpPr/>
          <p:nvPr/>
        </p:nvSpPr>
        <p:spPr>
          <a:xfrm>
            <a:off x="4733029" y="4340337"/>
            <a:ext cx="48290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126"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2.7-mile section, one-way three-lanes </a:t>
            </a:r>
          </a:p>
          <a:p>
            <a:pPr marL="457200" indent="-457200" defTabSz="914126"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23 Stop Signs and 14 signals </a:t>
            </a:r>
          </a:p>
          <a:p>
            <a:pPr marL="457200" indent="-457200" defTabSz="914126"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8 WWD crashes 2012-2015</a:t>
            </a:r>
          </a:p>
          <a:p>
            <a:pPr marL="457200" indent="-457200" defTabSz="914126"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6 WWD arrests 2015-2019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2769273" y="1362548"/>
            <a:ext cx="6092825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914126"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1-mile, one-way pair of parallel segments </a:t>
            </a:r>
          </a:p>
          <a:p>
            <a:pPr marL="457200" indent="-457200" defTabSz="914126"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7 Stop signs and 7 signals</a:t>
            </a:r>
          </a:p>
          <a:p>
            <a:pPr marL="457200" indent="-457200" defTabSz="914126"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5 WWD crashes 2012-2015</a:t>
            </a:r>
          </a:p>
          <a:p>
            <a:pPr marL="457200" indent="-457200" defTabSz="914126">
              <a:buClr>
                <a:srgbClr val="DB343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13 WWD arrests 2015-2019</a:t>
            </a:r>
          </a:p>
        </p:txBody>
      </p:sp>
    </p:spTree>
    <p:extLst>
      <p:ext uri="{BB962C8B-B14F-4D97-AF65-F5344CB8AC3E}">
        <p14:creationId xmlns:p14="http://schemas.microsoft.com/office/powerpoint/2010/main" val="13037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86EF0B-546E-42E0-9CF1-1D0AB44AEA7F}"/>
              </a:ext>
            </a:extLst>
          </p:cNvPr>
          <p:cNvSpPr txBox="1">
            <a:spLocks/>
          </p:cNvSpPr>
          <p:nvPr/>
        </p:nvSpPr>
        <p:spPr>
          <a:xfrm>
            <a:off x="531812" y="228600"/>
            <a:ext cx="10514231" cy="58715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126">
              <a:lnSpc>
                <a:spcPct val="90000"/>
              </a:lnSpc>
              <a:spcBef>
                <a:spcPct val="0"/>
              </a:spcBef>
              <a:buNone/>
              <a:defRPr sz="4399" b="1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Existing Conditions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507506" y="1567305"/>
            <a:ext cx="3545568" cy="2085122"/>
            <a:chOff x="-611188" y="1371600"/>
            <a:chExt cx="7129462" cy="45868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11680"/>
            <a:stretch/>
          </p:blipFill>
          <p:spPr>
            <a:xfrm>
              <a:off x="-611188" y="1371600"/>
              <a:ext cx="7129462" cy="45868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1598612" y="2825310"/>
              <a:ext cx="381000" cy="381000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79612" y="2766179"/>
              <a:ext cx="381000" cy="440131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82674" y="3282510"/>
              <a:ext cx="363538" cy="381000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022974" y="3158250"/>
              <a:ext cx="457200" cy="505260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132062" y="2844177"/>
              <a:ext cx="296863" cy="390708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7587307" y="1177168"/>
            <a:ext cx="5257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ctr">
              <a:spcAft>
                <a:spcPts val="1200"/>
              </a:spcAft>
              <a:buClr>
                <a:srgbClr val="DE9004"/>
              </a:buClr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What the Right-Way Drivers see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74" y="4783341"/>
            <a:ext cx="3725930" cy="1823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8181418" y="4332456"/>
            <a:ext cx="3825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>
              <a:spcAft>
                <a:spcPts val="1200"/>
              </a:spcAft>
              <a:buClr>
                <a:srgbClr val="DE9004"/>
              </a:buClr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What the Wrong-Way Drivers see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81530" y="1131364"/>
            <a:ext cx="2164605" cy="2487910"/>
            <a:chOff x="14854328" y="14374851"/>
            <a:chExt cx="3429000" cy="35814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33950" t="19104" r="5752" b="4960"/>
            <a:stretch/>
          </p:blipFill>
          <p:spPr>
            <a:xfrm>
              <a:off x="14854328" y="14374851"/>
              <a:ext cx="3429000" cy="3581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Oval 29"/>
            <p:cNvSpPr/>
            <p:nvPr/>
          </p:nvSpPr>
          <p:spPr>
            <a:xfrm>
              <a:off x="15959228" y="14917424"/>
              <a:ext cx="1219200" cy="11452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0360" y="4270450"/>
            <a:ext cx="2140033" cy="2357121"/>
            <a:chOff x="2082006" y="3348924"/>
            <a:chExt cx="2995612" cy="348429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2006" y="3348924"/>
              <a:ext cx="2995612" cy="34842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3" name="Oval 32"/>
            <p:cNvSpPr/>
            <p:nvPr/>
          </p:nvSpPr>
          <p:spPr>
            <a:xfrm>
              <a:off x="2894012" y="3610123"/>
              <a:ext cx="1219200" cy="11452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26068" y="1573036"/>
            <a:ext cx="2210119" cy="2327733"/>
            <a:chOff x="2526068" y="1573036"/>
            <a:chExt cx="2210119" cy="2327733"/>
          </a:xfrm>
        </p:grpSpPr>
        <p:sp>
          <p:nvSpPr>
            <p:cNvPr id="38" name="Freeform 37"/>
            <p:cNvSpPr/>
            <p:nvPr/>
          </p:nvSpPr>
          <p:spPr>
            <a:xfrm rot="5400000">
              <a:off x="2467261" y="1631843"/>
              <a:ext cx="2327733" cy="2210119"/>
            </a:xfrm>
            <a:custGeom>
              <a:avLst/>
              <a:gdLst>
                <a:gd name="connsiteX0" fmla="*/ 0 w 1775174"/>
                <a:gd name="connsiteY0" fmla="*/ 640953 h 1667408"/>
                <a:gd name="connsiteX1" fmla="*/ 1110164 w 1775174"/>
                <a:gd name="connsiteY1" fmla="*/ 0 h 1667408"/>
                <a:gd name="connsiteX2" fmla="*/ 1775174 w 1775174"/>
                <a:gd name="connsiteY2" fmla="*/ 383944 h 1667408"/>
                <a:gd name="connsiteX3" fmla="*/ 1775174 w 1775174"/>
                <a:gd name="connsiteY3" fmla="*/ 1667408 h 1667408"/>
                <a:gd name="connsiteX4" fmla="*/ 1595549 w 1775174"/>
                <a:gd name="connsiteY4" fmla="*/ 1658338 h 1667408"/>
                <a:gd name="connsiteX5" fmla="*/ 58332 w 1775174"/>
                <a:gd name="connsiteY5" fmla="*/ 736970 h 1667408"/>
                <a:gd name="connsiteX6" fmla="*/ 0 w 1775174"/>
                <a:gd name="connsiteY6" fmla="*/ 640953 h 166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174" h="1667408">
                  <a:moveTo>
                    <a:pt x="0" y="640953"/>
                  </a:moveTo>
                  <a:lnTo>
                    <a:pt x="1110164" y="0"/>
                  </a:lnTo>
                  <a:lnTo>
                    <a:pt x="1775174" y="383944"/>
                  </a:lnTo>
                  <a:lnTo>
                    <a:pt x="1775174" y="1667408"/>
                  </a:lnTo>
                  <a:lnTo>
                    <a:pt x="1595549" y="1658338"/>
                  </a:lnTo>
                  <a:cubicBezTo>
                    <a:pt x="955784" y="1593366"/>
                    <a:pt x="400332" y="1243197"/>
                    <a:pt x="58332" y="736970"/>
                  </a:cubicBezTo>
                  <a:lnTo>
                    <a:pt x="0" y="64095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88900" dist="63500" sx="102000" sy="102000" algn="ctr" rotWithShape="0">
                <a:prstClr val="black">
                  <a:alpha val="42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621837" y="3378652"/>
              <a:ext cx="453913" cy="449046"/>
            </a:xfrm>
            <a:prstGeom prst="ellipse">
              <a:avLst/>
            </a:prstGeom>
            <a:solidFill>
              <a:srgbClr val="FF8B8B"/>
            </a:solidFill>
            <a:ln>
              <a:noFill/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6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69504" y="1175983"/>
            <a:ext cx="3014213" cy="1793995"/>
            <a:chOff x="3969504" y="1175983"/>
            <a:chExt cx="3014213" cy="1793995"/>
          </a:xfrm>
        </p:grpSpPr>
        <p:sp>
          <p:nvSpPr>
            <p:cNvPr id="37" name="Freeform 36"/>
            <p:cNvSpPr/>
            <p:nvPr/>
          </p:nvSpPr>
          <p:spPr>
            <a:xfrm rot="5400000">
              <a:off x="4434328" y="711159"/>
              <a:ext cx="1793995" cy="2723643"/>
            </a:xfrm>
            <a:custGeom>
              <a:avLst/>
              <a:gdLst>
                <a:gd name="connsiteX0" fmla="*/ 0 w 1368135"/>
                <a:gd name="connsiteY0" fmla="*/ 1031118 h 2054832"/>
                <a:gd name="connsiteX1" fmla="*/ 255215 w 1368135"/>
                <a:gd name="connsiteY1" fmla="*/ 23198 h 2054832"/>
                <a:gd name="connsiteX2" fmla="*/ 269308 w 1368135"/>
                <a:gd name="connsiteY2" fmla="*/ 0 h 2054832"/>
                <a:gd name="connsiteX3" fmla="*/ 1368135 w 1368135"/>
                <a:gd name="connsiteY3" fmla="*/ 634408 h 2054832"/>
                <a:gd name="connsiteX4" fmla="*/ 1368135 w 1368135"/>
                <a:gd name="connsiteY4" fmla="*/ 1417826 h 2054832"/>
                <a:gd name="connsiteX5" fmla="*/ 264810 w 1368135"/>
                <a:gd name="connsiteY5" fmla="*/ 2054832 h 2054832"/>
                <a:gd name="connsiteX6" fmla="*/ 255215 w 1368135"/>
                <a:gd name="connsiteY6" fmla="*/ 2039038 h 2054832"/>
                <a:gd name="connsiteX7" fmla="*/ 0 w 1368135"/>
                <a:gd name="connsiteY7" fmla="*/ 1031118 h 205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135" h="2054832">
                  <a:moveTo>
                    <a:pt x="0" y="1031118"/>
                  </a:moveTo>
                  <a:cubicBezTo>
                    <a:pt x="0" y="666170"/>
                    <a:pt x="92453" y="322816"/>
                    <a:pt x="255215" y="23198"/>
                  </a:cubicBezTo>
                  <a:lnTo>
                    <a:pt x="269308" y="0"/>
                  </a:lnTo>
                  <a:lnTo>
                    <a:pt x="1368135" y="634408"/>
                  </a:lnTo>
                  <a:lnTo>
                    <a:pt x="1368135" y="1417826"/>
                  </a:lnTo>
                  <a:lnTo>
                    <a:pt x="264810" y="2054832"/>
                  </a:lnTo>
                  <a:lnTo>
                    <a:pt x="255215" y="2039038"/>
                  </a:lnTo>
                  <a:cubicBezTo>
                    <a:pt x="92453" y="1739421"/>
                    <a:pt x="0" y="1396066"/>
                    <a:pt x="0" y="1031118"/>
                  </a:cubicBezTo>
                  <a:close/>
                </a:path>
              </a:pathLst>
            </a:custGeom>
            <a:solidFill>
              <a:srgbClr val="C47F04"/>
            </a:solidFill>
            <a:ln>
              <a:noFill/>
            </a:ln>
            <a:effectLst>
              <a:outerShdw blurRad="88900" dist="63500" sx="102000" sy="102000" algn="ctr" rotWithShape="0">
                <a:prstClr val="black">
                  <a:alpha val="42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65898" y="1446094"/>
              <a:ext cx="2717819" cy="1107996"/>
              <a:chOff x="4265898" y="1446094"/>
              <a:chExt cx="2717819" cy="1107996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4265898" y="1483925"/>
                <a:ext cx="453913" cy="449046"/>
              </a:xfrm>
              <a:prstGeom prst="ellipse">
                <a:avLst/>
              </a:prstGeom>
              <a:solidFill>
                <a:srgbClr val="FCBF52"/>
              </a:solidFill>
              <a:ln>
                <a:noFill/>
              </a:ln>
              <a:scene3d>
                <a:camera prst="perspectiveFron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708632" y="1446094"/>
                <a:ext cx="2275085" cy="1107996"/>
              </a:xfrm>
              <a:prstGeom prst="rect">
                <a:avLst/>
              </a:prstGeom>
              <a:scene3d>
                <a:camera prst="perspectiveFront"/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</a:rPr>
                  <a:t>Small and scattered </a:t>
                </a:r>
              </a:p>
              <a:p>
                <a:r>
                  <a:rPr lang="en-US" sz="2200" b="1" dirty="0">
                    <a:solidFill>
                      <a:schemeClr val="bg1"/>
                    </a:solidFill>
                  </a:rPr>
                  <a:t>signs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925609" y="3996691"/>
            <a:ext cx="2201159" cy="2325373"/>
            <a:chOff x="5925609" y="3996691"/>
            <a:chExt cx="2201159" cy="2325373"/>
          </a:xfrm>
        </p:grpSpPr>
        <p:sp>
          <p:nvSpPr>
            <p:cNvPr id="41" name="Freeform 40"/>
            <p:cNvSpPr/>
            <p:nvPr/>
          </p:nvSpPr>
          <p:spPr>
            <a:xfrm rot="5400000">
              <a:off x="5863502" y="4058798"/>
              <a:ext cx="2325373" cy="2201159"/>
            </a:xfrm>
            <a:custGeom>
              <a:avLst/>
              <a:gdLst>
                <a:gd name="connsiteX0" fmla="*/ 0 w 1773374"/>
                <a:gd name="connsiteY0" fmla="*/ 1273945 h 1660648"/>
                <a:gd name="connsiteX1" fmla="*/ 0 w 1773374"/>
                <a:gd name="connsiteY1" fmla="*/ 0 h 1660648"/>
                <a:gd name="connsiteX2" fmla="*/ 179625 w 1773374"/>
                <a:gd name="connsiteY2" fmla="*/ 9070 h 1660648"/>
                <a:gd name="connsiteX3" fmla="*/ 1716842 w 1773374"/>
                <a:gd name="connsiteY3" fmla="*/ 930438 h 1660648"/>
                <a:gd name="connsiteX4" fmla="*/ 1773374 w 1773374"/>
                <a:gd name="connsiteY4" fmla="*/ 1023493 h 1660648"/>
                <a:gd name="connsiteX5" fmla="*/ 669790 w 1773374"/>
                <a:gd name="connsiteY5" fmla="*/ 1660648 h 1660648"/>
                <a:gd name="connsiteX6" fmla="*/ 0 w 1773374"/>
                <a:gd name="connsiteY6" fmla="*/ 1273945 h 16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3374" h="1660648">
                  <a:moveTo>
                    <a:pt x="0" y="1273945"/>
                  </a:moveTo>
                  <a:lnTo>
                    <a:pt x="0" y="0"/>
                  </a:lnTo>
                  <a:lnTo>
                    <a:pt x="179625" y="9070"/>
                  </a:lnTo>
                  <a:cubicBezTo>
                    <a:pt x="819390" y="74042"/>
                    <a:pt x="1374843" y="424212"/>
                    <a:pt x="1716842" y="930438"/>
                  </a:cubicBezTo>
                  <a:lnTo>
                    <a:pt x="1773374" y="1023493"/>
                  </a:lnTo>
                  <a:lnTo>
                    <a:pt x="669790" y="1660648"/>
                  </a:lnTo>
                  <a:lnTo>
                    <a:pt x="0" y="127394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88900" dist="63500" sx="102000" sy="102000" algn="ctr" rotWithShape="0">
                <a:prstClr val="black">
                  <a:alpha val="42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523206" y="4079407"/>
              <a:ext cx="453913" cy="449046"/>
            </a:xfrm>
            <a:prstGeom prst="ellipse">
              <a:avLst/>
            </a:prstGeom>
            <a:solidFill>
              <a:srgbClr val="C4E59F"/>
            </a:solidFill>
            <a:ln>
              <a:noFill/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3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210300" y="4427611"/>
              <a:ext cx="1886368" cy="1107996"/>
            </a:xfrm>
            <a:prstGeom prst="rect">
              <a:avLst/>
            </a:prstGeom>
            <a:scene3d>
              <a:camera prst="perspectiveFront"/>
              <a:lightRig rig="threePt" dir="t"/>
            </a:scene3d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</a:rPr>
                <a:t>No WW signs along the corridor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27836" y="1578933"/>
            <a:ext cx="2198932" cy="2321835"/>
            <a:chOff x="5927836" y="1578933"/>
            <a:chExt cx="2198932" cy="2321835"/>
          </a:xfrm>
        </p:grpSpPr>
        <p:sp>
          <p:nvSpPr>
            <p:cNvPr id="39" name="Freeform 38"/>
            <p:cNvSpPr/>
            <p:nvPr/>
          </p:nvSpPr>
          <p:spPr>
            <a:xfrm rot="5400000">
              <a:off x="5866384" y="1640385"/>
              <a:ext cx="2321835" cy="2198932"/>
            </a:xfrm>
            <a:custGeom>
              <a:avLst/>
              <a:gdLst>
                <a:gd name="connsiteX0" fmla="*/ 0 w 1770676"/>
                <a:gd name="connsiteY0" fmla="*/ 1019051 h 1658968"/>
                <a:gd name="connsiteX1" fmla="*/ 53834 w 1770676"/>
                <a:gd name="connsiteY1" fmla="*/ 930438 h 1658968"/>
                <a:gd name="connsiteX2" fmla="*/ 1591051 w 1770676"/>
                <a:gd name="connsiteY2" fmla="*/ 9070 h 1658968"/>
                <a:gd name="connsiteX3" fmla="*/ 1770676 w 1770676"/>
                <a:gd name="connsiteY3" fmla="*/ 0 h 1658968"/>
                <a:gd name="connsiteX4" fmla="*/ 1770676 w 1770676"/>
                <a:gd name="connsiteY4" fmla="*/ 1276585 h 1658968"/>
                <a:gd name="connsiteX5" fmla="*/ 1108369 w 1770676"/>
                <a:gd name="connsiteY5" fmla="*/ 1658968 h 1658968"/>
                <a:gd name="connsiteX6" fmla="*/ 0 w 1770676"/>
                <a:gd name="connsiteY6" fmla="*/ 1019051 h 165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0676" h="1658968">
                  <a:moveTo>
                    <a:pt x="0" y="1019051"/>
                  </a:moveTo>
                  <a:lnTo>
                    <a:pt x="53834" y="930438"/>
                  </a:lnTo>
                  <a:cubicBezTo>
                    <a:pt x="395834" y="424212"/>
                    <a:pt x="951286" y="74042"/>
                    <a:pt x="1591051" y="9070"/>
                  </a:cubicBezTo>
                  <a:lnTo>
                    <a:pt x="1770676" y="0"/>
                  </a:lnTo>
                  <a:lnTo>
                    <a:pt x="1770676" y="1276585"/>
                  </a:lnTo>
                  <a:lnTo>
                    <a:pt x="1108369" y="1658968"/>
                  </a:lnTo>
                  <a:lnTo>
                    <a:pt x="0" y="10190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88900" dist="63500" sx="102000" sy="102000" algn="ctr" rotWithShape="0">
                <a:prstClr val="black">
                  <a:alpha val="42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687259" y="1915587"/>
              <a:ext cx="453913" cy="449046"/>
            </a:xfrm>
            <a:prstGeom prst="ellipse">
              <a:avLst/>
            </a:prstGeom>
            <a:solidFill>
              <a:srgbClr val="5F5F5F"/>
            </a:solidFill>
            <a:ln>
              <a:noFill/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2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339005" y="2651581"/>
              <a:ext cx="1553696" cy="769442"/>
            </a:xfrm>
            <a:prstGeom prst="rect">
              <a:avLst/>
            </a:prstGeom>
            <a:scene3d>
              <a:camera prst="perspectiveFront"/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</a:rPr>
                <a:t>Obstructed </a:t>
              </a:r>
            </a:p>
            <a:p>
              <a:r>
                <a:rPr lang="en-US" sz="2200" b="1" dirty="0">
                  <a:solidFill>
                    <a:schemeClr val="bg1"/>
                  </a:solidFill>
                </a:rPr>
                <a:t>WWD Signs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3133363" y="2508239"/>
            <a:ext cx="1054071" cy="769442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Poor 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lighting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526069" y="3996691"/>
            <a:ext cx="2217174" cy="2331271"/>
            <a:chOff x="2526069" y="3996691"/>
            <a:chExt cx="2217174" cy="2331271"/>
          </a:xfrm>
        </p:grpSpPr>
        <p:sp>
          <p:nvSpPr>
            <p:cNvPr id="40" name="Freeform 39"/>
            <p:cNvSpPr/>
            <p:nvPr/>
          </p:nvSpPr>
          <p:spPr>
            <a:xfrm rot="5400000">
              <a:off x="2469020" y="4053740"/>
              <a:ext cx="2331271" cy="2217174"/>
            </a:xfrm>
            <a:custGeom>
              <a:avLst/>
              <a:gdLst>
                <a:gd name="connsiteX0" fmla="*/ 0 w 1777872"/>
                <a:gd name="connsiteY0" fmla="*/ 1672730 h 1672730"/>
                <a:gd name="connsiteX1" fmla="*/ 0 w 1777872"/>
                <a:gd name="connsiteY1" fmla="*/ 384623 h 1672730"/>
                <a:gd name="connsiteX2" fmla="*/ 666186 w 1777872"/>
                <a:gd name="connsiteY2" fmla="*/ 0 h 1672730"/>
                <a:gd name="connsiteX3" fmla="*/ 1777872 w 1777872"/>
                <a:gd name="connsiteY3" fmla="*/ 641833 h 1672730"/>
                <a:gd name="connsiteX4" fmla="*/ 1716842 w 1777872"/>
                <a:gd name="connsiteY4" fmla="*/ 742292 h 1672730"/>
                <a:gd name="connsiteX5" fmla="*/ 179625 w 1777872"/>
                <a:gd name="connsiteY5" fmla="*/ 1663660 h 1672730"/>
                <a:gd name="connsiteX6" fmla="*/ 0 w 1777872"/>
                <a:gd name="connsiteY6" fmla="*/ 1672730 h 167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7872" h="1672730">
                  <a:moveTo>
                    <a:pt x="0" y="1672730"/>
                  </a:moveTo>
                  <a:lnTo>
                    <a:pt x="0" y="384623"/>
                  </a:lnTo>
                  <a:lnTo>
                    <a:pt x="666186" y="0"/>
                  </a:lnTo>
                  <a:lnTo>
                    <a:pt x="1777872" y="641833"/>
                  </a:lnTo>
                  <a:lnTo>
                    <a:pt x="1716842" y="742292"/>
                  </a:lnTo>
                  <a:cubicBezTo>
                    <a:pt x="1374842" y="1248519"/>
                    <a:pt x="819389" y="1598688"/>
                    <a:pt x="179625" y="1663660"/>
                  </a:cubicBezTo>
                  <a:lnTo>
                    <a:pt x="0" y="167273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88900" dist="63500" sx="102000" sy="102000" algn="ctr" rotWithShape="0">
                <a:prstClr val="black">
                  <a:alpha val="42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508894" y="5625949"/>
              <a:ext cx="453913" cy="449046"/>
            </a:xfrm>
            <a:prstGeom prst="ellipse">
              <a:avLst/>
            </a:prstGeom>
            <a:solidFill>
              <a:srgbClr val="9E5ECE"/>
            </a:solidFill>
            <a:ln>
              <a:noFill/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5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79199" y="4332456"/>
              <a:ext cx="1962397" cy="769441"/>
            </a:xfrm>
            <a:prstGeom prst="rect">
              <a:avLst/>
            </a:prstGeom>
            <a:scene3d>
              <a:camera prst="perspectiveFront"/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</a:rPr>
                <a:t> WW signs </a:t>
              </a:r>
            </a:p>
            <a:p>
              <a:r>
                <a:rPr lang="en-US" sz="2200" b="1" dirty="0">
                  <a:solidFill>
                    <a:schemeClr val="bg1"/>
                  </a:solidFill>
                </a:rPr>
                <a:t>Not easily seen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75392" y="4925208"/>
            <a:ext cx="2711865" cy="1796268"/>
            <a:chOff x="3975392" y="4925208"/>
            <a:chExt cx="2711865" cy="1796268"/>
          </a:xfrm>
        </p:grpSpPr>
        <p:sp>
          <p:nvSpPr>
            <p:cNvPr id="42" name="Freeform 41"/>
            <p:cNvSpPr/>
            <p:nvPr/>
          </p:nvSpPr>
          <p:spPr>
            <a:xfrm rot="5400000">
              <a:off x="4433191" y="4467409"/>
              <a:ext cx="1796268" cy="2711865"/>
            </a:xfrm>
            <a:custGeom>
              <a:avLst/>
              <a:gdLst>
                <a:gd name="connsiteX0" fmla="*/ 0 w 1369869"/>
                <a:gd name="connsiteY0" fmla="*/ 1406382 h 2045946"/>
                <a:gd name="connsiteX1" fmla="*/ 0 w 1369869"/>
                <a:gd name="connsiteY1" fmla="*/ 636967 h 2045946"/>
                <a:gd name="connsiteX2" fmla="*/ 1103260 w 1369869"/>
                <a:gd name="connsiteY2" fmla="*/ 0 h 2045946"/>
                <a:gd name="connsiteX3" fmla="*/ 1114654 w 1369869"/>
                <a:gd name="connsiteY3" fmla="*/ 18755 h 2045946"/>
                <a:gd name="connsiteX4" fmla="*/ 1369869 w 1369869"/>
                <a:gd name="connsiteY4" fmla="*/ 1026675 h 2045946"/>
                <a:gd name="connsiteX5" fmla="*/ 1114654 w 1369869"/>
                <a:gd name="connsiteY5" fmla="*/ 2034595 h 2045946"/>
                <a:gd name="connsiteX6" fmla="*/ 1107758 w 1369869"/>
                <a:gd name="connsiteY6" fmla="*/ 2045946 h 2045946"/>
                <a:gd name="connsiteX7" fmla="*/ 0 w 1369869"/>
                <a:gd name="connsiteY7" fmla="*/ 1406382 h 204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9869" h="2045946">
                  <a:moveTo>
                    <a:pt x="0" y="1406382"/>
                  </a:moveTo>
                  <a:lnTo>
                    <a:pt x="0" y="636967"/>
                  </a:lnTo>
                  <a:lnTo>
                    <a:pt x="1103260" y="0"/>
                  </a:lnTo>
                  <a:lnTo>
                    <a:pt x="1114654" y="18755"/>
                  </a:lnTo>
                  <a:cubicBezTo>
                    <a:pt x="1277416" y="318373"/>
                    <a:pt x="1369869" y="661727"/>
                    <a:pt x="1369869" y="1026675"/>
                  </a:cubicBezTo>
                  <a:cubicBezTo>
                    <a:pt x="1369869" y="1391623"/>
                    <a:pt x="1277416" y="1734978"/>
                    <a:pt x="1114654" y="2034595"/>
                  </a:cubicBezTo>
                  <a:lnTo>
                    <a:pt x="1107758" y="2045946"/>
                  </a:lnTo>
                  <a:lnTo>
                    <a:pt x="0" y="140638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88900" dist="63500" sx="102000" sy="102000" algn="ctr" rotWithShape="0">
                <a:prstClr val="black">
                  <a:alpha val="42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925609" y="6072724"/>
              <a:ext cx="453913" cy="449046"/>
            </a:xfrm>
            <a:prstGeom prst="ellipse">
              <a:avLst/>
            </a:prstGeom>
            <a:solidFill>
              <a:srgbClr val="0040C0"/>
            </a:solidFill>
            <a:ln>
              <a:noFill/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4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457465" y="5310459"/>
              <a:ext cx="1668085" cy="769442"/>
            </a:xfrm>
            <a:prstGeom prst="rect">
              <a:avLst/>
            </a:prstGeom>
            <a:scene3d>
              <a:camera prst="perspectiveFront"/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</a:rPr>
                <a:t>Inconsistent </a:t>
              </a:r>
            </a:p>
            <a:p>
              <a:r>
                <a:rPr lang="en-US" sz="2200" b="1" dirty="0">
                  <a:solidFill>
                    <a:schemeClr val="bg1"/>
                  </a:solidFill>
                </a:rPr>
                <a:t>WW signage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262467" y="3650403"/>
            <a:ext cx="357790" cy="461665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none">
            <a:spAutoFit/>
          </a:bodyPr>
          <a:lstStyle/>
          <a:p>
            <a:pPr marL="171450" algn="ctr">
              <a:spcAft>
                <a:spcPts val="600"/>
              </a:spcAft>
              <a:buClr>
                <a:srgbClr val="DE9004"/>
              </a:buClr>
            </a:pPr>
            <a:endParaRPr lang="en-US" b="1" dirty="0">
              <a:solidFill>
                <a:srgbClr val="063F79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4277" y="3688701"/>
            <a:ext cx="179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63F79"/>
                </a:solidFill>
                <a:latin typeface="Calibri" panose="020F0502020204030204" pitchFamily="34" charset="0"/>
              </a:rPr>
              <a:t>Problems?</a:t>
            </a:r>
          </a:p>
        </p:txBody>
      </p:sp>
    </p:spTree>
    <p:extLst>
      <p:ext uri="{BB962C8B-B14F-4D97-AF65-F5344CB8AC3E}">
        <p14:creationId xmlns:p14="http://schemas.microsoft.com/office/powerpoint/2010/main" val="16251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86EF0B-546E-42E0-9CF1-1D0AB44AEA7F}"/>
              </a:ext>
            </a:extLst>
          </p:cNvPr>
          <p:cNvSpPr txBox="1">
            <a:spLocks/>
          </p:cNvSpPr>
          <p:nvPr/>
        </p:nvSpPr>
        <p:spPr>
          <a:xfrm>
            <a:off x="596568" y="270234"/>
            <a:ext cx="10514231" cy="58715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126">
              <a:lnSpc>
                <a:spcPct val="90000"/>
              </a:lnSpc>
              <a:spcBef>
                <a:spcPct val="0"/>
              </a:spcBef>
              <a:buNone/>
              <a:defRPr sz="4399" b="1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Critical Locations with </a:t>
            </a:r>
            <a:r>
              <a:rPr lang="en-US" dirty="0" err="1"/>
              <a:t>WWD</a:t>
            </a:r>
            <a:r>
              <a:rPr lang="en-US" dirty="0"/>
              <a:t> Crashes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237" y="3340282"/>
            <a:ext cx="3943095" cy="334537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11583946" y="3399084"/>
            <a:ext cx="368940" cy="700690"/>
            <a:chOff x="11583946" y="3399084"/>
            <a:chExt cx="368940" cy="700690"/>
          </a:xfrm>
        </p:grpSpPr>
        <p:cxnSp>
          <p:nvCxnSpPr>
            <p:cNvPr id="35" name="Straight Arrow Connector 34"/>
            <p:cNvCxnSpPr/>
            <p:nvPr/>
          </p:nvCxnSpPr>
          <p:spPr>
            <a:xfrm flipH="1" flipV="1">
              <a:off x="11759569" y="3399084"/>
              <a:ext cx="4720" cy="303370"/>
            </a:xfrm>
            <a:prstGeom prst="straightConnector1">
              <a:avLst/>
            </a:prstGeom>
            <a:ln w="539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1583946" y="3691330"/>
              <a:ext cx="368940" cy="408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N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211968" y="4796764"/>
            <a:ext cx="737785" cy="674706"/>
            <a:chOff x="9211968" y="4796764"/>
            <a:chExt cx="737785" cy="67470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62354" flipH="1">
              <a:off x="9546497" y="5197318"/>
              <a:ext cx="125726" cy="61474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9211968" y="4796764"/>
              <a:ext cx="737785" cy="6747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9267814" y="5221812"/>
              <a:ext cx="258159" cy="793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9674612" y="4843522"/>
              <a:ext cx="0" cy="23140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5-Point Star 31"/>
            <p:cNvSpPr/>
            <p:nvPr/>
          </p:nvSpPr>
          <p:spPr>
            <a:xfrm>
              <a:off x="9707794" y="5164791"/>
              <a:ext cx="104389" cy="9925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624" y="1386009"/>
            <a:ext cx="4900278" cy="2327757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8051126" y="2968709"/>
            <a:ext cx="996783" cy="13015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37312" y="1359082"/>
            <a:ext cx="0" cy="5280633"/>
          </a:xfrm>
          <a:prstGeom prst="line">
            <a:avLst/>
          </a:prstGeom>
          <a:ln w="76200">
            <a:solidFill>
              <a:schemeClr val="accent4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617112" y="1768622"/>
            <a:ext cx="2355639" cy="101566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63F79"/>
                </a:solidFill>
              </a:rPr>
              <a:t>Vehicle 1 going eastbound on a westbound corridor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270" y="1290202"/>
            <a:ext cx="5947949" cy="5412467"/>
            <a:chOff x="169270" y="1290202"/>
            <a:chExt cx="5947949" cy="54124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2271813" y="3888317"/>
              <a:ext cx="242456" cy="121228"/>
            </a:xfrm>
            <a:prstGeom prst="rect">
              <a:avLst/>
            </a:prstGeom>
          </p:spPr>
        </p:pic>
        <p:sp>
          <p:nvSpPr>
            <p:cNvPr id="4" name="5-Point Star 3"/>
            <p:cNvSpPr/>
            <p:nvPr/>
          </p:nvSpPr>
          <p:spPr>
            <a:xfrm>
              <a:off x="2330407" y="4005849"/>
              <a:ext cx="123248" cy="12861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3539382" y="1420566"/>
              <a:ext cx="2314302" cy="1599927"/>
              <a:chOff x="7008812" y="1371600"/>
              <a:chExt cx="3711468" cy="256581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8812" y="1371600"/>
                <a:ext cx="3711468" cy="25658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9980612" y="1962242"/>
                <a:ext cx="198605" cy="255157"/>
              </a:xfrm>
              <a:prstGeom prst="round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8715977" y="2089820"/>
                <a:ext cx="198605" cy="255157"/>
              </a:xfrm>
              <a:prstGeom prst="round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69270" y="1290202"/>
              <a:ext cx="3232542" cy="5387252"/>
              <a:chOff x="716157" y="1371600"/>
              <a:chExt cx="3232542" cy="538725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6157" y="1402743"/>
                <a:ext cx="3232542" cy="535610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83743" flipH="1">
                <a:off x="2339355" y="4137437"/>
                <a:ext cx="228600" cy="122682"/>
              </a:xfrm>
              <a:prstGeom prst="rect">
                <a:avLst/>
              </a:prstGeom>
            </p:spPr>
          </p:pic>
          <p:sp>
            <p:nvSpPr>
              <p:cNvPr id="9" name="Bent Arrow 8"/>
              <p:cNvSpPr/>
              <p:nvPr/>
            </p:nvSpPr>
            <p:spPr>
              <a:xfrm rot="16200000">
                <a:off x="2488458" y="3975327"/>
                <a:ext cx="178146" cy="242514"/>
              </a:xfrm>
              <a:prstGeom prst="bentArrow">
                <a:avLst/>
              </a:prstGeom>
              <a:solidFill>
                <a:srgbClr val="FFFF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Down Arrow 9"/>
              <p:cNvSpPr/>
              <p:nvPr/>
            </p:nvSpPr>
            <p:spPr>
              <a:xfrm>
                <a:off x="2240157" y="3816467"/>
                <a:ext cx="76200" cy="253692"/>
              </a:xfrm>
              <a:prstGeom prst="downArrow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923509" y="1371600"/>
                <a:ext cx="5573" cy="393132"/>
              </a:xfrm>
              <a:prstGeom prst="straightConnector1">
                <a:avLst/>
              </a:prstGeom>
              <a:ln w="539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16157" y="1750317"/>
                <a:ext cx="435595" cy="529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N</a:t>
                </a: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53500" y="3850276"/>
                <a:ext cx="871078" cy="8743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/>
            <p:cNvCxnSpPr>
              <a:endCxn id="18" idx="7"/>
            </p:cNvCxnSpPr>
            <p:nvPr/>
          </p:nvCxnSpPr>
          <p:spPr>
            <a:xfrm flipH="1">
              <a:off x="2150125" y="2125814"/>
              <a:ext cx="2775687" cy="17711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86829" y="4857515"/>
              <a:ext cx="2630390" cy="18451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8" name="Straight Arrow Connector 27"/>
            <p:cNvCxnSpPr/>
            <p:nvPr/>
          </p:nvCxnSpPr>
          <p:spPr>
            <a:xfrm flipH="1" flipV="1">
              <a:off x="1889642" y="4425098"/>
              <a:ext cx="2713246" cy="135499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744529" y="3459683"/>
              <a:ext cx="2095480" cy="1015663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63F79"/>
                  </a:solidFill>
                </a:rPr>
                <a:t>Vehicle 1 turning right to the wrong direction </a:t>
              </a:r>
            </a:p>
          </p:txBody>
        </p:sp>
        <p:cxnSp>
          <p:nvCxnSpPr>
            <p:cNvPr id="13" name="Straight Arrow Connector 12"/>
            <p:cNvCxnSpPr>
              <a:stCxn id="39" idx="1"/>
              <a:endCxn id="6" idx="2"/>
            </p:cNvCxnSpPr>
            <p:nvPr/>
          </p:nvCxnSpPr>
          <p:spPr>
            <a:xfrm flipH="1">
              <a:off x="1862350" y="3967515"/>
              <a:ext cx="1882179" cy="1921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55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0"/>
            <a:ext cx="10512862" cy="1180335"/>
          </a:xfr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Proposed Solutions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61CFF4-27E0-458E-A0F2-2B5CEBC2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en-US" smtClean="0"/>
              <a:t>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480427" y="3645419"/>
            <a:ext cx="5614235" cy="3199709"/>
            <a:chOff x="2480427" y="3645419"/>
            <a:chExt cx="5614235" cy="3199709"/>
          </a:xfrm>
        </p:grpSpPr>
        <p:sp>
          <p:nvSpPr>
            <p:cNvPr id="5" name="Rectangle 4"/>
            <p:cNvSpPr/>
            <p:nvPr/>
          </p:nvSpPr>
          <p:spPr>
            <a:xfrm>
              <a:off x="2836862" y="6137242"/>
              <a:ext cx="5257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/>
              <a:r>
                <a:rPr lang="en-US" sz="2000" dirty="0">
                  <a:solidFill>
                    <a:srgbClr val="063F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Adding Directional Pavement Markings to Avoid Wrong Way Left Turns</a:t>
              </a:r>
            </a:p>
          </p:txBody>
        </p:sp>
        <p:pic>
          <p:nvPicPr>
            <p:cNvPr id="6" name="Picture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480427" y="3645419"/>
              <a:ext cx="5614235" cy="251447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453317" y="1314450"/>
            <a:ext cx="3631897" cy="3434501"/>
            <a:chOff x="8463264" y="1333907"/>
            <a:chExt cx="3631897" cy="34345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2D8F8A-B1DB-48BF-8193-34C4868E1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1" t="20036" r="19492" b="19845"/>
            <a:stretch/>
          </p:blipFill>
          <p:spPr bwMode="auto">
            <a:xfrm>
              <a:off x="10323512" y="2575040"/>
              <a:ext cx="1656791" cy="16418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7CA8CF-9E88-4466-A568-441453C13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1" t="13085" r="16113" b="7817"/>
            <a:stretch/>
          </p:blipFill>
          <p:spPr bwMode="auto">
            <a:xfrm>
              <a:off x="8463264" y="1333907"/>
              <a:ext cx="2069906" cy="19085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BA23DF-FCF2-4116-83BE-7A51EE938CC9}"/>
                </a:ext>
              </a:extLst>
            </p:cNvPr>
            <p:cNvSpPr/>
            <p:nvPr/>
          </p:nvSpPr>
          <p:spPr>
            <a:xfrm>
              <a:off x="8665602" y="4399076"/>
              <a:ext cx="34295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lnSpc>
                  <a:spcPct val="90000"/>
                </a:lnSpc>
                <a:spcBef>
                  <a:spcPts val="1000"/>
                </a:spcBef>
                <a:buClr>
                  <a:srgbClr val="DE9004"/>
                </a:buClr>
              </a:pPr>
              <a:r>
                <a:rPr lang="en-US" sz="2000" dirty="0">
                  <a:solidFill>
                    <a:srgbClr val="063F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Enhancement to Existing Signs 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458083" y="228600"/>
            <a:ext cx="8115300" cy="4119117"/>
          </a:xfrm>
          <a:prstGeom prst="rect">
            <a:avLst/>
          </a:prstGeom>
          <a:noFill/>
        </p:spPr>
      </p:sp>
      <p:grpSp>
        <p:nvGrpSpPr>
          <p:cNvPr id="23" name="Group 22"/>
          <p:cNvGrpSpPr/>
          <p:nvPr/>
        </p:nvGrpSpPr>
        <p:grpSpPr>
          <a:xfrm>
            <a:off x="5092832" y="1114622"/>
            <a:ext cx="2347050" cy="2347484"/>
            <a:chOff x="5092832" y="1114622"/>
            <a:chExt cx="2347050" cy="2347484"/>
          </a:xfrm>
        </p:grpSpPr>
        <p:sp>
          <p:nvSpPr>
            <p:cNvPr id="14" name="Oval 13"/>
            <p:cNvSpPr/>
            <p:nvPr/>
          </p:nvSpPr>
          <p:spPr>
            <a:xfrm>
              <a:off x="5092832" y="1114622"/>
              <a:ext cx="2347050" cy="23474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5170761" y="1192885"/>
              <a:ext cx="2191191" cy="2190958"/>
            </a:xfrm>
            <a:custGeom>
              <a:avLst/>
              <a:gdLst>
                <a:gd name="connsiteX0" fmla="*/ 0 w 2191191"/>
                <a:gd name="connsiteY0" fmla="*/ 1095479 h 2190958"/>
                <a:gd name="connsiteX1" fmla="*/ 1095596 w 2191191"/>
                <a:gd name="connsiteY1" fmla="*/ 0 h 2190958"/>
                <a:gd name="connsiteX2" fmla="*/ 2191192 w 2191191"/>
                <a:gd name="connsiteY2" fmla="*/ 1095479 h 2190958"/>
                <a:gd name="connsiteX3" fmla="*/ 1095596 w 2191191"/>
                <a:gd name="connsiteY3" fmla="*/ 2190958 h 2190958"/>
                <a:gd name="connsiteX4" fmla="*/ 0 w 2191191"/>
                <a:gd name="connsiteY4" fmla="*/ 1095479 h 219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191" h="2190958">
                  <a:moveTo>
                    <a:pt x="0" y="1095479"/>
                  </a:moveTo>
                  <a:cubicBezTo>
                    <a:pt x="0" y="490463"/>
                    <a:pt x="490515" y="0"/>
                    <a:pt x="1095596" y="0"/>
                  </a:cubicBezTo>
                  <a:cubicBezTo>
                    <a:pt x="1700677" y="0"/>
                    <a:pt x="2191192" y="490463"/>
                    <a:pt x="2191192" y="1095479"/>
                  </a:cubicBezTo>
                  <a:cubicBezTo>
                    <a:pt x="2191192" y="1700495"/>
                    <a:pt x="1700677" y="2190958"/>
                    <a:pt x="1095596" y="2190958"/>
                  </a:cubicBezTo>
                  <a:cubicBezTo>
                    <a:pt x="490515" y="2190958"/>
                    <a:pt x="0" y="1700495"/>
                    <a:pt x="0" y="1095479"/>
                  </a:cubicBezTo>
                  <a:close/>
                </a:path>
              </a:pathLst>
            </a:custGeom>
            <a:solidFill>
              <a:schemeClr val="accent4">
                <a:lumMod val="10000"/>
                <a:lumOff val="90000"/>
                <a:alpha val="9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8646" tIns="338453" rIns="338645" bIns="33845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000" kern="1200" dirty="0"/>
                <a:t>Innovative </a:t>
              </a:r>
              <a:r>
                <a:rPr lang="en-US" sz="2000" kern="1200" dirty="0" err="1"/>
                <a:t>TSM&amp;O</a:t>
              </a:r>
              <a:endParaRPr lang="en-US" sz="2000" kern="1200" dirty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/>
                <a:t>Solution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686101" y="1117458"/>
            <a:ext cx="2341397" cy="2341397"/>
            <a:chOff x="2669914" y="1117459"/>
            <a:chExt cx="2341397" cy="2341397"/>
          </a:xfrm>
        </p:grpSpPr>
        <p:sp>
          <p:nvSpPr>
            <p:cNvPr id="16" name="Teardrop 15"/>
            <p:cNvSpPr/>
            <p:nvPr/>
          </p:nvSpPr>
          <p:spPr>
            <a:xfrm rot="2700000">
              <a:off x="2669914" y="1117459"/>
              <a:ext cx="2341397" cy="2341397"/>
            </a:xfrm>
            <a:prstGeom prst="teardrop">
              <a:avLst>
                <a:gd name="adj" fmla="val 100000"/>
              </a:avLst>
            </a:prstGeom>
            <a:solidFill>
              <a:srgbClr val="CCC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745017" y="1192885"/>
              <a:ext cx="2191191" cy="2190958"/>
            </a:xfrm>
            <a:custGeom>
              <a:avLst/>
              <a:gdLst>
                <a:gd name="connsiteX0" fmla="*/ 0 w 2191191"/>
                <a:gd name="connsiteY0" fmla="*/ 1095479 h 2190958"/>
                <a:gd name="connsiteX1" fmla="*/ 1095596 w 2191191"/>
                <a:gd name="connsiteY1" fmla="*/ 0 h 2190958"/>
                <a:gd name="connsiteX2" fmla="*/ 2191192 w 2191191"/>
                <a:gd name="connsiteY2" fmla="*/ 1095479 h 2190958"/>
                <a:gd name="connsiteX3" fmla="*/ 1095596 w 2191191"/>
                <a:gd name="connsiteY3" fmla="*/ 2190958 h 2190958"/>
                <a:gd name="connsiteX4" fmla="*/ 0 w 2191191"/>
                <a:gd name="connsiteY4" fmla="*/ 1095479 h 219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191" h="2190958">
                  <a:moveTo>
                    <a:pt x="0" y="1095479"/>
                  </a:moveTo>
                  <a:cubicBezTo>
                    <a:pt x="0" y="490463"/>
                    <a:pt x="490515" y="0"/>
                    <a:pt x="1095596" y="0"/>
                  </a:cubicBezTo>
                  <a:cubicBezTo>
                    <a:pt x="1700677" y="0"/>
                    <a:pt x="2191192" y="490463"/>
                    <a:pt x="2191192" y="1095479"/>
                  </a:cubicBezTo>
                  <a:cubicBezTo>
                    <a:pt x="2191192" y="1700495"/>
                    <a:pt x="1700677" y="2190958"/>
                    <a:pt x="1095596" y="2190958"/>
                  </a:cubicBezTo>
                  <a:cubicBezTo>
                    <a:pt x="490515" y="2190958"/>
                    <a:pt x="0" y="1700495"/>
                    <a:pt x="0" y="109547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8646" tIns="338453" rIns="338645" bIns="33845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/>
                <a:t>Enhancement to Traditional Signs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9876" y="1054583"/>
            <a:ext cx="2341397" cy="2341397"/>
            <a:chOff x="244170" y="1117459"/>
            <a:chExt cx="2341397" cy="2341397"/>
          </a:xfrm>
        </p:grpSpPr>
        <p:sp>
          <p:nvSpPr>
            <p:cNvPr id="18" name="Teardrop 17"/>
            <p:cNvSpPr/>
            <p:nvPr/>
          </p:nvSpPr>
          <p:spPr>
            <a:xfrm rot="2700000">
              <a:off x="244170" y="1117459"/>
              <a:ext cx="2341397" cy="2341397"/>
            </a:xfrm>
            <a:prstGeom prst="teardrop">
              <a:avLst>
                <a:gd name="adj" fmla="val 10000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29091" y="1212869"/>
              <a:ext cx="2191191" cy="2190958"/>
            </a:xfrm>
            <a:custGeom>
              <a:avLst/>
              <a:gdLst>
                <a:gd name="connsiteX0" fmla="*/ 0 w 2191191"/>
                <a:gd name="connsiteY0" fmla="*/ 1095479 h 2190958"/>
                <a:gd name="connsiteX1" fmla="*/ 1095596 w 2191191"/>
                <a:gd name="connsiteY1" fmla="*/ 0 h 2190958"/>
                <a:gd name="connsiteX2" fmla="*/ 2191192 w 2191191"/>
                <a:gd name="connsiteY2" fmla="*/ 1095479 h 2190958"/>
                <a:gd name="connsiteX3" fmla="*/ 1095596 w 2191191"/>
                <a:gd name="connsiteY3" fmla="*/ 2190958 h 2190958"/>
                <a:gd name="connsiteX4" fmla="*/ 0 w 2191191"/>
                <a:gd name="connsiteY4" fmla="*/ 1095479 h 219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191" h="2190958">
                  <a:moveTo>
                    <a:pt x="0" y="1095479"/>
                  </a:moveTo>
                  <a:cubicBezTo>
                    <a:pt x="0" y="490463"/>
                    <a:pt x="490515" y="0"/>
                    <a:pt x="1095596" y="0"/>
                  </a:cubicBezTo>
                  <a:cubicBezTo>
                    <a:pt x="1700677" y="0"/>
                    <a:pt x="2191192" y="490463"/>
                    <a:pt x="2191192" y="1095479"/>
                  </a:cubicBezTo>
                  <a:cubicBezTo>
                    <a:pt x="2191192" y="1700495"/>
                    <a:pt x="1700677" y="2190958"/>
                    <a:pt x="1095596" y="2190958"/>
                  </a:cubicBezTo>
                  <a:cubicBezTo>
                    <a:pt x="490515" y="2190958"/>
                    <a:pt x="0" y="1700495"/>
                    <a:pt x="0" y="109547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8646" tIns="338453" rIns="338645" bIns="33845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/>
                <a:t>Quick Fixes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6551612" y="5320818"/>
            <a:ext cx="810340" cy="78779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3A9E16"/>
      </a:dk2>
      <a:lt2>
        <a:srgbClr val="FBEEC9"/>
      </a:lt2>
      <a:accent1>
        <a:srgbClr val="DB3434"/>
      </a:accent1>
      <a:accent2>
        <a:srgbClr val="3A9E16"/>
      </a:accent2>
      <a:accent3>
        <a:srgbClr val="B58B80"/>
      </a:accent3>
      <a:accent4>
        <a:srgbClr val="042A50"/>
      </a:accent4>
      <a:accent5>
        <a:srgbClr val="CF2525"/>
      </a:accent5>
      <a:accent6>
        <a:srgbClr val="C17529"/>
      </a:accent6>
      <a:hlink>
        <a:srgbClr val="EEA1A1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700CCB-20BA-4760-AB9F-AC3B63ED32E0}">
  <ds:schemaRefs>
    <ds:schemaRef ds:uri="http://purl.org/dc/terms/"/>
    <ds:schemaRef ds:uri="a4f35948-e619-41b3-aa29-22878b09cfd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40262f94-9f35-4ac3-9a90-690165a166b7"/>
  </ds:schemaRefs>
</ds:datastoreItem>
</file>

<file path=customXml/itemProps3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494</Words>
  <Application>Microsoft Office PowerPoint</Application>
  <PresentationFormat>Custom</PresentationFormat>
  <Paragraphs>169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Baskerville Old Face</vt:lpstr>
      <vt:lpstr>Calibri</vt:lpstr>
      <vt:lpstr>Calibri Light</vt:lpstr>
      <vt:lpstr>Constantia</vt:lpstr>
      <vt:lpstr>Office Theme</vt:lpstr>
      <vt:lpstr>TSM&amp;O Solutions to Mitigate  Wrong-Way Driving (WWD) Crashes on Arterials</vt:lpstr>
      <vt:lpstr>Presentation Overview</vt:lpstr>
      <vt:lpstr>WWD Crashes</vt:lpstr>
      <vt:lpstr>WWD Crashes on Arterials</vt:lpstr>
      <vt:lpstr>Objectives</vt:lpstr>
      <vt:lpstr>Study Corridors</vt:lpstr>
      <vt:lpstr>PowerPoint Presentation</vt:lpstr>
      <vt:lpstr>PowerPoint Presentation</vt:lpstr>
      <vt:lpstr>Proposed Solutions</vt:lpstr>
      <vt:lpstr>PowerPoint Presentation</vt:lpstr>
      <vt:lpstr>High-Level Functional Architecture</vt:lpstr>
      <vt:lpstr>Deployment</vt:lpstr>
      <vt:lpstr>Project Timeline</vt:lpstr>
      <vt:lpstr>Anticipated Benefits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TSM&amp;O Solutions to Mitigate  Wrong-Way Driving (WWD) Crashes on Arterials</dc:title>
  <dc:creator>cecilia kadeha</dc:creator>
  <cp:lastModifiedBy>cecilia kadeha</cp:lastModifiedBy>
  <cp:revision>181</cp:revision>
  <dcterms:created xsi:type="dcterms:W3CDTF">2019-07-09T23:24:30Z</dcterms:created>
  <dcterms:modified xsi:type="dcterms:W3CDTF">2019-07-22T20:59:11Z</dcterms:modified>
</cp:coreProperties>
</file>