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5" r:id="rId3"/>
  </p:sldMasterIdLst>
  <p:notesMasterIdLst>
    <p:notesMasterId r:id="rId18"/>
  </p:notesMasterIdLst>
  <p:handoutMasterIdLst>
    <p:handoutMasterId r:id="rId19"/>
  </p:handoutMasterIdLst>
  <p:sldIdLst>
    <p:sldId id="256" r:id="rId4"/>
    <p:sldId id="319" r:id="rId5"/>
    <p:sldId id="261" r:id="rId6"/>
    <p:sldId id="265" r:id="rId7"/>
    <p:sldId id="392" r:id="rId8"/>
    <p:sldId id="308" r:id="rId9"/>
    <p:sldId id="396" r:id="rId10"/>
    <p:sldId id="397" r:id="rId11"/>
    <p:sldId id="398" r:id="rId12"/>
    <p:sldId id="399" r:id="rId13"/>
    <p:sldId id="402" r:id="rId14"/>
    <p:sldId id="395" r:id="rId15"/>
    <p:sldId id="401" r:id="rId16"/>
    <p:sldId id="259"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mbria Math" panose="02040503050406030204" pitchFamily="18" charset="0"/>
      <p:regular r:id="rId26"/>
    </p:embeddedFont>
    <p:embeddedFont>
      <p:font typeface="Great Vibe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seinzadeh, Nima" initials="HN" lastIdx="1" clrIdx="0">
    <p:extLst>
      <p:ext uri="{19B8F6BF-5375-455C-9EA6-DF929625EA0E}">
        <p15:presenceInfo xmlns:p15="http://schemas.microsoft.com/office/powerpoint/2012/main" userId="S::nhoseinz@vols.utk.edu::7bfcdcca-464f-4d37-99d1-41064a1ce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595B"/>
    <a:srgbClr val="F0685A"/>
    <a:srgbClr val="FF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9403" autoAdjust="0"/>
  </p:normalViewPr>
  <p:slideViewPr>
    <p:cSldViewPr snapToGrid="0">
      <p:cViewPr varScale="1">
        <p:scale>
          <a:sx n="57" d="100"/>
          <a:sy n="57" d="100"/>
        </p:scale>
        <p:origin x="1206" y="72"/>
      </p:cViewPr>
      <p:guideLst/>
    </p:cSldViewPr>
  </p:slideViewPr>
  <p:notesTextViewPr>
    <p:cViewPr>
      <p:scale>
        <a:sx n="3" d="2"/>
        <a:sy n="3" d="2"/>
      </p:scale>
      <p:origin x="0" y="0"/>
    </p:cViewPr>
  </p:notesTextViewPr>
  <p:notesViewPr>
    <p:cSldViewPr snapToGrid="0">
      <p:cViewPr varScale="1">
        <p:scale>
          <a:sx n="99" d="100"/>
          <a:sy n="99"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YL_semester%208\Brad%20write%20up\fig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YL_semester%208\transportation%20tournament\signalGroup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58595B"/>
                </a:solidFill>
                <a:latin typeface="Arial" panose="020B0604020202020204" pitchFamily="34" charset="0"/>
                <a:ea typeface="+mn-ea"/>
                <a:cs typeface="Arial" panose="020B0604020202020204" pitchFamily="34" charset="0"/>
              </a:defRPr>
            </a:pPr>
            <a:r>
              <a:rPr lang="en-US" sz="1800" dirty="0">
                <a:solidFill>
                  <a:srgbClr val="58595B"/>
                </a:solidFill>
              </a:rPr>
              <a:t>Signal Ownership In Tennessee</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8F7-4BDA-9439-584C17E6AF32}"/>
              </c:ext>
            </c:extLst>
          </c:dPt>
          <c:dPt>
            <c:idx val="1"/>
            <c:bubble3D val="0"/>
            <c:explosion val="0"/>
            <c:spPr>
              <a:solidFill>
                <a:schemeClr val="accent2">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8F7-4BDA-9439-584C17E6AF32}"/>
              </c:ext>
            </c:extLst>
          </c:dPt>
          <c:dPt>
            <c:idx val="2"/>
            <c:bubble3D val="0"/>
            <c:spPr>
              <a:solidFill>
                <a:srgbClr val="00B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8F7-4BDA-9439-584C17E6AF3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8F7-4BDA-9439-584C17E6AF32}"/>
              </c:ext>
            </c:extLst>
          </c:dPt>
          <c:dPt>
            <c:idx val="4"/>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78F7-4BDA-9439-584C17E6AF32}"/>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Sheet1!$A$7:$E$7</c:f>
              <c:strCache>
                <c:ptCount val="5"/>
                <c:pt idx="0">
                  <c:v>Less than 5 signals</c:v>
                </c:pt>
                <c:pt idx="1">
                  <c:v>5 ot 20 signals</c:v>
                </c:pt>
                <c:pt idx="2">
                  <c:v>21-40 signals</c:v>
                </c:pt>
                <c:pt idx="3">
                  <c:v>41-80 signals</c:v>
                </c:pt>
                <c:pt idx="4">
                  <c:v> Over 80 signals</c:v>
                </c:pt>
              </c:strCache>
            </c:strRef>
          </c:cat>
          <c:val>
            <c:numRef>
              <c:f>Sheet1!$A$8:$E$8</c:f>
              <c:numCache>
                <c:formatCode>0%</c:formatCode>
                <c:ptCount val="5"/>
                <c:pt idx="0">
                  <c:v>0.32</c:v>
                </c:pt>
                <c:pt idx="1">
                  <c:v>0.22</c:v>
                </c:pt>
                <c:pt idx="2">
                  <c:v>0.13</c:v>
                </c:pt>
                <c:pt idx="3">
                  <c:v>0.15</c:v>
                </c:pt>
                <c:pt idx="4">
                  <c:v>0.18</c:v>
                </c:pt>
              </c:numCache>
            </c:numRef>
          </c:val>
          <c:extLst>
            <c:ext xmlns:c16="http://schemas.microsoft.com/office/drawing/2014/chart" uri="{C3380CC4-5D6E-409C-BE32-E72D297353CC}">
              <c16:uniqueId val="{0000000A-78F7-4BDA-9439-584C17E6AF32}"/>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6175962379702535"/>
          <c:y val="0.17120324803149606"/>
          <c:w val="0.32959941265021669"/>
          <c:h val="0.5370663821343475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44450"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58595B"/>
                </a:solidFill>
                <a:latin typeface="Arial" panose="020B0604020202020204" pitchFamily="34" charset="0"/>
                <a:ea typeface="+mn-ea"/>
                <a:cs typeface="Arial" panose="020B0604020202020204" pitchFamily="34" charset="0"/>
              </a:defRPr>
            </a:pPr>
            <a:r>
              <a:rPr lang="en-US" sz="1800" b="1">
                <a:solidFill>
                  <a:srgbClr val="58595B"/>
                </a:solidFill>
                <a:latin typeface="Arial" panose="020B0604020202020204" pitchFamily="34" charset="0"/>
                <a:cs typeface="Arial" panose="020B0604020202020204" pitchFamily="34" charset="0"/>
              </a:rPr>
              <a:t>Signal Timing Updating Period</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Sheet1!$B$9</c:f>
              <c:strCache>
                <c:ptCount val="1"/>
                <c:pt idx="0">
                  <c:v>1~2 years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strRef>
              <c:f>Sheet1!$A$10:$A$14</c:f>
              <c:strCache>
                <c:ptCount val="5"/>
                <c:pt idx="0">
                  <c:v>5</c:v>
                </c:pt>
                <c:pt idx="1">
                  <c:v>5~20</c:v>
                </c:pt>
                <c:pt idx="2">
                  <c:v>21~40</c:v>
                </c:pt>
                <c:pt idx="3">
                  <c:v>41~80</c:v>
                </c:pt>
                <c:pt idx="4">
                  <c:v>80</c:v>
                </c:pt>
              </c:strCache>
            </c:strRef>
          </c:cat>
          <c:val>
            <c:numRef>
              <c:f>Sheet1!$B$10:$B$14</c:f>
              <c:numCache>
                <c:formatCode>General</c:formatCode>
                <c:ptCount val="5"/>
                <c:pt idx="0">
                  <c:v>14</c:v>
                </c:pt>
                <c:pt idx="1">
                  <c:v>27</c:v>
                </c:pt>
                <c:pt idx="2">
                  <c:v>0</c:v>
                </c:pt>
                <c:pt idx="3">
                  <c:v>40</c:v>
                </c:pt>
                <c:pt idx="4">
                  <c:v>27</c:v>
                </c:pt>
              </c:numCache>
            </c:numRef>
          </c:val>
          <c:extLst>
            <c:ext xmlns:c16="http://schemas.microsoft.com/office/drawing/2014/chart" uri="{C3380CC4-5D6E-409C-BE32-E72D297353CC}">
              <c16:uniqueId val="{00000000-F825-4060-9E86-273E13CCE5B0}"/>
            </c:ext>
          </c:extLst>
        </c:ser>
        <c:ser>
          <c:idx val="1"/>
          <c:order val="1"/>
          <c:tx>
            <c:strRef>
              <c:f>Sheet1!$C$9</c:f>
              <c:strCache>
                <c:ptCount val="1"/>
                <c:pt idx="0">
                  <c:v>over 2 years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cat>
            <c:strRef>
              <c:f>Sheet1!$A$10:$A$14</c:f>
              <c:strCache>
                <c:ptCount val="5"/>
                <c:pt idx="0">
                  <c:v>5</c:v>
                </c:pt>
                <c:pt idx="1">
                  <c:v>5~20</c:v>
                </c:pt>
                <c:pt idx="2">
                  <c:v>21~40</c:v>
                </c:pt>
                <c:pt idx="3">
                  <c:v>41~80</c:v>
                </c:pt>
                <c:pt idx="4">
                  <c:v>80</c:v>
                </c:pt>
              </c:strCache>
            </c:strRef>
          </c:cat>
          <c:val>
            <c:numRef>
              <c:f>Sheet1!$C$10:$C$14</c:f>
              <c:numCache>
                <c:formatCode>General</c:formatCode>
                <c:ptCount val="5"/>
                <c:pt idx="0">
                  <c:v>9</c:v>
                </c:pt>
                <c:pt idx="1">
                  <c:v>33</c:v>
                </c:pt>
                <c:pt idx="2">
                  <c:v>89</c:v>
                </c:pt>
                <c:pt idx="3">
                  <c:v>50</c:v>
                </c:pt>
                <c:pt idx="4">
                  <c:v>73</c:v>
                </c:pt>
              </c:numCache>
            </c:numRef>
          </c:val>
          <c:extLst>
            <c:ext xmlns:c16="http://schemas.microsoft.com/office/drawing/2014/chart" uri="{C3380CC4-5D6E-409C-BE32-E72D297353CC}">
              <c16:uniqueId val="{00000001-F825-4060-9E86-273E13CCE5B0}"/>
            </c:ext>
          </c:extLst>
        </c:ser>
        <c:ser>
          <c:idx val="2"/>
          <c:order val="2"/>
          <c:tx>
            <c:strRef>
              <c:f>Sheet1!$D$9</c:f>
              <c:strCache>
                <c:ptCount val="1"/>
                <c:pt idx="0">
                  <c:v>never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cat>
            <c:strRef>
              <c:f>Sheet1!$A$10:$A$14</c:f>
              <c:strCache>
                <c:ptCount val="5"/>
                <c:pt idx="0">
                  <c:v>5</c:v>
                </c:pt>
                <c:pt idx="1">
                  <c:v>5~20</c:v>
                </c:pt>
                <c:pt idx="2">
                  <c:v>21~40</c:v>
                </c:pt>
                <c:pt idx="3">
                  <c:v>41~80</c:v>
                </c:pt>
                <c:pt idx="4">
                  <c:v>80</c:v>
                </c:pt>
              </c:strCache>
            </c:strRef>
          </c:cat>
          <c:val>
            <c:numRef>
              <c:f>Sheet1!$D$10:$D$14</c:f>
              <c:numCache>
                <c:formatCode>General</c:formatCode>
                <c:ptCount val="5"/>
                <c:pt idx="0">
                  <c:v>54</c:v>
                </c:pt>
                <c:pt idx="1">
                  <c:v>13</c:v>
                </c:pt>
                <c:pt idx="2">
                  <c:v>11</c:v>
                </c:pt>
                <c:pt idx="3">
                  <c:v>0</c:v>
                </c:pt>
                <c:pt idx="4">
                  <c:v>0</c:v>
                </c:pt>
              </c:numCache>
            </c:numRef>
          </c:val>
          <c:extLst>
            <c:ext xmlns:c16="http://schemas.microsoft.com/office/drawing/2014/chart" uri="{C3380CC4-5D6E-409C-BE32-E72D297353CC}">
              <c16:uniqueId val="{00000002-F825-4060-9E86-273E13CCE5B0}"/>
            </c:ext>
          </c:extLst>
        </c:ser>
        <c:ser>
          <c:idx val="3"/>
          <c:order val="3"/>
          <c:tx>
            <c:strRef>
              <c:f>Sheet1!$E$9</c:f>
              <c:strCache>
                <c:ptCount val="1"/>
                <c:pt idx="0">
                  <c:v>I don't Know</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cat>
            <c:strRef>
              <c:f>Sheet1!$A$10:$A$14</c:f>
              <c:strCache>
                <c:ptCount val="5"/>
                <c:pt idx="0">
                  <c:v>5</c:v>
                </c:pt>
                <c:pt idx="1">
                  <c:v>5~20</c:v>
                </c:pt>
                <c:pt idx="2">
                  <c:v>21~40</c:v>
                </c:pt>
                <c:pt idx="3">
                  <c:v>41~80</c:v>
                </c:pt>
                <c:pt idx="4">
                  <c:v>80</c:v>
                </c:pt>
              </c:strCache>
            </c:strRef>
          </c:cat>
          <c:val>
            <c:numRef>
              <c:f>Sheet1!$E$10:$E$14</c:f>
              <c:numCache>
                <c:formatCode>General</c:formatCode>
                <c:ptCount val="5"/>
                <c:pt idx="0">
                  <c:v>23</c:v>
                </c:pt>
                <c:pt idx="1">
                  <c:v>27</c:v>
                </c:pt>
                <c:pt idx="2">
                  <c:v>0</c:v>
                </c:pt>
                <c:pt idx="3">
                  <c:v>10</c:v>
                </c:pt>
                <c:pt idx="4">
                  <c:v>0</c:v>
                </c:pt>
              </c:numCache>
            </c:numRef>
          </c:val>
          <c:extLst>
            <c:ext xmlns:c16="http://schemas.microsoft.com/office/drawing/2014/chart" uri="{C3380CC4-5D6E-409C-BE32-E72D297353CC}">
              <c16:uniqueId val="{00000003-F825-4060-9E86-273E13CCE5B0}"/>
            </c:ext>
          </c:extLst>
        </c:ser>
        <c:dLbls>
          <c:showLegendKey val="0"/>
          <c:showVal val="0"/>
          <c:showCatName val="0"/>
          <c:showSerName val="0"/>
          <c:showPercent val="0"/>
          <c:showBubbleSize val="0"/>
        </c:dLbls>
        <c:gapWidth val="150"/>
        <c:shape val="box"/>
        <c:axId val="944880600"/>
        <c:axId val="944867880"/>
        <c:axId val="0"/>
      </c:bar3DChart>
      <c:catAx>
        <c:axId val="944880600"/>
        <c:scaling>
          <c:orientation val="minMax"/>
        </c:scaling>
        <c:delete val="0"/>
        <c:axPos val="b"/>
        <c:title>
          <c:tx>
            <c:rich>
              <a:bodyPr rot="0" spcFirstLastPara="1" vertOverflow="ellipsis" vert="horz" wrap="square" anchor="ctr" anchorCtr="1"/>
              <a:lstStyle/>
              <a:p>
                <a:pPr>
                  <a:defRPr sz="1197" b="1" i="0" u="none" strike="noStrike" kern="1200" baseline="0">
                    <a:solidFill>
                      <a:srgbClr val="58595B"/>
                    </a:solidFill>
                    <a:latin typeface="Arial" panose="020B0604020202020204" pitchFamily="34" charset="0"/>
                    <a:ea typeface="+mn-ea"/>
                    <a:cs typeface="Arial" panose="020B0604020202020204" pitchFamily="34" charset="0"/>
                  </a:defRPr>
                </a:pPr>
                <a:r>
                  <a:rPr lang="en-US" dirty="0">
                    <a:solidFill>
                      <a:srgbClr val="58595B"/>
                    </a:solidFill>
                    <a:latin typeface="Arial" panose="020B0604020202020204" pitchFamily="34" charset="0"/>
                    <a:cs typeface="Arial" panose="020B0604020202020204" pitchFamily="34" charset="0"/>
                  </a:rPr>
                  <a:t># of Signals Owned by Traffic Agencies</a:t>
                </a:r>
              </a:p>
            </c:rich>
          </c:tx>
          <c:overlay val="0"/>
          <c:spPr>
            <a:noFill/>
            <a:ln>
              <a:noFill/>
            </a:ln>
            <a:effectLst/>
          </c:spPr>
          <c:txPr>
            <a:bodyPr rot="0" spcFirstLastPara="1" vertOverflow="ellipsis" vert="horz" wrap="square" anchor="ctr" anchorCtr="1"/>
            <a:lstStyle/>
            <a:p>
              <a:pPr>
                <a:defRPr sz="1197" b="1"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crossAx val="944867880"/>
        <c:crosses val="autoZero"/>
        <c:auto val="1"/>
        <c:lblAlgn val="ctr"/>
        <c:lblOffset val="100"/>
        <c:noMultiLvlLbl val="0"/>
      </c:catAx>
      <c:valAx>
        <c:axId val="9448678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rgbClr val="58595B"/>
                    </a:solidFill>
                    <a:latin typeface="Arial" panose="020B0604020202020204" pitchFamily="34" charset="0"/>
                    <a:ea typeface="+mn-ea"/>
                    <a:cs typeface="Arial" panose="020B0604020202020204" pitchFamily="34" charset="0"/>
                  </a:defRPr>
                </a:pPr>
                <a:r>
                  <a:rPr lang="en-US">
                    <a:solidFill>
                      <a:srgbClr val="58595B"/>
                    </a:solidFill>
                    <a:latin typeface="Arial" panose="020B0604020202020204" pitchFamily="34" charset="0"/>
                    <a:cs typeface="Arial" panose="020B0604020202020204" pitchFamily="34" charset="0"/>
                  </a:rPr>
                  <a:t>Percent</a:t>
                </a:r>
              </a:p>
            </c:rich>
          </c:tx>
          <c:overlay val="0"/>
          <c:spPr>
            <a:noFill/>
            <a:ln>
              <a:noFill/>
            </a:ln>
            <a:effectLst/>
          </c:spPr>
          <c:txPr>
            <a:bodyPr rot="-5400000" spcFirstLastPara="1" vertOverflow="ellipsis" vert="horz" wrap="square" anchor="ctr" anchorCtr="1"/>
            <a:lstStyle/>
            <a:p>
              <a:pPr>
                <a:defRPr sz="1197" b="1"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crossAx val="944880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58595B"/>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Cost Breakdown</c:v>
                </c:pt>
              </c:strCache>
            </c:strRef>
          </c:tx>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0EB-48FD-BBC0-C3F7FC3C4137}"/>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0EB-48FD-BBC0-C3F7FC3C4137}"/>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0EB-48FD-BBC0-C3F7FC3C4137}"/>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0EB-48FD-BBC0-C3F7FC3C4137}"/>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0EB-48FD-BBC0-C3F7FC3C4137}"/>
              </c:ext>
            </c:extLst>
          </c:dPt>
          <c:dPt>
            <c:idx val="5"/>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50EB-48FD-BBC0-C3F7FC3C4137}"/>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Sheet1!$A$2:$A$7</c:f>
              <c:strCache>
                <c:ptCount val="6"/>
                <c:pt idx="0">
                  <c:v>Task 1</c:v>
                </c:pt>
                <c:pt idx="1">
                  <c:v>Task 2</c:v>
                </c:pt>
                <c:pt idx="2">
                  <c:v>Task 3</c:v>
                </c:pt>
                <c:pt idx="3">
                  <c:v>Task 4</c:v>
                </c:pt>
                <c:pt idx="4">
                  <c:v>Task 5</c:v>
                </c:pt>
                <c:pt idx="5">
                  <c:v>Task 6</c:v>
                </c:pt>
              </c:strCache>
            </c:strRef>
          </c:cat>
          <c:val>
            <c:numRef>
              <c:f>Sheet1!$B$2:$B$7</c:f>
              <c:numCache>
                <c:formatCode>0%</c:formatCode>
                <c:ptCount val="6"/>
                <c:pt idx="0">
                  <c:v>0.1</c:v>
                </c:pt>
                <c:pt idx="1">
                  <c:v>0.15</c:v>
                </c:pt>
                <c:pt idx="2">
                  <c:v>0.25</c:v>
                </c:pt>
                <c:pt idx="3">
                  <c:v>0.25</c:v>
                </c:pt>
                <c:pt idx="4">
                  <c:v>0.2</c:v>
                </c:pt>
                <c:pt idx="5">
                  <c:v>0.05</c:v>
                </c:pt>
              </c:numCache>
            </c:numRef>
          </c:val>
          <c:extLst>
            <c:ext xmlns:c16="http://schemas.microsoft.com/office/drawing/2014/chart" uri="{C3380CC4-5D6E-409C-BE32-E72D297353CC}">
              <c16:uniqueId val="{00000000-BA53-4C60-8DD0-1FCA15265ECA}"/>
            </c:ext>
          </c:extLst>
        </c:ser>
        <c:dLbls>
          <c:dLblPos val="inEnd"/>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990FA-864C-42F3-9944-A91E2158DC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A896A2E-80AE-4B41-9C5C-D148AC18205E}">
      <dgm:prSet phldrT="[Text]" custT="1"/>
      <dgm:spPr/>
      <dgm:t>
        <a:bodyPr/>
        <a:lstStyle/>
        <a:p>
          <a:r>
            <a:rPr lang="en-US" altLang="ko-KR" sz="1400" b="0" dirty="0">
              <a:solidFill>
                <a:srgbClr val="58595B"/>
              </a:solidFill>
              <a:latin typeface="Arial" panose="020B0604020202020204" pitchFamily="34" charset="0"/>
              <a:cs typeface="Arial" panose="020B0604020202020204" pitchFamily="34" charset="0"/>
            </a:rPr>
            <a:t>Task 1 </a:t>
          </a:r>
          <a:r>
            <a:rPr lang="en-US" sz="1400" b="0" dirty="0">
              <a:solidFill>
                <a:srgbClr val="58595B"/>
              </a:solidFill>
              <a:latin typeface="Arial" panose="020B0604020202020204" pitchFamily="34" charset="0"/>
              <a:cs typeface="Arial" panose="020B0604020202020204" pitchFamily="34" charset="0"/>
            </a:rPr>
            <a:t>Study Sites Selection</a:t>
          </a:r>
        </a:p>
      </dgm:t>
    </dgm:pt>
    <dgm:pt modelId="{5605A601-518A-46FB-BC5C-9757E5C7F5CC}" type="parTrans" cxnId="{8A2BE98F-B097-4E74-9E0E-AC0B2329F39D}">
      <dgm:prSet/>
      <dgm:spPr/>
      <dgm:t>
        <a:bodyPr/>
        <a:lstStyle/>
        <a:p>
          <a:endParaRPr lang="en-US" sz="1400" b="0">
            <a:latin typeface="Arial" panose="020B0604020202020204" pitchFamily="34" charset="0"/>
            <a:cs typeface="Arial" panose="020B0604020202020204" pitchFamily="34" charset="0"/>
          </a:endParaRPr>
        </a:p>
      </dgm:t>
    </dgm:pt>
    <dgm:pt modelId="{EF672791-77CC-4071-87F8-6AED657E9BC7}" type="sibTrans" cxnId="{8A2BE98F-B097-4E74-9E0E-AC0B2329F39D}">
      <dgm:prSet/>
      <dgm:spPr/>
      <dgm:t>
        <a:bodyPr/>
        <a:lstStyle/>
        <a:p>
          <a:endParaRPr lang="en-US" sz="1400" b="0">
            <a:latin typeface="Arial" panose="020B0604020202020204" pitchFamily="34" charset="0"/>
            <a:cs typeface="Arial" panose="020B0604020202020204" pitchFamily="34" charset="0"/>
          </a:endParaRPr>
        </a:p>
      </dgm:t>
    </dgm:pt>
    <dgm:pt modelId="{88FE1570-ED59-47B5-A9F7-12886C35FB2E}">
      <dgm:prSet phldrT="[Text]" custT="1"/>
      <dgm:spPr/>
      <dgm:t>
        <a:bodyPr/>
        <a:lstStyle/>
        <a:p>
          <a:r>
            <a:rPr lang="en-US" altLang="ko-KR" sz="1400" b="0" dirty="0">
              <a:solidFill>
                <a:srgbClr val="58595B"/>
              </a:solidFill>
              <a:latin typeface="Arial" panose="020B0604020202020204" pitchFamily="34" charset="0"/>
              <a:cs typeface="Arial" panose="020B0604020202020204" pitchFamily="34" charset="0"/>
            </a:rPr>
            <a:t>Task 2 Data Management</a:t>
          </a:r>
          <a:endParaRPr lang="en-US" sz="1400" b="0" dirty="0">
            <a:solidFill>
              <a:srgbClr val="58595B"/>
            </a:solidFill>
            <a:latin typeface="Arial" panose="020B0604020202020204" pitchFamily="34" charset="0"/>
            <a:cs typeface="Arial" panose="020B0604020202020204" pitchFamily="34" charset="0"/>
          </a:endParaRPr>
        </a:p>
      </dgm:t>
    </dgm:pt>
    <dgm:pt modelId="{6970E545-3109-422C-B594-793BE81FC528}" type="parTrans" cxnId="{7CC8198A-929B-4C04-A2D2-0A26FDB97D1C}">
      <dgm:prSet/>
      <dgm:spPr/>
      <dgm:t>
        <a:bodyPr/>
        <a:lstStyle/>
        <a:p>
          <a:endParaRPr lang="en-US" sz="1400" b="0">
            <a:latin typeface="Arial" panose="020B0604020202020204" pitchFamily="34" charset="0"/>
            <a:cs typeface="Arial" panose="020B0604020202020204" pitchFamily="34" charset="0"/>
          </a:endParaRPr>
        </a:p>
      </dgm:t>
    </dgm:pt>
    <dgm:pt modelId="{7B37DCF4-A2A3-4025-B2DC-00975EC3D344}" type="sibTrans" cxnId="{7CC8198A-929B-4C04-A2D2-0A26FDB97D1C}">
      <dgm:prSet/>
      <dgm:spPr/>
      <dgm:t>
        <a:bodyPr/>
        <a:lstStyle/>
        <a:p>
          <a:endParaRPr lang="en-US" sz="1400" b="0">
            <a:latin typeface="Arial" panose="020B0604020202020204" pitchFamily="34" charset="0"/>
            <a:cs typeface="Arial" panose="020B0604020202020204" pitchFamily="34" charset="0"/>
          </a:endParaRPr>
        </a:p>
      </dgm:t>
    </dgm:pt>
    <dgm:pt modelId="{76185F2B-C7D3-4C56-9495-6808877DD940}">
      <dgm:prSet phldrT="[Text]" custT="1"/>
      <dgm:spPr/>
      <dgm:t>
        <a:bodyPr/>
        <a:lstStyle/>
        <a:p>
          <a:r>
            <a:rPr lang="en-US" altLang="ko-KR" sz="1400" b="0" dirty="0">
              <a:solidFill>
                <a:srgbClr val="58595B"/>
              </a:solidFill>
              <a:latin typeface="Arial" panose="020B0604020202020204" pitchFamily="34" charset="0"/>
              <a:cs typeface="Arial" panose="020B0604020202020204" pitchFamily="34" charset="0"/>
            </a:rPr>
            <a:t>Task 3 Performance Measurements</a:t>
          </a:r>
          <a:endParaRPr lang="en-US" sz="1400" b="0" dirty="0">
            <a:solidFill>
              <a:srgbClr val="58595B"/>
            </a:solidFill>
            <a:latin typeface="Arial" panose="020B0604020202020204" pitchFamily="34" charset="0"/>
            <a:cs typeface="Arial" panose="020B0604020202020204" pitchFamily="34" charset="0"/>
          </a:endParaRPr>
        </a:p>
      </dgm:t>
    </dgm:pt>
    <dgm:pt modelId="{CCA40F1D-129C-4227-BD20-65F7A3DE9CF9}" type="parTrans" cxnId="{F2392723-77D1-4742-937A-53C103442649}">
      <dgm:prSet/>
      <dgm:spPr/>
      <dgm:t>
        <a:bodyPr/>
        <a:lstStyle/>
        <a:p>
          <a:endParaRPr lang="en-US" sz="1400" b="0">
            <a:latin typeface="Arial" panose="020B0604020202020204" pitchFamily="34" charset="0"/>
            <a:cs typeface="Arial" panose="020B0604020202020204" pitchFamily="34" charset="0"/>
          </a:endParaRPr>
        </a:p>
      </dgm:t>
    </dgm:pt>
    <dgm:pt modelId="{0BBDC32E-C397-46D2-BAC6-8578F6C806CB}" type="sibTrans" cxnId="{F2392723-77D1-4742-937A-53C103442649}">
      <dgm:prSet/>
      <dgm:spPr/>
      <dgm:t>
        <a:bodyPr/>
        <a:lstStyle/>
        <a:p>
          <a:endParaRPr lang="en-US" sz="1400" b="0">
            <a:latin typeface="Arial" panose="020B0604020202020204" pitchFamily="34" charset="0"/>
            <a:cs typeface="Arial" panose="020B0604020202020204" pitchFamily="34" charset="0"/>
          </a:endParaRPr>
        </a:p>
      </dgm:t>
    </dgm:pt>
    <dgm:pt modelId="{28BFAFDA-9FCB-4CF9-B6F0-D0ACC9559B78}">
      <dgm:prSet phldrT="[Text]" custT="1"/>
      <dgm:spPr/>
      <dgm:t>
        <a:bodyPr/>
        <a:lstStyle/>
        <a:p>
          <a:r>
            <a:rPr lang="en-US" altLang="ko-KR" sz="1400" b="0" dirty="0">
              <a:solidFill>
                <a:srgbClr val="58595B"/>
              </a:solidFill>
              <a:latin typeface="Arial" panose="020B0604020202020204" pitchFamily="34" charset="0"/>
              <a:cs typeface="Arial" panose="020B0604020202020204" pitchFamily="34" charset="0"/>
            </a:rPr>
            <a:t>Task 4 Before-After Analysis</a:t>
          </a:r>
          <a:endParaRPr lang="en-US" sz="1400" b="0" dirty="0">
            <a:solidFill>
              <a:srgbClr val="58595B"/>
            </a:solidFill>
            <a:latin typeface="Arial" panose="020B0604020202020204" pitchFamily="34" charset="0"/>
            <a:cs typeface="Arial" panose="020B0604020202020204" pitchFamily="34" charset="0"/>
          </a:endParaRPr>
        </a:p>
      </dgm:t>
    </dgm:pt>
    <dgm:pt modelId="{2F012BE7-17EC-4E1A-BBB6-3FFB66C0C7F1}" type="parTrans" cxnId="{BF1CC295-E5FC-4867-B1AE-A6C769287EFE}">
      <dgm:prSet/>
      <dgm:spPr/>
      <dgm:t>
        <a:bodyPr/>
        <a:lstStyle/>
        <a:p>
          <a:endParaRPr lang="en-US" sz="1400" b="0">
            <a:latin typeface="Arial" panose="020B0604020202020204" pitchFamily="34" charset="0"/>
            <a:cs typeface="Arial" panose="020B0604020202020204" pitchFamily="34" charset="0"/>
          </a:endParaRPr>
        </a:p>
      </dgm:t>
    </dgm:pt>
    <dgm:pt modelId="{CB5ABCAD-D98A-44B2-94D3-45A9BED38960}" type="sibTrans" cxnId="{BF1CC295-E5FC-4867-B1AE-A6C769287EFE}">
      <dgm:prSet/>
      <dgm:spPr/>
      <dgm:t>
        <a:bodyPr/>
        <a:lstStyle/>
        <a:p>
          <a:endParaRPr lang="en-US" sz="1400" b="0">
            <a:latin typeface="Arial" panose="020B0604020202020204" pitchFamily="34" charset="0"/>
            <a:cs typeface="Arial" panose="020B0604020202020204" pitchFamily="34" charset="0"/>
          </a:endParaRPr>
        </a:p>
      </dgm:t>
    </dgm:pt>
    <dgm:pt modelId="{F81C3011-C88E-44E7-84AD-76C7003557C9}">
      <dgm:prSet phldrT="[Text]" custT="1"/>
      <dgm:spPr/>
      <dgm:t>
        <a:bodyPr/>
        <a:lstStyle/>
        <a:p>
          <a:r>
            <a:rPr lang="en-US" altLang="ko-KR" sz="1400" b="0" dirty="0">
              <a:solidFill>
                <a:srgbClr val="58595B"/>
              </a:solidFill>
              <a:latin typeface="Arial" panose="020B0604020202020204" pitchFamily="34" charset="0"/>
              <a:cs typeface="Arial" panose="020B0604020202020204" pitchFamily="34" charset="0"/>
            </a:rPr>
            <a:t>Task 5 </a:t>
          </a:r>
          <a:r>
            <a:rPr lang="en-US" sz="1400" b="0" dirty="0">
              <a:solidFill>
                <a:srgbClr val="58595B"/>
              </a:solidFill>
              <a:latin typeface="Arial" panose="020B0604020202020204" pitchFamily="34" charset="0"/>
              <a:cs typeface="Arial" panose="020B0604020202020204" pitchFamily="34" charset="0"/>
            </a:rPr>
            <a:t>Automation Tool Development</a:t>
          </a:r>
        </a:p>
      </dgm:t>
    </dgm:pt>
    <dgm:pt modelId="{D83BCF88-1430-45B3-8288-2CDA652F7BF2}" type="parTrans" cxnId="{1567646B-9D89-4FC5-9188-FE6EC90E4320}">
      <dgm:prSet/>
      <dgm:spPr/>
      <dgm:t>
        <a:bodyPr/>
        <a:lstStyle/>
        <a:p>
          <a:endParaRPr lang="en-US" sz="1400" b="0">
            <a:latin typeface="Arial" panose="020B0604020202020204" pitchFamily="34" charset="0"/>
            <a:cs typeface="Arial" panose="020B0604020202020204" pitchFamily="34" charset="0"/>
          </a:endParaRPr>
        </a:p>
      </dgm:t>
    </dgm:pt>
    <dgm:pt modelId="{E36D39C9-6719-48C0-B43B-70B65D9E3DA9}" type="sibTrans" cxnId="{1567646B-9D89-4FC5-9188-FE6EC90E4320}">
      <dgm:prSet/>
      <dgm:spPr/>
      <dgm:t>
        <a:bodyPr/>
        <a:lstStyle/>
        <a:p>
          <a:endParaRPr lang="en-US" sz="1400" b="0">
            <a:latin typeface="Arial" panose="020B0604020202020204" pitchFamily="34" charset="0"/>
            <a:cs typeface="Arial" panose="020B0604020202020204" pitchFamily="34" charset="0"/>
          </a:endParaRPr>
        </a:p>
      </dgm:t>
    </dgm:pt>
    <dgm:pt modelId="{D9CB717B-C099-4808-8EA9-785086AB6ECC}">
      <dgm:prSet phldrT="[Text]" custT="1"/>
      <dgm:spPr/>
      <dgm:t>
        <a:bodyPr/>
        <a:lstStyle/>
        <a:p>
          <a:r>
            <a:rPr lang="en-US" altLang="ko-KR" sz="1400" b="0" dirty="0">
              <a:solidFill>
                <a:srgbClr val="58595B"/>
              </a:solidFill>
              <a:latin typeface="Arial" panose="020B0604020202020204" pitchFamily="34" charset="0"/>
              <a:cs typeface="Arial" panose="020B0604020202020204" pitchFamily="34" charset="0"/>
            </a:rPr>
            <a:t>Task 6 Technology Transfer</a:t>
          </a:r>
        </a:p>
        <a:p>
          <a:endParaRPr lang="en-US" sz="1400" b="0" dirty="0">
            <a:solidFill>
              <a:srgbClr val="58595B"/>
            </a:solidFill>
            <a:latin typeface="Arial" panose="020B0604020202020204" pitchFamily="34" charset="0"/>
            <a:cs typeface="Arial" panose="020B0604020202020204" pitchFamily="34" charset="0"/>
          </a:endParaRPr>
        </a:p>
      </dgm:t>
    </dgm:pt>
    <dgm:pt modelId="{149F0BBC-BD77-4D51-8F41-ED922BD9ACAA}" type="parTrans" cxnId="{0B473F35-1954-4BBC-94DA-0E48AF46ADAB}">
      <dgm:prSet/>
      <dgm:spPr/>
      <dgm:t>
        <a:bodyPr/>
        <a:lstStyle/>
        <a:p>
          <a:endParaRPr lang="en-US" sz="1400" b="0">
            <a:latin typeface="Arial" panose="020B0604020202020204" pitchFamily="34" charset="0"/>
            <a:cs typeface="Arial" panose="020B0604020202020204" pitchFamily="34" charset="0"/>
          </a:endParaRPr>
        </a:p>
      </dgm:t>
    </dgm:pt>
    <dgm:pt modelId="{1E46C581-19E0-4D8B-9EBC-E755CF21D56B}" type="sibTrans" cxnId="{0B473F35-1954-4BBC-94DA-0E48AF46ADAB}">
      <dgm:prSet/>
      <dgm:spPr/>
      <dgm:t>
        <a:bodyPr/>
        <a:lstStyle/>
        <a:p>
          <a:endParaRPr lang="en-US" sz="1400" b="0">
            <a:latin typeface="Arial" panose="020B0604020202020204" pitchFamily="34" charset="0"/>
            <a:cs typeface="Arial" panose="020B0604020202020204" pitchFamily="34" charset="0"/>
          </a:endParaRPr>
        </a:p>
      </dgm:t>
    </dgm:pt>
    <dgm:pt modelId="{16A42E96-2226-4A9A-8460-220A65DCF928}">
      <dgm:prSet phldrT="[Text]" custT="1"/>
      <dgm:spPr/>
      <dgm:t>
        <a:bodyPr/>
        <a:lstStyle/>
        <a:p>
          <a:endParaRPr lang="en-US" altLang="ko-KR" sz="1400" b="0" dirty="0">
            <a:solidFill>
              <a:srgbClr val="58595B"/>
            </a:solidFill>
            <a:latin typeface="Arial" panose="020B0604020202020204" pitchFamily="34" charset="0"/>
            <a:cs typeface="Arial" panose="020B0604020202020204" pitchFamily="34" charset="0"/>
          </a:endParaRPr>
        </a:p>
        <a:p>
          <a:endParaRPr lang="en-US" sz="1400" b="0" dirty="0">
            <a:solidFill>
              <a:srgbClr val="58595B"/>
            </a:solidFill>
            <a:latin typeface="Arial" panose="020B0604020202020204" pitchFamily="34" charset="0"/>
            <a:cs typeface="Arial" panose="020B0604020202020204" pitchFamily="34" charset="0"/>
          </a:endParaRPr>
        </a:p>
      </dgm:t>
    </dgm:pt>
    <dgm:pt modelId="{D7DF7DE0-4D3A-4F5B-8875-D9964E826697}" type="parTrans" cxnId="{6CD27975-B7B4-4106-B9F0-30FE7EF8911A}">
      <dgm:prSet/>
      <dgm:spPr/>
      <dgm:t>
        <a:bodyPr/>
        <a:lstStyle/>
        <a:p>
          <a:endParaRPr lang="en-US" sz="1400" b="0">
            <a:latin typeface="Arial" panose="020B0604020202020204" pitchFamily="34" charset="0"/>
            <a:cs typeface="Arial" panose="020B0604020202020204" pitchFamily="34" charset="0"/>
          </a:endParaRPr>
        </a:p>
      </dgm:t>
    </dgm:pt>
    <dgm:pt modelId="{16527422-53F6-47C4-952A-2F98E129050E}" type="sibTrans" cxnId="{6CD27975-B7B4-4106-B9F0-30FE7EF8911A}">
      <dgm:prSet/>
      <dgm:spPr/>
      <dgm:t>
        <a:bodyPr/>
        <a:lstStyle/>
        <a:p>
          <a:endParaRPr lang="en-US" sz="1400" b="0">
            <a:latin typeface="Arial" panose="020B0604020202020204" pitchFamily="34" charset="0"/>
            <a:cs typeface="Arial" panose="020B0604020202020204" pitchFamily="34" charset="0"/>
          </a:endParaRPr>
        </a:p>
      </dgm:t>
    </dgm:pt>
    <dgm:pt modelId="{EACAC840-8662-41FB-A7C2-875794EE8A2D}" type="pres">
      <dgm:prSet presAssocID="{800990FA-864C-42F3-9944-A91E2158DCCD}" presName="vert0" presStyleCnt="0">
        <dgm:presLayoutVars>
          <dgm:dir/>
          <dgm:animOne val="branch"/>
          <dgm:animLvl val="lvl"/>
        </dgm:presLayoutVars>
      </dgm:prSet>
      <dgm:spPr/>
    </dgm:pt>
    <dgm:pt modelId="{E10D9584-BCC4-4266-8218-3A686120305A}" type="pres">
      <dgm:prSet presAssocID="{8A896A2E-80AE-4B41-9C5C-D148AC18205E}" presName="thickLine" presStyleLbl="alignNode1" presStyleIdx="0" presStyleCnt="7"/>
      <dgm:spPr/>
    </dgm:pt>
    <dgm:pt modelId="{2A3AF0D5-F90C-45B0-BB65-DB529294E098}" type="pres">
      <dgm:prSet presAssocID="{8A896A2E-80AE-4B41-9C5C-D148AC18205E}" presName="horz1" presStyleCnt="0"/>
      <dgm:spPr/>
    </dgm:pt>
    <dgm:pt modelId="{4BE1A09B-69C7-40AF-A14C-77083E86BE58}" type="pres">
      <dgm:prSet presAssocID="{8A896A2E-80AE-4B41-9C5C-D148AC18205E}" presName="tx1" presStyleLbl="revTx" presStyleIdx="0" presStyleCnt="7"/>
      <dgm:spPr/>
    </dgm:pt>
    <dgm:pt modelId="{779E6ACE-AE35-488C-A4A8-71F11265023D}" type="pres">
      <dgm:prSet presAssocID="{8A896A2E-80AE-4B41-9C5C-D148AC18205E}" presName="vert1" presStyleCnt="0"/>
      <dgm:spPr/>
    </dgm:pt>
    <dgm:pt modelId="{3F083F18-368E-4CCE-A5D5-4638328FFF7C}" type="pres">
      <dgm:prSet presAssocID="{88FE1570-ED59-47B5-A9F7-12886C35FB2E}" presName="thickLine" presStyleLbl="alignNode1" presStyleIdx="1" presStyleCnt="7"/>
      <dgm:spPr/>
    </dgm:pt>
    <dgm:pt modelId="{E7D9DF31-A6E3-4BB9-94A3-F7F3C701B317}" type="pres">
      <dgm:prSet presAssocID="{88FE1570-ED59-47B5-A9F7-12886C35FB2E}" presName="horz1" presStyleCnt="0"/>
      <dgm:spPr/>
    </dgm:pt>
    <dgm:pt modelId="{5CEAAAA9-1A29-4A4B-AD6D-CFBD71A71460}" type="pres">
      <dgm:prSet presAssocID="{88FE1570-ED59-47B5-A9F7-12886C35FB2E}" presName="tx1" presStyleLbl="revTx" presStyleIdx="1" presStyleCnt="7"/>
      <dgm:spPr/>
    </dgm:pt>
    <dgm:pt modelId="{1CA9296F-EF2D-4B6D-B3C1-D9BB609ADCFC}" type="pres">
      <dgm:prSet presAssocID="{88FE1570-ED59-47B5-A9F7-12886C35FB2E}" presName="vert1" presStyleCnt="0"/>
      <dgm:spPr/>
    </dgm:pt>
    <dgm:pt modelId="{A6754AD8-80B6-4494-95A3-8C178EAED1EA}" type="pres">
      <dgm:prSet presAssocID="{76185F2B-C7D3-4C56-9495-6808877DD940}" presName="thickLine" presStyleLbl="alignNode1" presStyleIdx="2" presStyleCnt="7"/>
      <dgm:spPr/>
    </dgm:pt>
    <dgm:pt modelId="{CE4C9B75-E628-416B-AD18-5B50594609EA}" type="pres">
      <dgm:prSet presAssocID="{76185F2B-C7D3-4C56-9495-6808877DD940}" presName="horz1" presStyleCnt="0"/>
      <dgm:spPr/>
    </dgm:pt>
    <dgm:pt modelId="{F8CF4DC9-E4CB-43AE-824D-4B23AFFD657F}" type="pres">
      <dgm:prSet presAssocID="{76185F2B-C7D3-4C56-9495-6808877DD940}" presName="tx1" presStyleLbl="revTx" presStyleIdx="2" presStyleCnt="7"/>
      <dgm:spPr/>
    </dgm:pt>
    <dgm:pt modelId="{B5C5FC74-F111-4EEB-9E08-162F523BFADC}" type="pres">
      <dgm:prSet presAssocID="{76185F2B-C7D3-4C56-9495-6808877DD940}" presName="vert1" presStyleCnt="0"/>
      <dgm:spPr/>
    </dgm:pt>
    <dgm:pt modelId="{F613BD60-CF0E-4BEF-B56A-99611A0AEC80}" type="pres">
      <dgm:prSet presAssocID="{28BFAFDA-9FCB-4CF9-B6F0-D0ACC9559B78}" presName="thickLine" presStyleLbl="alignNode1" presStyleIdx="3" presStyleCnt="7"/>
      <dgm:spPr/>
    </dgm:pt>
    <dgm:pt modelId="{1B4B6863-EB3E-4E7B-8815-43FA08991DBF}" type="pres">
      <dgm:prSet presAssocID="{28BFAFDA-9FCB-4CF9-B6F0-D0ACC9559B78}" presName="horz1" presStyleCnt="0"/>
      <dgm:spPr/>
    </dgm:pt>
    <dgm:pt modelId="{9FA24D1F-3E8F-4A20-80A3-10AB714A6806}" type="pres">
      <dgm:prSet presAssocID="{28BFAFDA-9FCB-4CF9-B6F0-D0ACC9559B78}" presName="tx1" presStyleLbl="revTx" presStyleIdx="3" presStyleCnt="7"/>
      <dgm:spPr/>
    </dgm:pt>
    <dgm:pt modelId="{376FFF02-1CBB-4E7E-B126-26CE695A3E9E}" type="pres">
      <dgm:prSet presAssocID="{28BFAFDA-9FCB-4CF9-B6F0-D0ACC9559B78}" presName="vert1" presStyleCnt="0"/>
      <dgm:spPr/>
    </dgm:pt>
    <dgm:pt modelId="{5B534C43-5117-43CD-A197-1FBA8C3C0A05}" type="pres">
      <dgm:prSet presAssocID="{F81C3011-C88E-44E7-84AD-76C7003557C9}" presName="thickLine" presStyleLbl="alignNode1" presStyleIdx="4" presStyleCnt="7"/>
      <dgm:spPr/>
    </dgm:pt>
    <dgm:pt modelId="{D94EE068-5077-463F-98A4-03EA81613A44}" type="pres">
      <dgm:prSet presAssocID="{F81C3011-C88E-44E7-84AD-76C7003557C9}" presName="horz1" presStyleCnt="0"/>
      <dgm:spPr/>
    </dgm:pt>
    <dgm:pt modelId="{E7683836-478D-43B0-A44E-5F4758337D5E}" type="pres">
      <dgm:prSet presAssocID="{F81C3011-C88E-44E7-84AD-76C7003557C9}" presName="tx1" presStyleLbl="revTx" presStyleIdx="4" presStyleCnt="7"/>
      <dgm:spPr/>
    </dgm:pt>
    <dgm:pt modelId="{975E7DCF-234E-4D35-A3C4-CC3512ED9831}" type="pres">
      <dgm:prSet presAssocID="{F81C3011-C88E-44E7-84AD-76C7003557C9}" presName="vert1" presStyleCnt="0"/>
      <dgm:spPr/>
    </dgm:pt>
    <dgm:pt modelId="{886EC182-9900-42F7-B3F9-158B425B4944}" type="pres">
      <dgm:prSet presAssocID="{D9CB717B-C099-4808-8EA9-785086AB6ECC}" presName="thickLine" presStyleLbl="alignNode1" presStyleIdx="5" presStyleCnt="7"/>
      <dgm:spPr/>
    </dgm:pt>
    <dgm:pt modelId="{6AC99E3E-02DB-4011-A9A5-675E6A875025}" type="pres">
      <dgm:prSet presAssocID="{D9CB717B-C099-4808-8EA9-785086AB6ECC}" presName="horz1" presStyleCnt="0"/>
      <dgm:spPr/>
    </dgm:pt>
    <dgm:pt modelId="{8AD186AD-E4AA-47DD-BDE5-E671BC6EA584}" type="pres">
      <dgm:prSet presAssocID="{D9CB717B-C099-4808-8EA9-785086AB6ECC}" presName="tx1" presStyleLbl="revTx" presStyleIdx="5" presStyleCnt="7"/>
      <dgm:spPr/>
    </dgm:pt>
    <dgm:pt modelId="{29920637-065B-41C8-96D3-B690DDCA67CE}" type="pres">
      <dgm:prSet presAssocID="{D9CB717B-C099-4808-8EA9-785086AB6ECC}" presName="vert1" presStyleCnt="0"/>
      <dgm:spPr/>
    </dgm:pt>
    <dgm:pt modelId="{09D2970D-9889-4078-8CAD-64549505FB41}" type="pres">
      <dgm:prSet presAssocID="{16A42E96-2226-4A9A-8460-220A65DCF928}" presName="thickLine" presStyleLbl="alignNode1" presStyleIdx="6" presStyleCnt="7"/>
      <dgm:spPr/>
    </dgm:pt>
    <dgm:pt modelId="{3601E588-6B93-4C29-B4FA-8070B4E0D02E}" type="pres">
      <dgm:prSet presAssocID="{16A42E96-2226-4A9A-8460-220A65DCF928}" presName="horz1" presStyleCnt="0"/>
      <dgm:spPr/>
    </dgm:pt>
    <dgm:pt modelId="{7E78DB08-0BD6-4BC8-8752-3FF23B82A3A4}" type="pres">
      <dgm:prSet presAssocID="{16A42E96-2226-4A9A-8460-220A65DCF928}" presName="tx1" presStyleLbl="revTx" presStyleIdx="6" presStyleCnt="7"/>
      <dgm:spPr/>
    </dgm:pt>
    <dgm:pt modelId="{5CA1785A-695A-42C8-9775-3B3602DC51C9}" type="pres">
      <dgm:prSet presAssocID="{16A42E96-2226-4A9A-8460-220A65DCF928}" presName="vert1" presStyleCnt="0"/>
      <dgm:spPr/>
    </dgm:pt>
  </dgm:ptLst>
  <dgm:cxnLst>
    <dgm:cxn modelId="{263BA712-60BE-4DF5-BBE6-85C258C112CD}" type="presOf" srcId="{F81C3011-C88E-44E7-84AD-76C7003557C9}" destId="{E7683836-478D-43B0-A44E-5F4758337D5E}" srcOrd="0" destOrd="0" presId="urn:microsoft.com/office/officeart/2008/layout/LinedList"/>
    <dgm:cxn modelId="{F2392723-77D1-4742-937A-53C103442649}" srcId="{800990FA-864C-42F3-9944-A91E2158DCCD}" destId="{76185F2B-C7D3-4C56-9495-6808877DD940}" srcOrd="2" destOrd="0" parTransId="{CCA40F1D-129C-4227-BD20-65F7A3DE9CF9}" sibTransId="{0BBDC32E-C397-46D2-BAC6-8578F6C806CB}"/>
    <dgm:cxn modelId="{0B473F35-1954-4BBC-94DA-0E48AF46ADAB}" srcId="{800990FA-864C-42F3-9944-A91E2158DCCD}" destId="{D9CB717B-C099-4808-8EA9-785086AB6ECC}" srcOrd="5" destOrd="0" parTransId="{149F0BBC-BD77-4D51-8F41-ED922BD9ACAA}" sibTransId="{1E46C581-19E0-4D8B-9EBC-E755CF21D56B}"/>
    <dgm:cxn modelId="{1567646B-9D89-4FC5-9188-FE6EC90E4320}" srcId="{800990FA-864C-42F3-9944-A91E2158DCCD}" destId="{F81C3011-C88E-44E7-84AD-76C7003557C9}" srcOrd="4" destOrd="0" parTransId="{D83BCF88-1430-45B3-8288-2CDA652F7BF2}" sibTransId="{E36D39C9-6719-48C0-B43B-70B65D9E3DA9}"/>
    <dgm:cxn modelId="{6CD27975-B7B4-4106-B9F0-30FE7EF8911A}" srcId="{800990FA-864C-42F3-9944-A91E2158DCCD}" destId="{16A42E96-2226-4A9A-8460-220A65DCF928}" srcOrd="6" destOrd="0" parTransId="{D7DF7DE0-4D3A-4F5B-8875-D9964E826697}" sibTransId="{16527422-53F6-47C4-952A-2F98E129050E}"/>
    <dgm:cxn modelId="{7CC8198A-929B-4C04-A2D2-0A26FDB97D1C}" srcId="{800990FA-864C-42F3-9944-A91E2158DCCD}" destId="{88FE1570-ED59-47B5-A9F7-12886C35FB2E}" srcOrd="1" destOrd="0" parTransId="{6970E545-3109-422C-B594-793BE81FC528}" sibTransId="{7B37DCF4-A2A3-4025-B2DC-00975EC3D344}"/>
    <dgm:cxn modelId="{8A2BE98F-B097-4E74-9E0E-AC0B2329F39D}" srcId="{800990FA-864C-42F3-9944-A91E2158DCCD}" destId="{8A896A2E-80AE-4B41-9C5C-D148AC18205E}" srcOrd="0" destOrd="0" parTransId="{5605A601-518A-46FB-BC5C-9757E5C7F5CC}" sibTransId="{EF672791-77CC-4071-87F8-6AED657E9BC7}"/>
    <dgm:cxn modelId="{BF1CC295-E5FC-4867-B1AE-A6C769287EFE}" srcId="{800990FA-864C-42F3-9944-A91E2158DCCD}" destId="{28BFAFDA-9FCB-4CF9-B6F0-D0ACC9559B78}" srcOrd="3" destOrd="0" parTransId="{2F012BE7-17EC-4E1A-BBB6-3FFB66C0C7F1}" sibTransId="{CB5ABCAD-D98A-44B2-94D3-45A9BED38960}"/>
    <dgm:cxn modelId="{049F0F97-5C9D-402D-BA81-E009F8AB7BB5}" type="presOf" srcId="{8A896A2E-80AE-4B41-9C5C-D148AC18205E}" destId="{4BE1A09B-69C7-40AF-A14C-77083E86BE58}" srcOrd="0" destOrd="0" presId="urn:microsoft.com/office/officeart/2008/layout/LinedList"/>
    <dgm:cxn modelId="{34EBC4A3-A174-439F-93B8-BA54ACB3B44A}" type="presOf" srcId="{76185F2B-C7D3-4C56-9495-6808877DD940}" destId="{F8CF4DC9-E4CB-43AE-824D-4B23AFFD657F}" srcOrd="0" destOrd="0" presId="urn:microsoft.com/office/officeart/2008/layout/LinedList"/>
    <dgm:cxn modelId="{86480ECB-44DC-479B-BC3E-25E4CFA7605D}" type="presOf" srcId="{28BFAFDA-9FCB-4CF9-B6F0-D0ACC9559B78}" destId="{9FA24D1F-3E8F-4A20-80A3-10AB714A6806}" srcOrd="0" destOrd="0" presId="urn:microsoft.com/office/officeart/2008/layout/LinedList"/>
    <dgm:cxn modelId="{05CC20CE-CDAB-4B02-9198-15FA154F3EB7}" type="presOf" srcId="{88FE1570-ED59-47B5-A9F7-12886C35FB2E}" destId="{5CEAAAA9-1A29-4A4B-AD6D-CFBD71A71460}" srcOrd="0" destOrd="0" presId="urn:microsoft.com/office/officeart/2008/layout/LinedList"/>
    <dgm:cxn modelId="{AF07BAE2-85FC-4745-94CE-5D9F98E3FA70}" type="presOf" srcId="{800990FA-864C-42F3-9944-A91E2158DCCD}" destId="{EACAC840-8662-41FB-A7C2-875794EE8A2D}" srcOrd="0" destOrd="0" presId="urn:microsoft.com/office/officeart/2008/layout/LinedList"/>
    <dgm:cxn modelId="{E7A32DEE-D024-4400-B4EF-29ABBD51CBF5}" type="presOf" srcId="{D9CB717B-C099-4808-8EA9-785086AB6ECC}" destId="{8AD186AD-E4AA-47DD-BDE5-E671BC6EA584}" srcOrd="0" destOrd="0" presId="urn:microsoft.com/office/officeart/2008/layout/LinedList"/>
    <dgm:cxn modelId="{5A70B6F2-59D3-41F3-A789-F036FCF8DD48}" type="presOf" srcId="{16A42E96-2226-4A9A-8460-220A65DCF928}" destId="{7E78DB08-0BD6-4BC8-8752-3FF23B82A3A4}" srcOrd="0" destOrd="0" presId="urn:microsoft.com/office/officeart/2008/layout/LinedList"/>
    <dgm:cxn modelId="{0C73F08A-7684-403F-B429-80B1158E6F59}" type="presParOf" srcId="{EACAC840-8662-41FB-A7C2-875794EE8A2D}" destId="{E10D9584-BCC4-4266-8218-3A686120305A}" srcOrd="0" destOrd="0" presId="urn:microsoft.com/office/officeart/2008/layout/LinedList"/>
    <dgm:cxn modelId="{D05A9719-57AE-441C-A601-20237059D08B}" type="presParOf" srcId="{EACAC840-8662-41FB-A7C2-875794EE8A2D}" destId="{2A3AF0D5-F90C-45B0-BB65-DB529294E098}" srcOrd="1" destOrd="0" presId="urn:microsoft.com/office/officeart/2008/layout/LinedList"/>
    <dgm:cxn modelId="{9C3AC2B1-3B5B-4D00-AEAF-861434444425}" type="presParOf" srcId="{2A3AF0D5-F90C-45B0-BB65-DB529294E098}" destId="{4BE1A09B-69C7-40AF-A14C-77083E86BE58}" srcOrd="0" destOrd="0" presId="urn:microsoft.com/office/officeart/2008/layout/LinedList"/>
    <dgm:cxn modelId="{990593C9-E5C2-4E40-9C0E-36AD3BAD18E9}" type="presParOf" srcId="{2A3AF0D5-F90C-45B0-BB65-DB529294E098}" destId="{779E6ACE-AE35-488C-A4A8-71F11265023D}" srcOrd="1" destOrd="0" presId="urn:microsoft.com/office/officeart/2008/layout/LinedList"/>
    <dgm:cxn modelId="{3F555E37-7146-4137-8ADF-3DFF0171DDBB}" type="presParOf" srcId="{EACAC840-8662-41FB-A7C2-875794EE8A2D}" destId="{3F083F18-368E-4CCE-A5D5-4638328FFF7C}" srcOrd="2" destOrd="0" presId="urn:microsoft.com/office/officeart/2008/layout/LinedList"/>
    <dgm:cxn modelId="{9A489292-F9A5-40A5-A6A5-12DA310BF31A}" type="presParOf" srcId="{EACAC840-8662-41FB-A7C2-875794EE8A2D}" destId="{E7D9DF31-A6E3-4BB9-94A3-F7F3C701B317}" srcOrd="3" destOrd="0" presId="urn:microsoft.com/office/officeart/2008/layout/LinedList"/>
    <dgm:cxn modelId="{620371E2-E11F-4A01-A88D-9FBB8EEB55CB}" type="presParOf" srcId="{E7D9DF31-A6E3-4BB9-94A3-F7F3C701B317}" destId="{5CEAAAA9-1A29-4A4B-AD6D-CFBD71A71460}" srcOrd="0" destOrd="0" presId="urn:microsoft.com/office/officeart/2008/layout/LinedList"/>
    <dgm:cxn modelId="{A9C42125-7B52-4253-9BDD-2F8B82401EEB}" type="presParOf" srcId="{E7D9DF31-A6E3-4BB9-94A3-F7F3C701B317}" destId="{1CA9296F-EF2D-4B6D-B3C1-D9BB609ADCFC}" srcOrd="1" destOrd="0" presId="urn:microsoft.com/office/officeart/2008/layout/LinedList"/>
    <dgm:cxn modelId="{D7837ECA-4B04-4EB6-8102-59E4CA9BDD49}" type="presParOf" srcId="{EACAC840-8662-41FB-A7C2-875794EE8A2D}" destId="{A6754AD8-80B6-4494-95A3-8C178EAED1EA}" srcOrd="4" destOrd="0" presId="urn:microsoft.com/office/officeart/2008/layout/LinedList"/>
    <dgm:cxn modelId="{A3C8BCBD-9B06-4117-B937-73CD8FD35516}" type="presParOf" srcId="{EACAC840-8662-41FB-A7C2-875794EE8A2D}" destId="{CE4C9B75-E628-416B-AD18-5B50594609EA}" srcOrd="5" destOrd="0" presId="urn:microsoft.com/office/officeart/2008/layout/LinedList"/>
    <dgm:cxn modelId="{6F246CB5-20D3-44D1-9C32-F44B2FCC6986}" type="presParOf" srcId="{CE4C9B75-E628-416B-AD18-5B50594609EA}" destId="{F8CF4DC9-E4CB-43AE-824D-4B23AFFD657F}" srcOrd="0" destOrd="0" presId="urn:microsoft.com/office/officeart/2008/layout/LinedList"/>
    <dgm:cxn modelId="{C4B52BCA-D461-4E6B-A0B8-1A209327E854}" type="presParOf" srcId="{CE4C9B75-E628-416B-AD18-5B50594609EA}" destId="{B5C5FC74-F111-4EEB-9E08-162F523BFADC}" srcOrd="1" destOrd="0" presId="urn:microsoft.com/office/officeart/2008/layout/LinedList"/>
    <dgm:cxn modelId="{0A0E7C19-908C-41BA-8690-86E3C56CE0B7}" type="presParOf" srcId="{EACAC840-8662-41FB-A7C2-875794EE8A2D}" destId="{F613BD60-CF0E-4BEF-B56A-99611A0AEC80}" srcOrd="6" destOrd="0" presId="urn:microsoft.com/office/officeart/2008/layout/LinedList"/>
    <dgm:cxn modelId="{74AE58F4-FD38-42E1-BF73-C629F56FC485}" type="presParOf" srcId="{EACAC840-8662-41FB-A7C2-875794EE8A2D}" destId="{1B4B6863-EB3E-4E7B-8815-43FA08991DBF}" srcOrd="7" destOrd="0" presId="urn:microsoft.com/office/officeart/2008/layout/LinedList"/>
    <dgm:cxn modelId="{ED00CB49-2236-4CFF-B4E9-B3386E2D9094}" type="presParOf" srcId="{1B4B6863-EB3E-4E7B-8815-43FA08991DBF}" destId="{9FA24D1F-3E8F-4A20-80A3-10AB714A6806}" srcOrd="0" destOrd="0" presId="urn:microsoft.com/office/officeart/2008/layout/LinedList"/>
    <dgm:cxn modelId="{52CC5DF7-5A80-4DBC-9DEE-B5325AAD0A85}" type="presParOf" srcId="{1B4B6863-EB3E-4E7B-8815-43FA08991DBF}" destId="{376FFF02-1CBB-4E7E-B126-26CE695A3E9E}" srcOrd="1" destOrd="0" presId="urn:microsoft.com/office/officeart/2008/layout/LinedList"/>
    <dgm:cxn modelId="{3568D6C2-737D-426E-8CC1-41EDDE7D3A94}" type="presParOf" srcId="{EACAC840-8662-41FB-A7C2-875794EE8A2D}" destId="{5B534C43-5117-43CD-A197-1FBA8C3C0A05}" srcOrd="8" destOrd="0" presId="urn:microsoft.com/office/officeart/2008/layout/LinedList"/>
    <dgm:cxn modelId="{2A29C237-CF89-405E-91CB-2F745B05AF38}" type="presParOf" srcId="{EACAC840-8662-41FB-A7C2-875794EE8A2D}" destId="{D94EE068-5077-463F-98A4-03EA81613A44}" srcOrd="9" destOrd="0" presId="urn:microsoft.com/office/officeart/2008/layout/LinedList"/>
    <dgm:cxn modelId="{B3AC3EA2-B6B8-4B0D-90ED-5D2F2EFF07C3}" type="presParOf" srcId="{D94EE068-5077-463F-98A4-03EA81613A44}" destId="{E7683836-478D-43B0-A44E-5F4758337D5E}" srcOrd="0" destOrd="0" presId="urn:microsoft.com/office/officeart/2008/layout/LinedList"/>
    <dgm:cxn modelId="{E9717927-28CB-48DF-AE48-9B8C80ABAC22}" type="presParOf" srcId="{D94EE068-5077-463F-98A4-03EA81613A44}" destId="{975E7DCF-234E-4D35-A3C4-CC3512ED9831}" srcOrd="1" destOrd="0" presId="urn:microsoft.com/office/officeart/2008/layout/LinedList"/>
    <dgm:cxn modelId="{C284C09B-0E19-4046-A06C-24A0555BC356}" type="presParOf" srcId="{EACAC840-8662-41FB-A7C2-875794EE8A2D}" destId="{886EC182-9900-42F7-B3F9-158B425B4944}" srcOrd="10" destOrd="0" presId="urn:microsoft.com/office/officeart/2008/layout/LinedList"/>
    <dgm:cxn modelId="{7269DCCB-74C6-4540-A9E1-02914C270DA4}" type="presParOf" srcId="{EACAC840-8662-41FB-A7C2-875794EE8A2D}" destId="{6AC99E3E-02DB-4011-A9A5-675E6A875025}" srcOrd="11" destOrd="0" presId="urn:microsoft.com/office/officeart/2008/layout/LinedList"/>
    <dgm:cxn modelId="{7FDE73C8-BA9C-4457-9B31-07CE55DDE0BA}" type="presParOf" srcId="{6AC99E3E-02DB-4011-A9A5-675E6A875025}" destId="{8AD186AD-E4AA-47DD-BDE5-E671BC6EA584}" srcOrd="0" destOrd="0" presId="urn:microsoft.com/office/officeart/2008/layout/LinedList"/>
    <dgm:cxn modelId="{0FA5E83A-F559-43E4-A605-A8E0A1FDEA85}" type="presParOf" srcId="{6AC99E3E-02DB-4011-A9A5-675E6A875025}" destId="{29920637-065B-41C8-96D3-B690DDCA67CE}" srcOrd="1" destOrd="0" presId="urn:microsoft.com/office/officeart/2008/layout/LinedList"/>
    <dgm:cxn modelId="{5F9F924E-BA44-4111-8040-21C5C4EBE212}" type="presParOf" srcId="{EACAC840-8662-41FB-A7C2-875794EE8A2D}" destId="{09D2970D-9889-4078-8CAD-64549505FB41}" srcOrd="12" destOrd="0" presId="urn:microsoft.com/office/officeart/2008/layout/LinedList"/>
    <dgm:cxn modelId="{F43A9BF5-B318-453B-B300-F07052FBAEFE}" type="presParOf" srcId="{EACAC840-8662-41FB-A7C2-875794EE8A2D}" destId="{3601E588-6B93-4C29-B4FA-8070B4E0D02E}" srcOrd="13" destOrd="0" presId="urn:microsoft.com/office/officeart/2008/layout/LinedList"/>
    <dgm:cxn modelId="{1201B630-E6DB-4D74-96CB-1928FC5359CD}" type="presParOf" srcId="{3601E588-6B93-4C29-B4FA-8070B4E0D02E}" destId="{7E78DB08-0BD6-4BC8-8752-3FF23B82A3A4}" srcOrd="0" destOrd="0" presId="urn:microsoft.com/office/officeart/2008/layout/LinedList"/>
    <dgm:cxn modelId="{0C5C5886-E620-459B-9C5E-79624E491A64}" type="presParOf" srcId="{3601E588-6B93-4C29-B4FA-8070B4E0D02E}" destId="{5CA1785A-695A-42C8-9775-3B3602DC51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D9584-BCC4-4266-8218-3A686120305A}">
      <dsp:nvSpPr>
        <dsp:cNvPr id="0" name=""/>
        <dsp:cNvSpPr/>
      </dsp:nvSpPr>
      <dsp:spPr>
        <a:xfrm>
          <a:off x="0" y="318"/>
          <a:ext cx="34303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1A09B-69C7-40AF-A14C-77083E86BE58}">
      <dsp:nvSpPr>
        <dsp:cNvPr id="0" name=""/>
        <dsp:cNvSpPr/>
      </dsp:nvSpPr>
      <dsp:spPr>
        <a:xfrm>
          <a:off x="0" y="318"/>
          <a:ext cx="3430374" cy="37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ko-KR" sz="1400" b="0" kern="1200" dirty="0">
              <a:solidFill>
                <a:srgbClr val="58595B"/>
              </a:solidFill>
              <a:latin typeface="Arial" panose="020B0604020202020204" pitchFamily="34" charset="0"/>
              <a:cs typeface="Arial" panose="020B0604020202020204" pitchFamily="34" charset="0"/>
            </a:rPr>
            <a:t>Task 1 </a:t>
          </a:r>
          <a:r>
            <a:rPr lang="en-US" sz="1400" b="0" kern="1200" dirty="0">
              <a:solidFill>
                <a:srgbClr val="58595B"/>
              </a:solidFill>
              <a:latin typeface="Arial" panose="020B0604020202020204" pitchFamily="34" charset="0"/>
              <a:cs typeface="Arial" panose="020B0604020202020204" pitchFamily="34" charset="0"/>
            </a:rPr>
            <a:t>Study Sites Selection</a:t>
          </a:r>
        </a:p>
      </dsp:txBody>
      <dsp:txXfrm>
        <a:off x="0" y="318"/>
        <a:ext cx="3430374" cy="372960"/>
      </dsp:txXfrm>
    </dsp:sp>
    <dsp:sp modelId="{3F083F18-368E-4CCE-A5D5-4638328FFF7C}">
      <dsp:nvSpPr>
        <dsp:cNvPr id="0" name=""/>
        <dsp:cNvSpPr/>
      </dsp:nvSpPr>
      <dsp:spPr>
        <a:xfrm>
          <a:off x="0" y="373279"/>
          <a:ext cx="34303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AAAA9-1A29-4A4B-AD6D-CFBD71A71460}">
      <dsp:nvSpPr>
        <dsp:cNvPr id="0" name=""/>
        <dsp:cNvSpPr/>
      </dsp:nvSpPr>
      <dsp:spPr>
        <a:xfrm>
          <a:off x="0" y="373279"/>
          <a:ext cx="3430374" cy="37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ko-KR" sz="1400" b="0" kern="1200" dirty="0">
              <a:solidFill>
                <a:srgbClr val="58595B"/>
              </a:solidFill>
              <a:latin typeface="Arial" panose="020B0604020202020204" pitchFamily="34" charset="0"/>
              <a:cs typeface="Arial" panose="020B0604020202020204" pitchFamily="34" charset="0"/>
            </a:rPr>
            <a:t>Task 2 Data Management</a:t>
          </a:r>
          <a:endParaRPr lang="en-US" sz="1400" b="0" kern="1200" dirty="0">
            <a:solidFill>
              <a:srgbClr val="58595B"/>
            </a:solidFill>
            <a:latin typeface="Arial" panose="020B0604020202020204" pitchFamily="34" charset="0"/>
            <a:cs typeface="Arial" panose="020B0604020202020204" pitchFamily="34" charset="0"/>
          </a:endParaRPr>
        </a:p>
      </dsp:txBody>
      <dsp:txXfrm>
        <a:off x="0" y="373279"/>
        <a:ext cx="3430374" cy="372960"/>
      </dsp:txXfrm>
    </dsp:sp>
    <dsp:sp modelId="{A6754AD8-80B6-4494-95A3-8C178EAED1EA}">
      <dsp:nvSpPr>
        <dsp:cNvPr id="0" name=""/>
        <dsp:cNvSpPr/>
      </dsp:nvSpPr>
      <dsp:spPr>
        <a:xfrm>
          <a:off x="0" y="746240"/>
          <a:ext cx="34303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F4DC9-E4CB-43AE-824D-4B23AFFD657F}">
      <dsp:nvSpPr>
        <dsp:cNvPr id="0" name=""/>
        <dsp:cNvSpPr/>
      </dsp:nvSpPr>
      <dsp:spPr>
        <a:xfrm>
          <a:off x="0" y="746240"/>
          <a:ext cx="3430374" cy="37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ko-KR" sz="1400" b="0" kern="1200" dirty="0">
              <a:solidFill>
                <a:srgbClr val="58595B"/>
              </a:solidFill>
              <a:latin typeface="Arial" panose="020B0604020202020204" pitchFamily="34" charset="0"/>
              <a:cs typeface="Arial" panose="020B0604020202020204" pitchFamily="34" charset="0"/>
            </a:rPr>
            <a:t>Task 3 Performance Measurements</a:t>
          </a:r>
          <a:endParaRPr lang="en-US" sz="1400" b="0" kern="1200" dirty="0">
            <a:solidFill>
              <a:srgbClr val="58595B"/>
            </a:solidFill>
            <a:latin typeface="Arial" panose="020B0604020202020204" pitchFamily="34" charset="0"/>
            <a:cs typeface="Arial" panose="020B0604020202020204" pitchFamily="34" charset="0"/>
          </a:endParaRPr>
        </a:p>
      </dsp:txBody>
      <dsp:txXfrm>
        <a:off x="0" y="746240"/>
        <a:ext cx="3430374" cy="372960"/>
      </dsp:txXfrm>
    </dsp:sp>
    <dsp:sp modelId="{F613BD60-CF0E-4BEF-B56A-99611A0AEC80}">
      <dsp:nvSpPr>
        <dsp:cNvPr id="0" name=""/>
        <dsp:cNvSpPr/>
      </dsp:nvSpPr>
      <dsp:spPr>
        <a:xfrm>
          <a:off x="0" y="1119201"/>
          <a:ext cx="34303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24D1F-3E8F-4A20-80A3-10AB714A6806}">
      <dsp:nvSpPr>
        <dsp:cNvPr id="0" name=""/>
        <dsp:cNvSpPr/>
      </dsp:nvSpPr>
      <dsp:spPr>
        <a:xfrm>
          <a:off x="0" y="1119201"/>
          <a:ext cx="3430374" cy="37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ko-KR" sz="1400" b="0" kern="1200" dirty="0">
              <a:solidFill>
                <a:srgbClr val="58595B"/>
              </a:solidFill>
              <a:latin typeface="Arial" panose="020B0604020202020204" pitchFamily="34" charset="0"/>
              <a:cs typeface="Arial" panose="020B0604020202020204" pitchFamily="34" charset="0"/>
            </a:rPr>
            <a:t>Task 4 Before-After Analysis</a:t>
          </a:r>
          <a:endParaRPr lang="en-US" sz="1400" b="0" kern="1200" dirty="0">
            <a:solidFill>
              <a:srgbClr val="58595B"/>
            </a:solidFill>
            <a:latin typeface="Arial" panose="020B0604020202020204" pitchFamily="34" charset="0"/>
            <a:cs typeface="Arial" panose="020B0604020202020204" pitchFamily="34" charset="0"/>
          </a:endParaRPr>
        </a:p>
      </dsp:txBody>
      <dsp:txXfrm>
        <a:off x="0" y="1119201"/>
        <a:ext cx="3430374" cy="372960"/>
      </dsp:txXfrm>
    </dsp:sp>
    <dsp:sp modelId="{5B534C43-5117-43CD-A197-1FBA8C3C0A05}">
      <dsp:nvSpPr>
        <dsp:cNvPr id="0" name=""/>
        <dsp:cNvSpPr/>
      </dsp:nvSpPr>
      <dsp:spPr>
        <a:xfrm>
          <a:off x="0" y="1492161"/>
          <a:ext cx="34303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83836-478D-43B0-A44E-5F4758337D5E}">
      <dsp:nvSpPr>
        <dsp:cNvPr id="0" name=""/>
        <dsp:cNvSpPr/>
      </dsp:nvSpPr>
      <dsp:spPr>
        <a:xfrm>
          <a:off x="0" y="1492161"/>
          <a:ext cx="3430374" cy="37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ko-KR" sz="1400" b="0" kern="1200" dirty="0">
              <a:solidFill>
                <a:srgbClr val="58595B"/>
              </a:solidFill>
              <a:latin typeface="Arial" panose="020B0604020202020204" pitchFamily="34" charset="0"/>
              <a:cs typeface="Arial" panose="020B0604020202020204" pitchFamily="34" charset="0"/>
            </a:rPr>
            <a:t>Task 5 </a:t>
          </a:r>
          <a:r>
            <a:rPr lang="en-US" sz="1400" b="0" kern="1200" dirty="0">
              <a:solidFill>
                <a:srgbClr val="58595B"/>
              </a:solidFill>
              <a:latin typeface="Arial" panose="020B0604020202020204" pitchFamily="34" charset="0"/>
              <a:cs typeface="Arial" panose="020B0604020202020204" pitchFamily="34" charset="0"/>
            </a:rPr>
            <a:t>Automation Tool Development</a:t>
          </a:r>
        </a:p>
      </dsp:txBody>
      <dsp:txXfrm>
        <a:off x="0" y="1492161"/>
        <a:ext cx="3430374" cy="372960"/>
      </dsp:txXfrm>
    </dsp:sp>
    <dsp:sp modelId="{886EC182-9900-42F7-B3F9-158B425B4944}">
      <dsp:nvSpPr>
        <dsp:cNvPr id="0" name=""/>
        <dsp:cNvSpPr/>
      </dsp:nvSpPr>
      <dsp:spPr>
        <a:xfrm>
          <a:off x="0" y="1865122"/>
          <a:ext cx="34303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186AD-E4AA-47DD-BDE5-E671BC6EA584}">
      <dsp:nvSpPr>
        <dsp:cNvPr id="0" name=""/>
        <dsp:cNvSpPr/>
      </dsp:nvSpPr>
      <dsp:spPr>
        <a:xfrm>
          <a:off x="0" y="1865122"/>
          <a:ext cx="3430374" cy="37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ko-KR" sz="1400" b="0" kern="1200" dirty="0">
              <a:solidFill>
                <a:srgbClr val="58595B"/>
              </a:solidFill>
              <a:latin typeface="Arial" panose="020B0604020202020204" pitchFamily="34" charset="0"/>
              <a:cs typeface="Arial" panose="020B0604020202020204" pitchFamily="34" charset="0"/>
            </a:rPr>
            <a:t>Task 6 Technology Transfer</a:t>
          </a:r>
        </a:p>
        <a:p>
          <a:pPr marL="0" lvl="0" indent="0" algn="l" defTabSz="622300">
            <a:lnSpc>
              <a:spcPct val="90000"/>
            </a:lnSpc>
            <a:spcBef>
              <a:spcPct val="0"/>
            </a:spcBef>
            <a:spcAft>
              <a:spcPct val="35000"/>
            </a:spcAft>
            <a:buNone/>
          </a:pPr>
          <a:endParaRPr lang="en-US" sz="1400" b="0" kern="1200" dirty="0">
            <a:solidFill>
              <a:srgbClr val="58595B"/>
            </a:solidFill>
            <a:latin typeface="Arial" panose="020B0604020202020204" pitchFamily="34" charset="0"/>
            <a:cs typeface="Arial" panose="020B0604020202020204" pitchFamily="34" charset="0"/>
          </a:endParaRPr>
        </a:p>
      </dsp:txBody>
      <dsp:txXfrm>
        <a:off x="0" y="1865122"/>
        <a:ext cx="3430374" cy="372960"/>
      </dsp:txXfrm>
    </dsp:sp>
    <dsp:sp modelId="{09D2970D-9889-4078-8CAD-64549505FB41}">
      <dsp:nvSpPr>
        <dsp:cNvPr id="0" name=""/>
        <dsp:cNvSpPr/>
      </dsp:nvSpPr>
      <dsp:spPr>
        <a:xfrm>
          <a:off x="0" y="2238083"/>
          <a:ext cx="34303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8DB08-0BD6-4BC8-8752-3FF23B82A3A4}">
      <dsp:nvSpPr>
        <dsp:cNvPr id="0" name=""/>
        <dsp:cNvSpPr/>
      </dsp:nvSpPr>
      <dsp:spPr>
        <a:xfrm>
          <a:off x="0" y="2238083"/>
          <a:ext cx="3430374" cy="37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altLang="ko-KR" sz="1400" b="0" kern="1200" dirty="0">
            <a:solidFill>
              <a:srgbClr val="58595B"/>
            </a:solidFill>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endParaRPr lang="en-US" sz="1400" b="0" kern="1200" dirty="0">
            <a:solidFill>
              <a:srgbClr val="58595B"/>
            </a:solidFill>
            <a:latin typeface="Arial" panose="020B0604020202020204" pitchFamily="34" charset="0"/>
            <a:cs typeface="Arial" panose="020B0604020202020204" pitchFamily="34" charset="0"/>
          </a:endParaRPr>
        </a:p>
      </dsp:txBody>
      <dsp:txXfrm>
        <a:off x="0" y="2238083"/>
        <a:ext cx="3430374" cy="3729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E55A34-3540-4800-8B21-7774853D0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2D958C-3327-49A1-954F-A146BBEDFB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868421-C333-4EBE-952A-806F4692026F}" type="datetimeFigureOut">
              <a:rPr lang="en-US" smtClean="0"/>
              <a:t>7/21/2019</a:t>
            </a:fld>
            <a:endParaRPr lang="en-US"/>
          </a:p>
        </p:txBody>
      </p:sp>
      <p:sp>
        <p:nvSpPr>
          <p:cNvPr id="4" name="Footer Placeholder 3">
            <a:extLst>
              <a:ext uri="{FF2B5EF4-FFF2-40B4-BE49-F238E27FC236}">
                <a16:creationId xmlns:a16="http://schemas.microsoft.com/office/drawing/2014/main" id="{D26141F6-5132-422D-B2D7-7D460E164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2B5D97-A195-4945-8AFE-B6BA25A2CD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705B44-AB02-4148-B1ED-2B6B5C1AD07C}" type="slidenum">
              <a:rPr lang="en-US" smtClean="0"/>
              <a:t>‹#›</a:t>
            </a:fld>
            <a:endParaRPr lang="en-US"/>
          </a:p>
        </p:txBody>
      </p:sp>
    </p:spTree>
    <p:extLst>
      <p:ext uri="{BB962C8B-B14F-4D97-AF65-F5344CB8AC3E}">
        <p14:creationId xmlns:p14="http://schemas.microsoft.com/office/powerpoint/2010/main" val="160934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310A6-474C-45AB-A43F-1079AE228513}" type="datetimeFigureOut">
              <a:rPr lang="en-US" smtClean="0"/>
              <a:t>7/21/2019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18415-8F44-4A91-8881-B1B70A35378F}" type="slidenum">
              <a:rPr lang="en-US" smtClean="0"/>
              <a:t>‹#›</a:t>
            </a:fld>
            <a:endParaRPr lang="en-US"/>
          </a:p>
        </p:txBody>
      </p:sp>
    </p:spTree>
    <p:extLst>
      <p:ext uri="{BB962C8B-B14F-4D97-AF65-F5344CB8AC3E}">
        <p14:creationId xmlns:p14="http://schemas.microsoft.com/office/powerpoint/2010/main" val="333427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18415-8F44-4A91-8881-B1B70A35378F}" type="slidenum">
              <a:rPr lang="en-US" smtClean="0"/>
              <a:t>1</a:t>
            </a:fld>
            <a:endParaRPr lang="en-US"/>
          </a:p>
        </p:txBody>
      </p:sp>
    </p:spTree>
    <p:extLst>
      <p:ext uri="{BB962C8B-B14F-4D97-AF65-F5344CB8AC3E}">
        <p14:creationId xmlns:p14="http://schemas.microsoft.com/office/powerpoint/2010/main" val="46656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around six thousand operating signalized intersections in Tennessee. </a:t>
            </a:r>
          </a:p>
          <a:p>
            <a:r>
              <a:rPr lang="en-US" sz="1200" kern="1200" dirty="0">
                <a:solidFill>
                  <a:schemeClr val="tx1"/>
                </a:solidFill>
                <a:effectLst/>
                <a:latin typeface="+mn-lt"/>
                <a:ea typeface="+mn-ea"/>
                <a:cs typeface="+mn-cs"/>
              </a:rPr>
              <a:t>Local agencies are typically the owner of these signals and rely on contractors to maintain the signals.</a:t>
            </a:r>
          </a:p>
          <a:p>
            <a:r>
              <a:rPr lang="en-US" sz="1200" kern="1200" dirty="0">
                <a:solidFill>
                  <a:schemeClr val="tx1"/>
                </a:solidFill>
                <a:effectLst/>
                <a:latin typeface="+mn-lt"/>
                <a:ea typeface="+mn-ea"/>
                <a:cs typeface="+mn-cs"/>
              </a:rPr>
              <a:t>A survey conducted by Tennessee Traffic signal User group (TTSUG) showed that about 54 percent of signals agencies are small agencies which manage only 20 signal or less. </a:t>
            </a:r>
          </a:p>
          <a:p>
            <a:r>
              <a:rPr lang="en-US" sz="1200" kern="1200" dirty="0">
                <a:solidFill>
                  <a:schemeClr val="tx1"/>
                </a:solidFill>
                <a:effectLst/>
                <a:latin typeface="+mn-lt"/>
                <a:ea typeface="+mn-ea"/>
                <a:cs typeface="+mn-cs"/>
              </a:rPr>
              <a:t>Also, this survey showed that signal retiming period for most of the intersections are more than two years. Most of the agencies do not have enough budget for installing automated equipment. This can cause performance degradation, delay and deficiency.</a:t>
            </a:r>
          </a:p>
          <a:p>
            <a:r>
              <a:rPr lang="en-US" sz="1200" kern="1200" dirty="0">
                <a:solidFill>
                  <a:schemeClr val="tx1"/>
                </a:solidFill>
                <a:effectLst/>
                <a:latin typeface="+mn-lt"/>
                <a:ea typeface="+mn-ea"/>
                <a:cs typeface="+mn-cs"/>
              </a:rPr>
              <a:t>Meanwhile, different agencies own different signal devices which is challenging to aggregate them in network.</a:t>
            </a:r>
          </a:p>
          <a:p>
            <a:endParaRPr lang="en-US" dirty="0"/>
          </a:p>
        </p:txBody>
      </p:sp>
      <p:sp>
        <p:nvSpPr>
          <p:cNvPr id="4" name="Slide Number Placeholder 3"/>
          <p:cNvSpPr>
            <a:spLocks noGrp="1"/>
          </p:cNvSpPr>
          <p:nvPr>
            <p:ph type="sldNum" sz="quarter" idx="5"/>
          </p:nvPr>
        </p:nvSpPr>
        <p:spPr/>
        <p:txBody>
          <a:bodyPr/>
          <a:lstStyle/>
          <a:p>
            <a:fld id="{67118415-8F44-4A91-8881-B1B70A35378F}" type="slidenum">
              <a:rPr lang="en-US" smtClean="0"/>
              <a:t>4</a:t>
            </a:fld>
            <a:endParaRPr lang="en-US"/>
          </a:p>
        </p:txBody>
      </p:sp>
    </p:spTree>
    <p:extLst>
      <p:ext uri="{BB962C8B-B14F-4D97-AF65-F5344CB8AC3E}">
        <p14:creationId xmlns:p14="http://schemas.microsoft.com/office/powerpoint/2010/main" val="45258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stakeholders of this solution are:</a:t>
            </a:r>
          </a:p>
          <a:p>
            <a:r>
              <a:rPr lang="en-US" sz="1200" kern="1200" dirty="0">
                <a:solidFill>
                  <a:schemeClr val="tx1"/>
                </a:solidFill>
                <a:effectLst/>
                <a:latin typeface="+mn-lt"/>
                <a:ea typeface="+mn-ea"/>
                <a:cs typeface="+mn-cs"/>
              </a:rPr>
              <a:t>TDOT with supervision, funding and policy making</a:t>
            </a:r>
          </a:p>
          <a:p>
            <a:r>
              <a:rPr lang="en-US" sz="1200" kern="1200" dirty="0">
                <a:solidFill>
                  <a:schemeClr val="tx1"/>
                </a:solidFill>
                <a:effectLst/>
                <a:latin typeface="+mn-lt"/>
                <a:ea typeface="+mn-ea"/>
                <a:cs typeface="+mn-cs"/>
              </a:rPr>
              <a:t>University and contractors are also doing the research projects and implementation.</a:t>
            </a:r>
          </a:p>
          <a:p>
            <a:r>
              <a:rPr lang="en-US" sz="1200" kern="1200" dirty="0">
                <a:solidFill>
                  <a:schemeClr val="tx1"/>
                </a:solidFill>
                <a:effectLst/>
                <a:latin typeface="+mn-lt"/>
                <a:ea typeface="+mn-ea"/>
                <a:cs typeface="+mn-cs"/>
              </a:rPr>
              <a:t>Data provider like Waze</a:t>
            </a:r>
          </a:p>
          <a:p>
            <a:r>
              <a:rPr lang="en-US" sz="1200" kern="1200" dirty="0">
                <a:solidFill>
                  <a:schemeClr val="tx1"/>
                </a:solidFill>
                <a:effectLst/>
                <a:latin typeface="+mn-lt"/>
                <a:ea typeface="+mn-ea"/>
                <a:cs typeface="+mn-cs"/>
              </a:rPr>
              <a:t>And road user which perform the role probe vehicle and benefits from increasing the performance.</a:t>
            </a:r>
          </a:p>
          <a:p>
            <a:endParaRPr lang="en-US" dirty="0"/>
          </a:p>
        </p:txBody>
      </p:sp>
      <p:sp>
        <p:nvSpPr>
          <p:cNvPr id="4" name="Slide Number Placeholder 3"/>
          <p:cNvSpPr>
            <a:spLocks noGrp="1"/>
          </p:cNvSpPr>
          <p:nvPr>
            <p:ph type="sldNum" sz="quarter" idx="5"/>
          </p:nvPr>
        </p:nvSpPr>
        <p:spPr/>
        <p:txBody>
          <a:bodyPr/>
          <a:lstStyle/>
          <a:p>
            <a:fld id="{67118415-8F44-4A91-8881-B1B70A35378F}" type="slidenum">
              <a:rPr lang="en-US" smtClean="0"/>
              <a:t>6</a:t>
            </a:fld>
            <a:endParaRPr lang="en-US"/>
          </a:p>
        </p:txBody>
      </p:sp>
    </p:spTree>
    <p:extLst>
      <p:ext uri="{BB962C8B-B14F-4D97-AF65-F5344CB8AC3E}">
        <p14:creationId xmlns:p14="http://schemas.microsoft.com/office/powerpoint/2010/main" val="322475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E0BE-4BD4-4255-ACB8-4B97E74C6E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16517-C594-48AF-81F5-E902075D3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D1ABC1-5401-42E8-90DF-C07DD01593DC}"/>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5" name="Footer Placeholder 4">
            <a:extLst>
              <a:ext uri="{FF2B5EF4-FFF2-40B4-BE49-F238E27FC236}">
                <a16:creationId xmlns:a16="http://schemas.microsoft.com/office/drawing/2014/main" id="{3090C9BC-9F1A-4979-994D-A91620711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C300-AEAC-494B-A141-49A7F6DCFAEE}"/>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331241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F15E-0635-45B7-903A-9645C0F2F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9A23D-73DC-468E-BEFB-37A8BB1AFE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97957-709D-46B2-9D55-A2FD2C2CE169}"/>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5" name="Footer Placeholder 4">
            <a:extLst>
              <a:ext uri="{FF2B5EF4-FFF2-40B4-BE49-F238E27FC236}">
                <a16:creationId xmlns:a16="http://schemas.microsoft.com/office/drawing/2014/main" id="{1E3D2386-DD2C-4439-85E3-087A7A0DB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9D840-713D-4289-9EAA-11D455E51510}"/>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39430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C09A1-92F6-40F7-94AB-8B699CBC6C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60CEBF-B1BD-4D53-93F3-A68582A7D9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8E8D0-0A03-48EA-81FD-73109177BC32}"/>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5" name="Footer Placeholder 4">
            <a:extLst>
              <a:ext uri="{FF2B5EF4-FFF2-40B4-BE49-F238E27FC236}">
                <a16:creationId xmlns:a16="http://schemas.microsoft.com/office/drawing/2014/main" id="{F7442EF3-9454-4BE4-8A1D-69BE30D04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D5034-F0B4-4C2F-A61B-8FB8E7725346}"/>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04347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631633"/>
            <a:ext cx="12192000" cy="285845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그림 개체 틀 2"/>
          <p:cNvSpPr>
            <a:spLocks noGrp="1"/>
          </p:cNvSpPr>
          <p:nvPr>
            <p:ph type="pic" sz="quarter" idx="16" hasCustomPrompt="1"/>
          </p:nvPr>
        </p:nvSpPr>
        <p:spPr>
          <a:xfrm>
            <a:off x="5486631"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7542257"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9597883"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5486631"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7542257"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9597883" y="3144246"/>
            <a:ext cx="1883635" cy="1188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7" name="Rectangle 16"/>
          <p:cNvSpPr/>
          <p:nvPr userDrawn="1"/>
        </p:nvSpPr>
        <p:spPr>
          <a:xfrm>
            <a:off x="0" y="4542335"/>
            <a:ext cx="12192000" cy="16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1065621" y="287254"/>
            <a:ext cx="10831104" cy="724247"/>
          </a:xfrm>
          <a:prstGeom prst="rect">
            <a:avLst/>
          </a:prstGeom>
        </p:spPr>
        <p:txBody>
          <a:bodyPr anchor="ctr">
            <a:noAutofit/>
          </a:bodyPr>
          <a:lstStyle>
            <a:lvl1pPr marL="0" indent="0" algn="l">
              <a:buNone/>
              <a:defRPr sz="48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BASIC LAYOUT</a:t>
            </a:r>
          </a:p>
        </p:txBody>
      </p:sp>
      <p:sp>
        <p:nvSpPr>
          <p:cNvPr id="20" name="Rectangle 11">
            <a:extLst>
              <a:ext uri="{FF2B5EF4-FFF2-40B4-BE49-F238E27FC236}">
                <a16:creationId xmlns:a16="http://schemas.microsoft.com/office/drawing/2014/main" id="{85CAF8B4-E56D-4F78-BA83-3A24D3484336}"/>
              </a:ext>
            </a:extLst>
          </p:cNvPr>
          <p:cNvSpPr/>
          <p:nvPr userDrawn="1"/>
        </p:nvSpPr>
        <p:spPr>
          <a:xfrm>
            <a:off x="0" y="287254"/>
            <a:ext cx="295275" cy="724247"/>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5EC9BECC-31C5-4409-9BA5-4AC405429B7F}"/>
              </a:ext>
            </a:extLst>
          </p:cNvPr>
          <p:cNvSpPr/>
          <p:nvPr userDrawn="1"/>
        </p:nvSpPr>
        <p:spPr>
          <a:xfrm>
            <a:off x="-9843" y="287254"/>
            <a:ext cx="171128"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7">
            <a:extLst>
              <a:ext uri="{FF2B5EF4-FFF2-40B4-BE49-F238E27FC236}">
                <a16:creationId xmlns:a16="http://schemas.microsoft.com/office/drawing/2014/main" id="{0F94E21C-CD26-415B-B5B7-5DD6C64C4E3E}"/>
              </a:ext>
            </a:extLst>
          </p:cNvPr>
          <p:cNvSpPr/>
          <p:nvPr userDrawn="1"/>
        </p:nvSpPr>
        <p:spPr>
          <a:xfrm>
            <a:off x="11368585" y="6441740"/>
            <a:ext cx="823415" cy="211540"/>
          </a:xfrm>
          <a:prstGeom prst="rect">
            <a:avLst/>
          </a:prstGeom>
          <a:solidFill>
            <a:srgbClr val="58595B"/>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C3373D9-BF37-4F15-AECA-0F1E05B86A09}"/>
              </a:ext>
            </a:extLst>
          </p:cNvPr>
          <p:cNvSpPr/>
          <p:nvPr userDrawn="1"/>
        </p:nvSpPr>
        <p:spPr>
          <a:xfrm>
            <a:off x="-19687" y="6441740"/>
            <a:ext cx="10951543" cy="21154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generated with high confidence">
            <a:extLst>
              <a:ext uri="{FF2B5EF4-FFF2-40B4-BE49-F238E27FC236}">
                <a16:creationId xmlns:a16="http://schemas.microsoft.com/office/drawing/2014/main" id="{0D7F23D5-00D7-4F18-A7D2-B880901564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75" y="287254"/>
            <a:ext cx="770346" cy="722376"/>
          </a:xfrm>
          <a:prstGeom prst="rect">
            <a:avLst/>
          </a:prstGeom>
        </p:spPr>
      </p:pic>
    </p:spTree>
    <p:extLst>
      <p:ext uri="{BB962C8B-B14F-4D97-AF65-F5344CB8AC3E}">
        <p14:creationId xmlns:p14="http://schemas.microsoft.com/office/powerpoint/2010/main" val="20986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IMAGES LAYOUT">
    <p:spTree>
      <p:nvGrpSpPr>
        <p:cNvPr id="1" name=""/>
        <p:cNvGrpSpPr/>
        <p:nvPr/>
      </p:nvGrpSpPr>
      <p:grpSpPr>
        <a:xfrm>
          <a:off x="0" y="0"/>
          <a:ext cx="0" cy="0"/>
          <a:chOff x="0" y="0"/>
          <a:chExt cx="0" cy="0"/>
        </a:xfrm>
      </p:grpSpPr>
      <p:sp>
        <p:nvSpPr>
          <p:cNvPr id="5" name="Rectangle 4"/>
          <p:cNvSpPr/>
          <p:nvPr userDrawn="1"/>
        </p:nvSpPr>
        <p:spPr>
          <a:xfrm>
            <a:off x="0" y="1631633"/>
            <a:ext cx="12192000" cy="266729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7" name="Rectangle 16"/>
          <p:cNvSpPr/>
          <p:nvPr userDrawn="1"/>
        </p:nvSpPr>
        <p:spPr>
          <a:xfrm>
            <a:off x="0" y="4542334"/>
            <a:ext cx="12192000" cy="2188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188184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33855" y="287254"/>
            <a:ext cx="10962869" cy="724247"/>
          </a:xfrm>
          <a:prstGeom prst="rect">
            <a:avLst/>
          </a:prstGeom>
        </p:spPr>
        <p:txBody>
          <a:bodyPr anchor="ctr">
            <a:noAutofit/>
          </a:bodyPr>
          <a:lstStyle>
            <a:lvl1pPr marL="0" indent="0" algn="l">
              <a:buNone/>
              <a:defRPr sz="4800" b="0" baseline="0">
                <a:solidFill>
                  <a:srgbClr val="58595B"/>
                </a:solidFill>
                <a:latin typeface="Arial" panose="020B0604020202020204" pitchFamily="34" charset="0"/>
                <a:cs typeface="Arial" pitchFamily="34" charset="0"/>
              </a:defRPr>
            </a:lvl1pPr>
          </a:lstStyle>
          <a:p>
            <a:pPr lvl="0"/>
            <a:r>
              <a:rPr lang="en-US" altLang="ko-KR" dirty="0"/>
              <a:t>Problem Statement</a:t>
            </a:r>
          </a:p>
        </p:txBody>
      </p:sp>
      <p:sp>
        <p:nvSpPr>
          <p:cNvPr id="5" name="Rectangle 4"/>
          <p:cNvSpPr/>
          <p:nvPr userDrawn="1"/>
        </p:nvSpPr>
        <p:spPr>
          <a:xfrm>
            <a:off x="11896725" y="287253"/>
            <a:ext cx="295275" cy="724247"/>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1937B5-E253-4D89-B943-40CCDABE8887}"/>
              </a:ext>
            </a:extLst>
          </p:cNvPr>
          <p:cNvSpPr/>
          <p:nvPr userDrawn="1"/>
        </p:nvSpPr>
        <p:spPr>
          <a:xfrm>
            <a:off x="0" y="0"/>
            <a:ext cx="428625" cy="6858000"/>
          </a:xfrm>
          <a:prstGeom prst="rect">
            <a:avLst/>
          </a:prstGeom>
          <a:solidFill>
            <a:srgbClr val="5859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26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33855" y="287254"/>
            <a:ext cx="10962869" cy="724247"/>
          </a:xfrm>
          <a:prstGeom prst="rect">
            <a:avLst/>
          </a:prstGeom>
        </p:spPr>
        <p:txBody>
          <a:bodyPr anchor="ctr">
            <a:noAutofit/>
          </a:bodyPr>
          <a:lstStyle>
            <a:lvl1pPr marL="0" indent="0" algn="l">
              <a:buNone/>
              <a:defRPr sz="4800" b="0" baseline="0">
                <a:solidFill>
                  <a:srgbClr val="58595B"/>
                </a:solidFill>
                <a:latin typeface="Arial" panose="020B0604020202020204" pitchFamily="34" charset="0"/>
                <a:cs typeface="Arial" pitchFamily="34" charset="0"/>
              </a:defRPr>
            </a:lvl1pPr>
          </a:lstStyle>
          <a:p>
            <a:pPr lvl="0"/>
            <a:r>
              <a:rPr lang="en-US" altLang="ko-KR" dirty="0"/>
              <a:t>Problem Statement</a:t>
            </a:r>
          </a:p>
        </p:txBody>
      </p:sp>
      <p:sp>
        <p:nvSpPr>
          <p:cNvPr id="5" name="Rectangle 4"/>
          <p:cNvSpPr/>
          <p:nvPr userDrawn="1"/>
        </p:nvSpPr>
        <p:spPr>
          <a:xfrm>
            <a:off x="11896725" y="287253"/>
            <a:ext cx="295275" cy="724247"/>
          </a:xfrm>
          <a:prstGeom prst="rect">
            <a:avLst/>
          </a:prstGeom>
          <a:solidFill>
            <a:srgbClr val="FF8200"/>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1937B5-E253-4D89-B943-40CCDABE8887}"/>
              </a:ext>
            </a:extLst>
          </p:cNvPr>
          <p:cNvSpPr/>
          <p:nvPr userDrawn="1"/>
        </p:nvSpPr>
        <p:spPr>
          <a:xfrm>
            <a:off x="0" y="0"/>
            <a:ext cx="1099226" cy="6858000"/>
          </a:xfrm>
          <a:prstGeom prst="rect">
            <a:avLst/>
          </a:prstGeom>
          <a:solidFill>
            <a:srgbClr val="FF8200"/>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11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65C28F1-592D-4143-ABAD-910376B19CFF}"/>
              </a:ext>
            </a:extLst>
          </p:cNvPr>
          <p:cNvSpPr/>
          <p:nvPr userDrawn="1"/>
        </p:nvSpPr>
        <p:spPr>
          <a:xfrm>
            <a:off x="0" y="3929448"/>
            <a:ext cx="12192000" cy="292855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7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Rectangle 1"/>
          <p:cNvSpPr/>
          <p:nvPr userDrawn="1"/>
        </p:nvSpPr>
        <p:spPr>
          <a:xfrm>
            <a:off x="0" y="3429000"/>
            <a:ext cx="12192000" cy="34290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Text Placeholder 9"/>
          <p:cNvSpPr>
            <a:spLocks noGrp="1"/>
          </p:cNvSpPr>
          <p:nvPr>
            <p:ph type="body" sz="quarter" idx="10" hasCustomPrompt="1"/>
          </p:nvPr>
        </p:nvSpPr>
        <p:spPr>
          <a:xfrm>
            <a:off x="3422494" y="356659"/>
            <a:ext cx="8769505" cy="864096"/>
          </a:xfrm>
          <a:prstGeom prst="rect">
            <a:avLst/>
          </a:prstGeom>
        </p:spPr>
        <p:txBody>
          <a:bodyPr anchor="ctr"/>
          <a:lstStyle>
            <a:lvl1pPr marL="0" indent="0" algn="l">
              <a:buNone/>
              <a:defRPr sz="4800" b="0" baseline="0">
                <a:solidFill>
                  <a:srgbClr val="FF8200"/>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1942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252665"/>
            <a:ext cx="11770895" cy="84748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noAutofit/>
          </a:bodyPr>
          <a:lstStyle>
            <a:lvl1pPr marL="0" indent="0" algn="l">
              <a:buNone/>
              <a:defRPr sz="4800" b="0" baseline="0">
                <a:solidFill>
                  <a:schemeClr val="bg1"/>
                </a:solidFill>
                <a:latin typeface="Arial" panose="020B0604020202020204" pitchFamily="34" charset="0"/>
                <a:cs typeface="Arial" pitchFamily="34" charset="0"/>
              </a:defRPr>
            </a:lvl1pPr>
          </a:lstStyle>
          <a:p>
            <a:pPr lvl="0"/>
            <a:r>
              <a:rPr lang="en-US" altLang="ko-KR" dirty="0"/>
              <a:t>BASIC LAYOUT</a:t>
            </a:r>
          </a:p>
        </p:txBody>
      </p:sp>
      <p:sp>
        <p:nvSpPr>
          <p:cNvPr id="6" name="Rectangle 5"/>
          <p:cNvSpPr/>
          <p:nvPr userDrawn="1"/>
        </p:nvSpPr>
        <p:spPr>
          <a:xfrm>
            <a:off x="4011" y="252425"/>
            <a:ext cx="212557" cy="84772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717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2942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CB9A-BC20-4F74-9A88-6C3241D47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2869C-9792-433E-8EF1-6E2A3ADFE3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84CF9-327F-4CE6-9F70-AF535DE881B6}"/>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5" name="Footer Placeholder 4">
            <a:extLst>
              <a:ext uri="{FF2B5EF4-FFF2-40B4-BE49-F238E27FC236}">
                <a16:creationId xmlns:a16="http://schemas.microsoft.com/office/drawing/2014/main" id="{93D97D33-FF62-49C3-891A-B4A72E2A0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9BDED-4A56-4908-B212-72C090C12F3E}"/>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110115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87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599C1A2-43DF-47B6-8BD4-8367F2CCEE94}"/>
              </a:ext>
            </a:extLst>
          </p:cNvPr>
          <p:cNvSpPr/>
          <p:nvPr userDrawn="1"/>
        </p:nvSpPr>
        <p:spPr>
          <a:xfrm>
            <a:off x="8220075" y="-125931"/>
            <a:ext cx="3971924" cy="6983931"/>
          </a:xfrm>
          <a:custGeom>
            <a:avLst/>
            <a:gdLst/>
            <a:ahLst/>
            <a:cxnLst/>
            <a:rect l="l" t="t" r="r" b="b"/>
            <a:pathLst>
              <a:path w="4202678" h="4745641">
                <a:moveTo>
                  <a:pt x="4202678" y="0"/>
                </a:moveTo>
                <a:lnTo>
                  <a:pt x="4202678" y="4745641"/>
                </a:lnTo>
                <a:lnTo>
                  <a:pt x="0" y="4745641"/>
                </a:lnTo>
                <a:close/>
              </a:path>
            </a:pathLst>
          </a:cu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Rectangle 2">
            <a:extLst>
              <a:ext uri="{FF2B5EF4-FFF2-40B4-BE49-F238E27FC236}">
                <a16:creationId xmlns:a16="http://schemas.microsoft.com/office/drawing/2014/main" id="{C9A20C91-A166-4BBC-909A-54073AD1E142}"/>
              </a:ext>
            </a:extLst>
          </p:cNvPr>
          <p:cNvSpPr/>
          <p:nvPr userDrawn="1"/>
        </p:nvSpPr>
        <p:spPr>
          <a:xfrm>
            <a:off x="8543925" y="-123825"/>
            <a:ext cx="3648075" cy="6983931"/>
          </a:xfrm>
          <a:custGeom>
            <a:avLst/>
            <a:gdLst/>
            <a:ahLst/>
            <a:cxnLst/>
            <a:rect l="l" t="t" r="r" b="b"/>
            <a:pathLst>
              <a:path w="4202678" h="4745641">
                <a:moveTo>
                  <a:pt x="4202678" y="0"/>
                </a:moveTo>
                <a:lnTo>
                  <a:pt x="4202678" y="4745641"/>
                </a:lnTo>
                <a:lnTo>
                  <a:pt x="0" y="4745641"/>
                </a:lnTo>
                <a:close/>
              </a:path>
            </a:pathLst>
          </a:cu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7">
            <a:extLst>
              <a:ext uri="{FF2B5EF4-FFF2-40B4-BE49-F238E27FC236}">
                <a16:creationId xmlns:a16="http://schemas.microsoft.com/office/drawing/2014/main" id="{E4127F77-CFA7-4521-B777-AF8003D91EB3}"/>
              </a:ext>
            </a:extLst>
          </p:cNvPr>
          <p:cNvSpPr/>
          <p:nvPr userDrawn="1"/>
        </p:nvSpPr>
        <p:spPr>
          <a:xfrm>
            <a:off x="0" y="0"/>
            <a:ext cx="428625" cy="6858000"/>
          </a:xfrm>
          <a:prstGeom prst="rect">
            <a:avLst/>
          </a:prstGeom>
          <a:solidFill>
            <a:srgbClr val="5859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486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Big Logo">
    <p:spTree>
      <p:nvGrpSpPr>
        <p:cNvPr id="1" name=""/>
        <p:cNvGrpSpPr/>
        <p:nvPr/>
      </p:nvGrpSpPr>
      <p:grpSpPr>
        <a:xfrm>
          <a:off x="0" y="0"/>
          <a:ext cx="0" cy="0"/>
          <a:chOff x="0" y="0"/>
          <a:chExt cx="0" cy="0"/>
        </a:xfrm>
      </p:grpSpPr>
      <p:sp>
        <p:nvSpPr>
          <p:cNvPr id="6" name="Rectangle 5"/>
          <p:cNvSpPr/>
          <p:nvPr userDrawn="1"/>
        </p:nvSpPr>
        <p:spPr>
          <a:xfrm>
            <a:off x="0" y="4661212"/>
            <a:ext cx="12192000" cy="219678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p:nvPr>
        </p:nvSpPr>
        <p:spPr>
          <a:xfrm>
            <a:off x="1828800" y="215736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
          <p:cNvSpPr>
            <a:spLocks noGrp="1"/>
          </p:cNvSpPr>
          <p:nvPr>
            <p:ph type="ctrTitle"/>
          </p:nvPr>
        </p:nvSpPr>
        <p:spPr>
          <a:xfrm>
            <a:off x="914400" y="396713"/>
            <a:ext cx="10363200" cy="1470025"/>
          </a:xfrm>
        </p:spPr>
        <p:txBody>
          <a:bodyPr/>
          <a:lstStyle>
            <a:lvl1pPr algn="ctr">
              <a:defRPr/>
            </a:lvl1pPr>
          </a:lstStyle>
          <a:p>
            <a:r>
              <a:rPr lang="en-US" dirty="0"/>
              <a:t>Click to edit Master title style</a:t>
            </a:r>
          </a:p>
        </p:txBody>
      </p:sp>
      <p:pic>
        <p:nvPicPr>
          <p:cNvPr id="8" name="Picture 7" descr="A screenshot of a cell phone&#10;&#10;Description generated with very high confidence">
            <a:extLst>
              <a:ext uri="{FF2B5EF4-FFF2-40B4-BE49-F238E27FC236}">
                <a16:creationId xmlns:a16="http://schemas.microsoft.com/office/drawing/2014/main" id="{318D4E31-22FF-41C5-A45E-CF51B36722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624"/>
          <a:stretch/>
        </p:blipFill>
        <p:spPr>
          <a:xfrm>
            <a:off x="5020945" y="5079431"/>
            <a:ext cx="2150109" cy="1625003"/>
          </a:xfrm>
          <a:prstGeom prst="rect">
            <a:avLst/>
          </a:prstGeom>
        </p:spPr>
      </p:pic>
    </p:spTree>
    <p:extLst>
      <p:ext uri="{BB962C8B-B14F-4D97-AF65-F5344CB8AC3E}">
        <p14:creationId xmlns:p14="http://schemas.microsoft.com/office/powerpoint/2010/main" val="418060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E0BE-4BD4-4255-ACB8-4B97E74C6E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16517-C594-48AF-81F5-E902075D3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D1ABC1-5401-42E8-90DF-C07DD01593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90C9BC-9F1A-4979-994D-A91620711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C300-AEAC-494B-A141-49A7F6DCFAEE}"/>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954198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CB9A-BC20-4F74-9A88-6C3241D47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2869C-9792-433E-8EF1-6E2A3ADFE3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84CF9-327F-4CE6-9F70-AF535DE881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3D97D33-FF62-49C3-891A-B4A72E2A0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9BDED-4A56-4908-B212-72C090C12F3E}"/>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3261317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FB7C-699A-415C-AE77-A2516E8C1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2B9E96-CDF8-4087-A1C8-844DFF57A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4BFAEC-782D-4A56-8707-262A752083A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0B2B3C-69B0-4575-BD03-D82CD09FF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5CA14-A87D-4170-9C88-A09A409FF643}"/>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1908089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D103-8A95-44F6-B5E7-66AB41BE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4252E-AB00-4434-8C55-FE6F95353F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98158D-39D8-4967-AFF6-BBF6534F0B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313B51-7E5D-4A82-9B0F-B0115B69AD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9D83EA0-54D4-49BE-AD3B-0CD622C72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74AC-391E-4D53-A09F-C27E94F1B2BC}"/>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988504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5DF8-8918-418B-8204-BD88C035A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3F6F08-A6DC-4F77-88BE-B5EC6D7EB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B30AE6-0BD2-4647-A8C6-F38AFFCB65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83F22-8E0F-47C6-959C-88D1760AD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2BD51B-ECA1-477B-B34C-B4307D890D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FE2418-17BA-43C8-8A92-ADD0611EC68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706BBDF-80D7-4345-951B-D2F6696B1B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75A5B-FEAE-4D4B-8C09-E91174F2D407}"/>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1056353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156D-3847-4895-B852-8F3FDCB53E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ED511-9192-4FA7-8717-7E8E06151B6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360FCA9-14A0-4D1C-A6DA-FF422995F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08C3F6-F611-4177-9FFC-08EC1C800729}"/>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315187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DA2C4-DBF9-4F6D-855E-54B2B958231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CE2BE03-7AA7-4F58-B900-BBD90D5C2F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8A7CE-21EF-4516-9074-4A2A9AE06CE0}"/>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22109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FB7C-699A-415C-AE77-A2516E8C1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2B9E96-CDF8-4087-A1C8-844DFF57A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4BFAEC-782D-4A56-8707-262A752083A6}"/>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5" name="Footer Placeholder 4">
            <a:extLst>
              <a:ext uri="{FF2B5EF4-FFF2-40B4-BE49-F238E27FC236}">
                <a16:creationId xmlns:a16="http://schemas.microsoft.com/office/drawing/2014/main" id="{0C0B2B3C-69B0-4575-BD03-D82CD09FF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5CA14-A87D-4170-9C88-A09A409FF643}"/>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4075499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470-C87C-4E89-8187-C8F592626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645615-A79F-4D8A-9DF5-59F505FB6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CBD93B-816D-4C79-8921-1B0AB1FF3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72F0FF-0AB3-4849-AE65-D0D21EEA3D1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0759F96-3CB1-405D-A269-767EC8023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CB100-6B14-4189-8737-79519295441F}"/>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3431898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7FB0-E3EA-41BE-8418-AF4F14F8E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694F3-4B52-45EC-A1CC-3F6B70AF2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F4CC36-9D0C-4D7B-8F1E-537EE7F5F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0C7D52-55C6-49A0-8C99-5DD41BCB6EF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9C1D562-7265-4E20-992D-121FCA31F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F8381-98D9-4B36-8AF8-CBC06F130FF1}"/>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812012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F15E-0635-45B7-903A-9645C0F2F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9A23D-73DC-468E-BEFB-37A8BB1AFE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97957-709D-46B2-9D55-A2FD2C2CE1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E3D2386-DD2C-4439-85E3-087A7A0DB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9D840-713D-4289-9EAA-11D455E51510}"/>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3059164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C09A1-92F6-40F7-94AB-8B699CBC6C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60CEBF-B1BD-4D53-93F3-A68582A7D9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8E8D0-0A03-48EA-81FD-73109177BC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442EF3-9454-4BE4-8A1D-69BE30D04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D5034-F0B4-4C2F-A61B-8FB8E7725346}"/>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074567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631633"/>
            <a:ext cx="12192000" cy="285845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그림 개체 틀 2"/>
          <p:cNvSpPr>
            <a:spLocks noGrp="1"/>
          </p:cNvSpPr>
          <p:nvPr>
            <p:ph type="pic" sz="quarter" idx="16" hasCustomPrompt="1"/>
          </p:nvPr>
        </p:nvSpPr>
        <p:spPr>
          <a:xfrm>
            <a:off x="5486631"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7542257"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9597883"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5486631"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7542257"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9597883" y="3144246"/>
            <a:ext cx="1883635" cy="1188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7" name="Rectangle 16"/>
          <p:cNvSpPr/>
          <p:nvPr userDrawn="1"/>
        </p:nvSpPr>
        <p:spPr>
          <a:xfrm>
            <a:off x="0" y="4542335"/>
            <a:ext cx="12192000" cy="16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1065621" y="287254"/>
            <a:ext cx="10831104" cy="724247"/>
          </a:xfrm>
          <a:prstGeom prst="rect">
            <a:avLst/>
          </a:prstGeom>
        </p:spPr>
        <p:txBody>
          <a:bodyPr anchor="ctr">
            <a:noAutofit/>
          </a:bodyPr>
          <a:lstStyle>
            <a:lvl1pPr marL="0" indent="0" algn="l">
              <a:buNone/>
              <a:defRPr sz="48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BASIC LAYOUT</a:t>
            </a:r>
          </a:p>
        </p:txBody>
      </p:sp>
      <p:sp>
        <p:nvSpPr>
          <p:cNvPr id="20" name="Rectangle 11">
            <a:extLst>
              <a:ext uri="{FF2B5EF4-FFF2-40B4-BE49-F238E27FC236}">
                <a16:creationId xmlns:a16="http://schemas.microsoft.com/office/drawing/2014/main" id="{85CAF8B4-E56D-4F78-BA83-3A24D3484336}"/>
              </a:ext>
            </a:extLst>
          </p:cNvPr>
          <p:cNvSpPr/>
          <p:nvPr userDrawn="1"/>
        </p:nvSpPr>
        <p:spPr>
          <a:xfrm>
            <a:off x="0" y="287254"/>
            <a:ext cx="295275" cy="724247"/>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5EC9BECC-31C5-4409-9BA5-4AC405429B7F}"/>
              </a:ext>
            </a:extLst>
          </p:cNvPr>
          <p:cNvSpPr/>
          <p:nvPr userDrawn="1"/>
        </p:nvSpPr>
        <p:spPr>
          <a:xfrm>
            <a:off x="-9843" y="287254"/>
            <a:ext cx="171128"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7">
            <a:extLst>
              <a:ext uri="{FF2B5EF4-FFF2-40B4-BE49-F238E27FC236}">
                <a16:creationId xmlns:a16="http://schemas.microsoft.com/office/drawing/2014/main" id="{0F94E21C-CD26-415B-B5B7-5DD6C64C4E3E}"/>
              </a:ext>
            </a:extLst>
          </p:cNvPr>
          <p:cNvSpPr/>
          <p:nvPr userDrawn="1"/>
        </p:nvSpPr>
        <p:spPr>
          <a:xfrm>
            <a:off x="11368585" y="6441740"/>
            <a:ext cx="823415" cy="211540"/>
          </a:xfrm>
          <a:prstGeom prst="rect">
            <a:avLst/>
          </a:prstGeom>
          <a:solidFill>
            <a:srgbClr val="58595B"/>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C3373D9-BF37-4F15-AECA-0F1E05B86A09}"/>
              </a:ext>
            </a:extLst>
          </p:cNvPr>
          <p:cNvSpPr/>
          <p:nvPr userDrawn="1"/>
        </p:nvSpPr>
        <p:spPr>
          <a:xfrm>
            <a:off x="-19687" y="6441740"/>
            <a:ext cx="10951543" cy="21154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generated with high confidence">
            <a:extLst>
              <a:ext uri="{FF2B5EF4-FFF2-40B4-BE49-F238E27FC236}">
                <a16:creationId xmlns:a16="http://schemas.microsoft.com/office/drawing/2014/main" id="{0D7F23D5-00D7-4F18-A7D2-B880901564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75" y="287254"/>
            <a:ext cx="770346" cy="722376"/>
          </a:xfrm>
          <a:prstGeom prst="rect">
            <a:avLst/>
          </a:prstGeom>
        </p:spPr>
      </p:pic>
    </p:spTree>
    <p:extLst>
      <p:ext uri="{BB962C8B-B14F-4D97-AF65-F5344CB8AC3E}">
        <p14:creationId xmlns:p14="http://schemas.microsoft.com/office/powerpoint/2010/main" val="539308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70495" y="287254"/>
            <a:ext cx="9126229" cy="724247"/>
          </a:xfrm>
          <a:prstGeom prst="rect">
            <a:avLst/>
          </a:prstGeom>
        </p:spPr>
        <p:txBody>
          <a:bodyPr anchor="ctr">
            <a:noAutofit/>
          </a:bodyPr>
          <a:lstStyle>
            <a:lvl1pPr marL="0" indent="0" algn="l">
              <a:buNone/>
              <a:defRPr sz="48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Problem Statement</a:t>
            </a:r>
          </a:p>
        </p:txBody>
      </p:sp>
      <p:sp>
        <p:nvSpPr>
          <p:cNvPr id="9" name="Freeform 8"/>
          <p:cNvSpPr/>
          <p:nvPr userDrawn="1"/>
        </p:nvSpPr>
        <p:spPr>
          <a:xfrm>
            <a:off x="1" y="0"/>
            <a:ext cx="1820476" cy="6858000"/>
          </a:xfrm>
          <a:custGeom>
            <a:avLst/>
            <a:gdLst>
              <a:gd name="connsiteX0" fmla="*/ 0 w 1820476"/>
              <a:gd name="connsiteY0" fmla="*/ 0 h 6858000"/>
              <a:gd name="connsiteX1" fmla="*/ 445124 w 1820476"/>
              <a:gd name="connsiteY1" fmla="*/ 0 h 6858000"/>
              <a:gd name="connsiteX2" fmla="*/ 1820476 w 1820476"/>
              <a:gd name="connsiteY2" fmla="*/ 6858000 h 6858000"/>
              <a:gd name="connsiteX3" fmla="*/ 0 w 18204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20476" h="6858000">
                <a:moveTo>
                  <a:pt x="0" y="0"/>
                </a:moveTo>
                <a:lnTo>
                  <a:pt x="445124" y="0"/>
                </a:lnTo>
                <a:lnTo>
                  <a:pt x="1820476" y="6858000"/>
                </a:lnTo>
                <a:lnTo>
                  <a:pt x="0" y="6858000"/>
                </a:lnTo>
                <a:close/>
              </a:path>
            </a:pathLst>
          </a:cu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1896725" y="287253"/>
            <a:ext cx="295275" cy="724247"/>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51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65C28F1-592D-4143-ABAD-910376B19CFF}"/>
              </a:ext>
            </a:extLst>
          </p:cNvPr>
          <p:cNvSpPr/>
          <p:nvPr userDrawn="1"/>
        </p:nvSpPr>
        <p:spPr>
          <a:xfrm>
            <a:off x="0" y="3929448"/>
            <a:ext cx="12192000" cy="292855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4628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Rectangle 1"/>
          <p:cNvSpPr/>
          <p:nvPr userDrawn="1"/>
        </p:nvSpPr>
        <p:spPr>
          <a:xfrm>
            <a:off x="0" y="3429000"/>
            <a:ext cx="12192000" cy="34290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Text Placeholder 9"/>
          <p:cNvSpPr>
            <a:spLocks noGrp="1"/>
          </p:cNvSpPr>
          <p:nvPr>
            <p:ph type="body" sz="quarter" idx="10" hasCustomPrompt="1"/>
          </p:nvPr>
        </p:nvSpPr>
        <p:spPr>
          <a:xfrm>
            <a:off x="3422494" y="356659"/>
            <a:ext cx="8769505" cy="864096"/>
          </a:xfrm>
          <a:prstGeom prst="rect">
            <a:avLst/>
          </a:prstGeom>
        </p:spPr>
        <p:txBody>
          <a:bodyPr anchor="ctr"/>
          <a:lstStyle>
            <a:lvl1pPr marL="0" indent="0" algn="l">
              <a:buNone/>
              <a:defRPr sz="4800" b="0" baseline="0">
                <a:solidFill>
                  <a:srgbClr val="FF8200"/>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2545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252665"/>
            <a:ext cx="11770895" cy="84748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noAutofit/>
          </a:bodyPr>
          <a:lstStyle>
            <a:lvl1pPr marL="0" indent="0" algn="l">
              <a:buNone/>
              <a:defRPr sz="4800" b="0" baseline="0">
                <a:solidFill>
                  <a:schemeClr val="bg1"/>
                </a:solidFill>
                <a:latin typeface="Arial" panose="020B0604020202020204" pitchFamily="34" charset="0"/>
                <a:cs typeface="Arial" pitchFamily="34" charset="0"/>
              </a:defRPr>
            </a:lvl1pPr>
          </a:lstStyle>
          <a:p>
            <a:pPr lvl="0"/>
            <a:r>
              <a:rPr lang="en-US" altLang="ko-KR" dirty="0"/>
              <a:t>BASIC LAYOUT</a:t>
            </a:r>
          </a:p>
        </p:txBody>
      </p:sp>
      <p:sp>
        <p:nvSpPr>
          <p:cNvPr id="6" name="Rectangle 5"/>
          <p:cNvSpPr/>
          <p:nvPr userDrawn="1"/>
        </p:nvSpPr>
        <p:spPr>
          <a:xfrm>
            <a:off x="4011" y="252425"/>
            <a:ext cx="212557" cy="84772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860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6092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D103-8A95-44F6-B5E7-66AB41BE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4252E-AB00-4434-8C55-FE6F95353F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98158D-39D8-4967-AFF6-BBF6534F0B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313B51-7E5D-4A82-9B0F-B0115B69ADB2}"/>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6" name="Footer Placeholder 5">
            <a:extLst>
              <a:ext uri="{FF2B5EF4-FFF2-40B4-BE49-F238E27FC236}">
                <a16:creationId xmlns:a16="http://schemas.microsoft.com/office/drawing/2014/main" id="{A9D83EA0-54D4-49BE-AD3B-0CD622C72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74AC-391E-4D53-A09F-C27E94F1B2BC}"/>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359998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76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599C1A2-43DF-47B6-8BD4-8367F2CCEE94}"/>
              </a:ext>
            </a:extLst>
          </p:cNvPr>
          <p:cNvSpPr/>
          <p:nvPr userDrawn="1"/>
        </p:nvSpPr>
        <p:spPr>
          <a:xfrm>
            <a:off x="8220075" y="-125931"/>
            <a:ext cx="3971924" cy="6983931"/>
          </a:xfrm>
          <a:custGeom>
            <a:avLst/>
            <a:gdLst/>
            <a:ahLst/>
            <a:cxnLst/>
            <a:rect l="l" t="t" r="r" b="b"/>
            <a:pathLst>
              <a:path w="4202678" h="4745641">
                <a:moveTo>
                  <a:pt x="4202678" y="0"/>
                </a:moveTo>
                <a:lnTo>
                  <a:pt x="4202678" y="4745641"/>
                </a:lnTo>
                <a:lnTo>
                  <a:pt x="0" y="4745641"/>
                </a:lnTo>
                <a:close/>
              </a:path>
            </a:pathLst>
          </a:cu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Rectangle 2">
            <a:extLst>
              <a:ext uri="{FF2B5EF4-FFF2-40B4-BE49-F238E27FC236}">
                <a16:creationId xmlns:a16="http://schemas.microsoft.com/office/drawing/2014/main" id="{C9A20C91-A166-4BBC-909A-54073AD1E142}"/>
              </a:ext>
            </a:extLst>
          </p:cNvPr>
          <p:cNvSpPr/>
          <p:nvPr userDrawn="1"/>
        </p:nvSpPr>
        <p:spPr>
          <a:xfrm>
            <a:off x="8543925" y="-123825"/>
            <a:ext cx="3648075" cy="6983931"/>
          </a:xfrm>
          <a:custGeom>
            <a:avLst/>
            <a:gdLst/>
            <a:ahLst/>
            <a:cxnLst/>
            <a:rect l="l" t="t" r="r" b="b"/>
            <a:pathLst>
              <a:path w="4202678" h="4745641">
                <a:moveTo>
                  <a:pt x="4202678" y="0"/>
                </a:moveTo>
                <a:lnTo>
                  <a:pt x="4202678" y="4745641"/>
                </a:lnTo>
                <a:lnTo>
                  <a:pt x="0" y="4745641"/>
                </a:lnTo>
                <a:close/>
              </a:path>
            </a:pathLst>
          </a:cu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7">
            <a:extLst>
              <a:ext uri="{FF2B5EF4-FFF2-40B4-BE49-F238E27FC236}">
                <a16:creationId xmlns:a16="http://schemas.microsoft.com/office/drawing/2014/main" id="{E4127F77-CFA7-4521-B777-AF8003D91EB3}"/>
              </a:ext>
            </a:extLst>
          </p:cNvPr>
          <p:cNvSpPr/>
          <p:nvPr userDrawn="1"/>
        </p:nvSpPr>
        <p:spPr>
          <a:xfrm>
            <a:off x="0" y="0"/>
            <a:ext cx="428625" cy="6858000"/>
          </a:xfrm>
          <a:prstGeom prst="rect">
            <a:avLst/>
          </a:prstGeom>
          <a:solidFill>
            <a:srgbClr val="5859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856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Big Logo">
    <p:spTree>
      <p:nvGrpSpPr>
        <p:cNvPr id="1" name=""/>
        <p:cNvGrpSpPr/>
        <p:nvPr/>
      </p:nvGrpSpPr>
      <p:grpSpPr>
        <a:xfrm>
          <a:off x="0" y="0"/>
          <a:ext cx="0" cy="0"/>
          <a:chOff x="0" y="0"/>
          <a:chExt cx="0" cy="0"/>
        </a:xfrm>
      </p:grpSpPr>
      <p:sp>
        <p:nvSpPr>
          <p:cNvPr id="6" name="Rectangle 5"/>
          <p:cNvSpPr/>
          <p:nvPr userDrawn="1"/>
        </p:nvSpPr>
        <p:spPr>
          <a:xfrm>
            <a:off x="0" y="4661212"/>
            <a:ext cx="12192000" cy="219678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p:nvPr>
        </p:nvSpPr>
        <p:spPr>
          <a:xfrm>
            <a:off x="1828800" y="215736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
          <p:cNvSpPr>
            <a:spLocks noGrp="1"/>
          </p:cNvSpPr>
          <p:nvPr>
            <p:ph type="ctrTitle"/>
          </p:nvPr>
        </p:nvSpPr>
        <p:spPr>
          <a:xfrm>
            <a:off x="914400" y="396713"/>
            <a:ext cx="10363200" cy="1470025"/>
          </a:xfrm>
        </p:spPr>
        <p:txBody>
          <a:bodyPr/>
          <a:lstStyle>
            <a:lvl1pPr algn="ctr">
              <a:defRPr/>
            </a:lvl1pPr>
          </a:lstStyle>
          <a:p>
            <a:r>
              <a:rPr lang="en-US" dirty="0"/>
              <a:t>Click to edit Master title style</a:t>
            </a:r>
          </a:p>
        </p:txBody>
      </p:sp>
      <p:pic>
        <p:nvPicPr>
          <p:cNvPr id="8" name="Picture 7" descr="A screenshot of a cell phone&#10;&#10;Description generated with very high confidence">
            <a:extLst>
              <a:ext uri="{FF2B5EF4-FFF2-40B4-BE49-F238E27FC236}">
                <a16:creationId xmlns:a16="http://schemas.microsoft.com/office/drawing/2014/main" id="{318D4E31-22FF-41C5-A45E-CF51B36722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624"/>
          <a:stretch/>
        </p:blipFill>
        <p:spPr>
          <a:xfrm>
            <a:off x="5020945" y="5079431"/>
            <a:ext cx="2150109" cy="1625003"/>
          </a:xfrm>
          <a:prstGeom prst="rect">
            <a:avLst/>
          </a:prstGeom>
        </p:spPr>
      </p:pic>
    </p:spTree>
    <p:extLst>
      <p:ext uri="{BB962C8B-B14F-4D97-AF65-F5344CB8AC3E}">
        <p14:creationId xmlns:p14="http://schemas.microsoft.com/office/powerpoint/2010/main" val="223316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5DF8-8918-418B-8204-BD88C035A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3F6F08-A6DC-4F77-88BE-B5EC6D7EB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B30AE6-0BD2-4647-A8C6-F38AFFCB65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83F22-8E0F-47C6-959C-88D1760AD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2BD51B-ECA1-477B-B34C-B4307D890D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FE2418-17BA-43C8-8A92-ADD0611EC68C}"/>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8" name="Footer Placeholder 7">
            <a:extLst>
              <a:ext uri="{FF2B5EF4-FFF2-40B4-BE49-F238E27FC236}">
                <a16:creationId xmlns:a16="http://schemas.microsoft.com/office/drawing/2014/main" id="{6706BBDF-80D7-4345-951B-D2F6696B1B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75A5B-FEAE-4D4B-8C09-E91174F2D407}"/>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42342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156D-3847-4895-B852-8F3FDCB53E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ED511-9192-4FA7-8717-7E8E06151B64}"/>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4" name="Footer Placeholder 3">
            <a:extLst>
              <a:ext uri="{FF2B5EF4-FFF2-40B4-BE49-F238E27FC236}">
                <a16:creationId xmlns:a16="http://schemas.microsoft.com/office/drawing/2014/main" id="{1360FCA9-14A0-4D1C-A6DA-FF422995F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08C3F6-F611-4177-9FFC-08EC1C800729}"/>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87466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DA2C4-DBF9-4F6D-855E-54B2B9582312}"/>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3" name="Footer Placeholder 2">
            <a:extLst>
              <a:ext uri="{FF2B5EF4-FFF2-40B4-BE49-F238E27FC236}">
                <a16:creationId xmlns:a16="http://schemas.microsoft.com/office/drawing/2014/main" id="{7CE2BE03-7AA7-4F58-B900-BBD90D5C2F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8A7CE-21EF-4516-9074-4A2A9AE06CE0}"/>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6945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470-C87C-4E89-8187-C8F592626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645615-A79F-4D8A-9DF5-59F505FB6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CBD93B-816D-4C79-8921-1B0AB1FF3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72F0FF-0AB3-4849-AE65-D0D21EEA3D1C}"/>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6" name="Footer Placeholder 5">
            <a:extLst>
              <a:ext uri="{FF2B5EF4-FFF2-40B4-BE49-F238E27FC236}">
                <a16:creationId xmlns:a16="http://schemas.microsoft.com/office/drawing/2014/main" id="{C0759F96-3CB1-405D-A269-767EC8023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CB100-6B14-4189-8737-79519295441F}"/>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102943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7FB0-E3EA-41BE-8418-AF4F14F8E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694F3-4B52-45EC-A1CC-3F6B70AF2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F4CC36-9D0C-4D7B-8F1E-537EE7F5F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0C7D52-55C6-49A0-8C99-5DD41BCB6EF1}"/>
              </a:ext>
            </a:extLst>
          </p:cNvPr>
          <p:cNvSpPr>
            <a:spLocks noGrp="1"/>
          </p:cNvSpPr>
          <p:nvPr>
            <p:ph type="dt" sz="half" idx="10"/>
          </p:nvPr>
        </p:nvSpPr>
        <p:spPr/>
        <p:txBody>
          <a:bodyPr/>
          <a:lstStyle/>
          <a:p>
            <a:fld id="{3A0A9090-9CDA-45D2-9EFD-541D71A1CCF4}" type="datetimeFigureOut">
              <a:rPr lang="en-US" smtClean="0"/>
              <a:t>7/21/2019</a:t>
            </a:fld>
            <a:endParaRPr lang="en-US"/>
          </a:p>
        </p:txBody>
      </p:sp>
      <p:sp>
        <p:nvSpPr>
          <p:cNvPr id="6" name="Footer Placeholder 5">
            <a:extLst>
              <a:ext uri="{FF2B5EF4-FFF2-40B4-BE49-F238E27FC236}">
                <a16:creationId xmlns:a16="http://schemas.microsoft.com/office/drawing/2014/main" id="{D9C1D562-7265-4E20-992D-121FCA31F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F8381-98D9-4B36-8AF8-CBC06F130FF1}"/>
              </a:ext>
            </a:extLst>
          </p:cNvPr>
          <p:cNvSpPr>
            <a:spLocks noGrp="1"/>
          </p:cNvSpPr>
          <p:nvPr>
            <p:ph type="sldNum" sz="quarter" idx="12"/>
          </p:nvPr>
        </p:nvSpPr>
        <p:spPr/>
        <p:txBody>
          <a:bodyPr/>
          <a:lstStyle/>
          <a:p>
            <a:fld id="{6D72B591-B454-483B-91A8-01EB733A6F2D}" type="slidenum">
              <a:rPr lang="en-US" smtClean="0"/>
              <a:t>‹#›</a:t>
            </a:fld>
            <a:endParaRPr lang="en-US"/>
          </a:p>
        </p:txBody>
      </p:sp>
    </p:spTree>
    <p:extLst>
      <p:ext uri="{BB962C8B-B14F-4D97-AF65-F5344CB8AC3E}">
        <p14:creationId xmlns:p14="http://schemas.microsoft.com/office/powerpoint/2010/main" val="28606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437FF-F775-43EA-940B-E015C05B6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DE1F54-ABD2-4B4E-9000-9F3C9705E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49BBC-0BD7-4869-BE72-D5A0A684F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A9090-9CDA-45D2-9EFD-541D71A1CCF4}" type="datetimeFigureOut">
              <a:rPr lang="en-US" smtClean="0"/>
              <a:t>7/21/2019</a:t>
            </a:fld>
            <a:endParaRPr lang="en-US"/>
          </a:p>
        </p:txBody>
      </p:sp>
      <p:sp>
        <p:nvSpPr>
          <p:cNvPr id="5" name="Footer Placeholder 4">
            <a:extLst>
              <a:ext uri="{FF2B5EF4-FFF2-40B4-BE49-F238E27FC236}">
                <a16:creationId xmlns:a16="http://schemas.microsoft.com/office/drawing/2014/main" id="{9447C68E-5FB8-43EA-B5CD-5AD905784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EA0358-9EAF-4FB6-88D4-9F204331A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2B591-B454-483B-91A8-01EB733A6F2D}" type="slidenum">
              <a:rPr lang="en-US" smtClean="0"/>
              <a:t>‹#›</a:t>
            </a:fld>
            <a:endParaRPr lang="en-US"/>
          </a:p>
        </p:txBody>
      </p:sp>
    </p:spTree>
    <p:extLst>
      <p:ext uri="{BB962C8B-B14F-4D97-AF65-F5344CB8AC3E}">
        <p14:creationId xmlns:p14="http://schemas.microsoft.com/office/powerpoint/2010/main" val="277280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84" r:id="rId13"/>
    <p:sldLayoutId id="2147483664" r:id="rId14"/>
    <p:sldLayoutId id="2147483683" r:id="rId15"/>
    <p:sldLayoutId id="2147483665" r:id="rId16"/>
    <p:sldLayoutId id="2147483661" r:id="rId17"/>
    <p:sldLayoutId id="2147483666" r:id="rId18"/>
    <p:sldLayoutId id="2147483667"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14638"/>
      </p:ext>
    </p:extLst>
  </p:cSld>
  <p:clrMap bg1="lt1" tx1="dk1" bg2="lt2" tx2="dk2" accent1="accent1" accent2="accent2" accent3="accent3" accent4="accent4" accent5="accent5" accent6="accent6" hlink="hlink" folHlink="folHlink"/>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437FF-F775-43EA-940B-E015C05B6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DE1F54-ABD2-4B4E-9000-9F3C9705E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49BBC-0BD7-4869-BE72-D5A0A684F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447C68E-5FB8-43EA-B5CD-5AD905784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EA0358-9EAF-4FB6-88D4-9F204331A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2B591-B454-483B-91A8-01EB733A6F2D}" type="slidenum">
              <a:rPr lang="en-US" smtClean="0"/>
              <a:t>‹#›</a:t>
            </a:fld>
            <a:endParaRPr lang="en-US"/>
          </a:p>
        </p:txBody>
      </p:sp>
    </p:spTree>
    <p:extLst>
      <p:ext uri="{BB962C8B-B14F-4D97-AF65-F5344CB8AC3E}">
        <p14:creationId xmlns:p14="http://schemas.microsoft.com/office/powerpoint/2010/main" val="35439111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image" Target="../media/image19.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jp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0.png"/><Relationship Id="rId7"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outdoor object, web, white, indoor&#10;&#10;Description generated with very high confidence">
            <a:extLst>
              <a:ext uri="{FF2B5EF4-FFF2-40B4-BE49-F238E27FC236}">
                <a16:creationId xmlns:a16="http://schemas.microsoft.com/office/drawing/2014/main" id="{D6F6C736-054C-4032-BAF0-22469ED2B58A}"/>
              </a:ext>
            </a:extLst>
          </p:cNvPr>
          <p:cNvPicPr>
            <a:picLocks noChangeAspect="1"/>
          </p:cNvPicPr>
          <p:nvPr/>
        </p:nvPicPr>
        <p:blipFill rotWithShape="1">
          <a:blip r:embed="rId3">
            <a:extLst>
              <a:ext uri="{28A0092B-C50C-407E-A947-70E740481C1C}">
                <a14:useLocalDpi xmlns:a14="http://schemas.microsoft.com/office/drawing/2010/main" val="0"/>
              </a:ext>
            </a:extLst>
          </a:blip>
          <a:srcRect t="28309" b="13693"/>
          <a:stretch/>
        </p:blipFill>
        <p:spPr>
          <a:xfrm>
            <a:off x="-3" y="-126886"/>
            <a:ext cx="12192001" cy="4666928"/>
          </a:xfrm>
          <a:prstGeom prst="rect">
            <a:avLst/>
          </a:prstGeom>
        </p:spPr>
      </p:pic>
      <p:pic>
        <p:nvPicPr>
          <p:cNvPr id="17" name="Picture 16">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Oval 18">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B0A64-5FB5-4CC5-8579-5FADC16DEB5E}"/>
              </a:ext>
            </a:extLst>
          </p:cNvPr>
          <p:cNvSpPr>
            <a:spLocks noGrp="1"/>
          </p:cNvSpPr>
          <p:nvPr>
            <p:ph type="ctrTitle"/>
          </p:nvPr>
        </p:nvSpPr>
        <p:spPr>
          <a:xfrm>
            <a:off x="0" y="4606471"/>
            <a:ext cx="12192000" cy="575130"/>
          </a:xfrm>
          <a:noFill/>
        </p:spPr>
        <p:txBody>
          <a:bodyPr anchor="t">
            <a:normAutofit/>
          </a:bodyPr>
          <a:lstStyle/>
          <a:p>
            <a:r>
              <a:rPr lang="en-US" sz="3000" b="1" dirty="0">
                <a:solidFill>
                  <a:srgbClr val="000000"/>
                </a:solidFill>
                <a:latin typeface="Arial" panose="020B0604020202020204" pitchFamily="34" charset="0"/>
                <a:ea typeface="Ebrima" panose="02000000000000000000" pitchFamily="2" charset="0"/>
                <a:cs typeface="Arial" panose="020B0604020202020204" pitchFamily="34" charset="0"/>
              </a:rPr>
              <a:t>A New Tool for Signalized Intersection Performance Assessment</a:t>
            </a:r>
          </a:p>
        </p:txBody>
      </p:sp>
      <p:pic>
        <p:nvPicPr>
          <p:cNvPr id="8" name="Picture 7" descr="A close up of a logo&#10;&#10;Description generated with very high confidence">
            <a:extLst>
              <a:ext uri="{FF2B5EF4-FFF2-40B4-BE49-F238E27FC236}">
                <a16:creationId xmlns:a16="http://schemas.microsoft.com/office/drawing/2014/main" id="{692C03D7-4878-4220-90D0-0D541D728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2084" y="5439365"/>
            <a:ext cx="4170330" cy="1708819"/>
          </a:xfrm>
          <a:prstGeom prst="rect">
            <a:avLst/>
          </a:prstGeom>
        </p:spPr>
      </p:pic>
      <p:pic>
        <p:nvPicPr>
          <p:cNvPr id="7" name="Picture 6">
            <a:extLst>
              <a:ext uri="{FF2B5EF4-FFF2-40B4-BE49-F238E27FC236}">
                <a16:creationId xmlns:a16="http://schemas.microsoft.com/office/drawing/2014/main" id="{B1248617-8C87-4F99-B63F-2F04D39C3F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699" y="5761970"/>
            <a:ext cx="2203708" cy="963170"/>
          </a:xfrm>
          <a:prstGeom prst="rect">
            <a:avLst/>
          </a:prstGeom>
        </p:spPr>
      </p:pic>
      <p:pic>
        <p:nvPicPr>
          <p:cNvPr id="10" name="Picture 9" descr="A close up of a logo&#10;&#10;Description automatically generated">
            <a:extLst>
              <a:ext uri="{FF2B5EF4-FFF2-40B4-BE49-F238E27FC236}">
                <a16:creationId xmlns:a16="http://schemas.microsoft.com/office/drawing/2014/main" id="{0EA52F0D-798B-4FBD-9C44-0AA70246FFF8}"/>
              </a:ext>
            </a:extLst>
          </p:cNvPr>
          <p:cNvPicPr>
            <a:picLocks noChangeAspect="1"/>
          </p:cNvPicPr>
          <p:nvPr/>
        </p:nvPicPr>
        <p:blipFill rotWithShape="1">
          <a:blip r:embed="rId7">
            <a:extLst>
              <a:ext uri="{28A0092B-C50C-407E-A947-70E740481C1C}">
                <a14:useLocalDpi xmlns:a14="http://schemas.microsoft.com/office/drawing/2010/main" val="0"/>
              </a:ext>
            </a:extLst>
          </a:blip>
          <a:srcRect b="8995"/>
          <a:stretch/>
        </p:blipFill>
        <p:spPr>
          <a:xfrm>
            <a:off x="414976" y="5574203"/>
            <a:ext cx="2146692" cy="1283797"/>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03EF89BA-68D2-4665-AB95-969F15B456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5749" y="5831633"/>
            <a:ext cx="2227983" cy="893506"/>
          </a:xfrm>
          <a:prstGeom prst="rect">
            <a:avLst/>
          </a:prstGeom>
        </p:spPr>
      </p:pic>
    </p:spTree>
    <p:extLst>
      <p:ext uri="{BB962C8B-B14F-4D97-AF65-F5344CB8AC3E}">
        <p14:creationId xmlns:p14="http://schemas.microsoft.com/office/powerpoint/2010/main" val="278147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normAutofit fontScale="92500" lnSpcReduction="10000"/>
          </a:bodyPr>
          <a:lstStyle/>
          <a:p>
            <a:r>
              <a:rPr lang="en-US" dirty="0">
                <a:solidFill>
                  <a:srgbClr val="58595B"/>
                </a:solidFill>
                <a:latin typeface="Arial" panose="020B0604020202020204" pitchFamily="34" charset="0"/>
              </a:rPr>
              <a:t>Advantages and Expected Benefits </a:t>
            </a:r>
          </a:p>
        </p:txBody>
      </p:sp>
      <p:sp>
        <p:nvSpPr>
          <p:cNvPr id="55" name="Rectangle 54">
            <a:extLst>
              <a:ext uri="{FF2B5EF4-FFF2-40B4-BE49-F238E27FC236}">
                <a16:creationId xmlns:a16="http://schemas.microsoft.com/office/drawing/2014/main" id="{64E6ADD3-F99C-4B45-9664-9DAB5FCCC38C}"/>
              </a:ext>
            </a:extLst>
          </p:cNvPr>
          <p:cNvSpPr/>
          <p:nvPr/>
        </p:nvSpPr>
        <p:spPr>
          <a:xfrm>
            <a:off x="1000125" y="1647825"/>
            <a:ext cx="1574580" cy="4894193"/>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833EDEE-F493-4ADA-82FD-399DA6EB985B}"/>
              </a:ext>
            </a:extLst>
          </p:cNvPr>
          <p:cNvSpPr/>
          <p:nvPr/>
        </p:nvSpPr>
        <p:spPr>
          <a:xfrm>
            <a:off x="1748989" y="2006148"/>
            <a:ext cx="4347011" cy="7200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56">
            <a:extLst>
              <a:ext uri="{FF2B5EF4-FFF2-40B4-BE49-F238E27FC236}">
                <a16:creationId xmlns:a16="http://schemas.microsoft.com/office/drawing/2014/main" id="{1A2A114F-BAAC-48E3-9879-377A439DBC7E}"/>
              </a:ext>
            </a:extLst>
          </p:cNvPr>
          <p:cNvSpPr/>
          <p:nvPr/>
        </p:nvSpPr>
        <p:spPr>
          <a:xfrm>
            <a:off x="1748989" y="2878397"/>
            <a:ext cx="4347011" cy="720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8" name="Rectangle 57">
            <a:extLst>
              <a:ext uri="{FF2B5EF4-FFF2-40B4-BE49-F238E27FC236}">
                <a16:creationId xmlns:a16="http://schemas.microsoft.com/office/drawing/2014/main" id="{7D1E0A31-E2B8-4F1A-A722-82F72E0F0358}"/>
              </a:ext>
            </a:extLst>
          </p:cNvPr>
          <p:cNvSpPr/>
          <p:nvPr/>
        </p:nvSpPr>
        <p:spPr>
          <a:xfrm>
            <a:off x="1748989" y="3748922"/>
            <a:ext cx="4347011" cy="720000"/>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9" name="Rectangle 58">
            <a:extLst>
              <a:ext uri="{FF2B5EF4-FFF2-40B4-BE49-F238E27FC236}">
                <a16:creationId xmlns:a16="http://schemas.microsoft.com/office/drawing/2014/main" id="{81171A12-4914-4610-B90D-C5278272E8D7}"/>
              </a:ext>
            </a:extLst>
          </p:cNvPr>
          <p:cNvSpPr/>
          <p:nvPr/>
        </p:nvSpPr>
        <p:spPr>
          <a:xfrm>
            <a:off x="1748989" y="4614670"/>
            <a:ext cx="4347011" cy="72000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60" name="Group 59">
            <a:extLst>
              <a:ext uri="{FF2B5EF4-FFF2-40B4-BE49-F238E27FC236}">
                <a16:creationId xmlns:a16="http://schemas.microsoft.com/office/drawing/2014/main" id="{B8DB759D-437B-498E-875A-4F1CAC62EA3F}"/>
              </a:ext>
            </a:extLst>
          </p:cNvPr>
          <p:cNvGrpSpPr/>
          <p:nvPr/>
        </p:nvGrpSpPr>
        <p:grpSpPr>
          <a:xfrm>
            <a:off x="1273804" y="1795790"/>
            <a:ext cx="1493509" cy="756162"/>
            <a:chOff x="4333508" y="1848856"/>
            <a:chExt cx="1493509" cy="756162"/>
          </a:xfrm>
        </p:grpSpPr>
        <p:pic>
          <p:nvPicPr>
            <p:cNvPr id="61" name="Picture 2" descr="E:\002-KIMS BUSINESS\007-04-1-FIVERR\01-PPT-TEMPLATE\COVER-PSD\05-cut-01.png">
              <a:extLst>
                <a:ext uri="{FF2B5EF4-FFF2-40B4-BE49-F238E27FC236}">
                  <a16:creationId xmlns:a16="http://schemas.microsoft.com/office/drawing/2014/main" id="{2693482F-5C1E-4A34-9869-3F7FF0FC49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2" name="Isosceles Triangle 61">
              <a:extLst>
                <a:ext uri="{FF2B5EF4-FFF2-40B4-BE49-F238E27FC236}">
                  <a16:creationId xmlns:a16="http://schemas.microsoft.com/office/drawing/2014/main" id="{1C9F9E97-6D9E-412F-9B27-9AF3E73103FD}"/>
                </a:ext>
              </a:extLst>
            </p:cNvPr>
            <p:cNvSpPr/>
            <p:nvPr/>
          </p:nvSpPr>
          <p:spPr>
            <a:xfrm rot="18900000">
              <a:off x="4333508" y="1848856"/>
              <a:ext cx="1272933" cy="633311"/>
            </a:xfrm>
            <a:prstGeom prst="triangle">
              <a:avLst>
                <a:gd name="adj" fmla="val 51150"/>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63" name="Group 62">
            <a:extLst>
              <a:ext uri="{FF2B5EF4-FFF2-40B4-BE49-F238E27FC236}">
                <a16:creationId xmlns:a16="http://schemas.microsoft.com/office/drawing/2014/main" id="{9C51045B-B6B3-41F2-A8FB-2AAD919AD0C0}"/>
              </a:ext>
            </a:extLst>
          </p:cNvPr>
          <p:cNvGrpSpPr/>
          <p:nvPr/>
        </p:nvGrpSpPr>
        <p:grpSpPr>
          <a:xfrm>
            <a:off x="1273804" y="2672458"/>
            <a:ext cx="1493509" cy="756162"/>
            <a:chOff x="4333508" y="1848856"/>
            <a:chExt cx="1493509" cy="756162"/>
          </a:xfrm>
        </p:grpSpPr>
        <p:pic>
          <p:nvPicPr>
            <p:cNvPr id="64" name="Picture 2" descr="E:\002-KIMS BUSINESS\007-04-1-FIVERR\01-PPT-TEMPLATE\COVER-PSD\05-cut-01.png">
              <a:extLst>
                <a:ext uri="{FF2B5EF4-FFF2-40B4-BE49-F238E27FC236}">
                  <a16:creationId xmlns:a16="http://schemas.microsoft.com/office/drawing/2014/main" id="{60D5EB39-1765-424E-89D1-90EE013D52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5" name="Isosceles Triangle 64">
              <a:extLst>
                <a:ext uri="{FF2B5EF4-FFF2-40B4-BE49-F238E27FC236}">
                  <a16:creationId xmlns:a16="http://schemas.microsoft.com/office/drawing/2014/main" id="{E9D29DEC-ECBB-4782-8E5D-269210CE17E5}"/>
                </a:ext>
              </a:extLst>
            </p:cNvPr>
            <p:cNvSpPr/>
            <p:nvPr/>
          </p:nvSpPr>
          <p:spPr>
            <a:xfrm rot="18900000">
              <a:off x="4333508" y="1848856"/>
              <a:ext cx="1272933" cy="633311"/>
            </a:xfrm>
            <a:prstGeom prst="triangle">
              <a:avLst>
                <a:gd name="adj" fmla="val 51150"/>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66" name="Group 65">
            <a:extLst>
              <a:ext uri="{FF2B5EF4-FFF2-40B4-BE49-F238E27FC236}">
                <a16:creationId xmlns:a16="http://schemas.microsoft.com/office/drawing/2014/main" id="{29262C06-A1D3-4180-9C79-24CA2F87772B}"/>
              </a:ext>
            </a:extLst>
          </p:cNvPr>
          <p:cNvGrpSpPr/>
          <p:nvPr/>
        </p:nvGrpSpPr>
        <p:grpSpPr>
          <a:xfrm>
            <a:off x="1273804" y="3549124"/>
            <a:ext cx="1493509" cy="756162"/>
            <a:chOff x="4333508" y="1848856"/>
            <a:chExt cx="1493509" cy="756162"/>
          </a:xfrm>
        </p:grpSpPr>
        <p:pic>
          <p:nvPicPr>
            <p:cNvPr id="67" name="Picture 2" descr="E:\002-KIMS BUSINESS\007-04-1-FIVERR\01-PPT-TEMPLATE\COVER-PSD\05-cut-01.png">
              <a:extLst>
                <a:ext uri="{FF2B5EF4-FFF2-40B4-BE49-F238E27FC236}">
                  <a16:creationId xmlns:a16="http://schemas.microsoft.com/office/drawing/2014/main" id="{54FA9A64-9D39-441F-A1F7-0670BB99A4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8" name="Isosceles Triangle 67">
              <a:extLst>
                <a:ext uri="{FF2B5EF4-FFF2-40B4-BE49-F238E27FC236}">
                  <a16:creationId xmlns:a16="http://schemas.microsoft.com/office/drawing/2014/main" id="{F1B7F27B-DE53-489D-A57B-2C4E75C48D11}"/>
                </a:ext>
              </a:extLst>
            </p:cNvPr>
            <p:cNvSpPr/>
            <p:nvPr/>
          </p:nvSpPr>
          <p:spPr>
            <a:xfrm rot="18900000">
              <a:off x="4333508" y="1848856"/>
              <a:ext cx="1272933" cy="633311"/>
            </a:xfrm>
            <a:prstGeom prst="triangle">
              <a:avLst>
                <a:gd name="adj" fmla="val 51150"/>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69" name="Group 68">
            <a:extLst>
              <a:ext uri="{FF2B5EF4-FFF2-40B4-BE49-F238E27FC236}">
                <a16:creationId xmlns:a16="http://schemas.microsoft.com/office/drawing/2014/main" id="{ABA20B21-D441-4E1D-9916-39D1B1FAE984}"/>
              </a:ext>
            </a:extLst>
          </p:cNvPr>
          <p:cNvGrpSpPr/>
          <p:nvPr/>
        </p:nvGrpSpPr>
        <p:grpSpPr>
          <a:xfrm>
            <a:off x="1273804" y="4425792"/>
            <a:ext cx="1493509" cy="756162"/>
            <a:chOff x="4333508" y="1848856"/>
            <a:chExt cx="1493509" cy="756162"/>
          </a:xfrm>
        </p:grpSpPr>
        <p:pic>
          <p:nvPicPr>
            <p:cNvPr id="70" name="Picture 2" descr="E:\002-KIMS BUSINESS\007-04-1-FIVERR\01-PPT-TEMPLATE\COVER-PSD\05-cut-01.png">
              <a:extLst>
                <a:ext uri="{FF2B5EF4-FFF2-40B4-BE49-F238E27FC236}">
                  <a16:creationId xmlns:a16="http://schemas.microsoft.com/office/drawing/2014/main" id="{1DBCA23E-0A36-4567-81B9-543CA38F2B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AC7E2BD6-FB1F-4D77-AA16-A0828829FB62}"/>
                </a:ext>
              </a:extLst>
            </p:cNvPr>
            <p:cNvSpPr/>
            <p:nvPr/>
          </p:nvSpPr>
          <p:spPr>
            <a:xfrm rot="18900000">
              <a:off x="4333508" y="1848856"/>
              <a:ext cx="1272933" cy="633311"/>
            </a:xfrm>
            <a:prstGeom prst="triangle">
              <a:avLst>
                <a:gd name="adj" fmla="val 51150"/>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74" name="TextBox 73">
            <a:extLst>
              <a:ext uri="{FF2B5EF4-FFF2-40B4-BE49-F238E27FC236}">
                <a16:creationId xmlns:a16="http://schemas.microsoft.com/office/drawing/2014/main" id="{689F0912-3E84-49B0-B0FF-457843C31BBE}"/>
              </a:ext>
            </a:extLst>
          </p:cNvPr>
          <p:cNvSpPr txBox="1"/>
          <p:nvPr/>
        </p:nvSpPr>
        <p:spPr>
          <a:xfrm>
            <a:off x="6410910" y="2836730"/>
            <a:ext cx="489526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Automate the work flow for triaging all or any number of the signalized intersections at the choosing of TDOT or other agencies. </a:t>
            </a:r>
            <a:endParaRPr lang="ko-KR" altLang="en-US" sz="1400" dirty="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22E00A1-F0AD-4C58-8245-2E7320C41263}"/>
              </a:ext>
            </a:extLst>
          </p:cNvPr>
          <p:cNvSpPr txBox="1"/>
          <p:nvPr/>
        </p:nvSpPr>
        <p:spPr>
          <a:xfrm>
            <a:off x="6410910" y="2088674"/>
            <a:ext cx="489526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Provide a robust signal retiming decision work flow independent to local complaints and crash statistics fluctuations. </a:t>
            </a:r>
            <a:endParaRPr lang="ko-KR" altLang="en-US" sz="1400" dirty="0">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06ED07A8-343A-488D-920C-37AFD539B5EF}"/>
              </a:ext>
            </a:extLst>
          </p:cNvPr>
          <p:cNvSpPr txBox="1"/>
          <p:nvPr/>
        </p:nvSpPr>
        <p:spPr>
          <a:xfrm>
            <a:off x="6410910" y="3756287"/>
            <a:ext cx="489526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Provide a low-cost performance management system, no additional hardware/infrastructure investments are needed.</a:t>
            </a:r>
            <a:endParaRPr lang="ko-KR" altLang="en-US" sz="1400" dirty="0">
              <a:latin typeface="Arial" panose="020B0604020202020204" pitchFamily="34" charset="0"/>
              <a:cs typeface="Arial" panose="020B0604020202020204" pitchFamily="34" charset="0"/>
            </a:endParaRPr>
          </a:p>
          <a:p>
            <a:endParaRPr lang="ko-KR" altLang="en-US" sz="1400" dirty="0">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67F775AA-A63F-4D62-B4DF-056299F63326}"/>
              </a:ext>
            </a:extLst>
          </p:cNvPr>
          <p:cNvSpPr txBox="1"/>
          <p:nvPr/>
        </p:nvSpPr>
        <p:spPr>
          <a:xfrm>
            <a:off x="6410909" y="4472010"/>
            <a:ext cx="4895263"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recognized early signs of deficiency and recommended retiming of signalized intersection can reduce queue spillback onto freeways or next intersection. This should result in safety improvements</a:t>
            </a:r>
            <a:endParaRPr lang="ko-KR" altLang="en-US" sz="1400" dirty="0">
              <a:latin typeface="Arial" panose="020B0604020202020204" pitchFamily="34" charset="0"/>
              <a:cs typeface="Arial" panose="020B0604020202020204" pitchFamily="34" charset="0"/>
            </a:endParaRPr>
          </a:p>
        </p:txBody>
      </p:sp>
      <p:sp>
        <p:nvSpPr>
          <p:cNvPr id="139" name="Text Placeholder 12">
            <a:extLst>
              <a:ext uri="{FF2B5EF4-FFF2-40B4-BE49-F238E27FC236}">
                <a16:creationId xmlns:a16="http://schemas.microsoft.com/office/drawing/2014/main" id="{3294E6FA-DD44-4F03-B6E4-E96A0D298547}"/>
              </a:ext>
            </a:extLst>
          </p:cNvPr>
          <p:cNvSpPr txBox="1">
            <a:spLocks/>
          </p:cNvSpPr>
          <p:nvPr/>
        </p:nvSpPr>
        <p:spPr>
          <a:xfrm>
            <a:off x="3660381" y="2157223"/>
            <a:ext cx="2292512"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solidFill>
                  <a:schemeClr val="bg1"/>
                </a:solidFill>
                <a:latin typeface="Arial" panose="020B0604020202020204" pitchFamily="34" charset="0"/>
                <a:cs typeface="Arial" panose="020B0604020202020204" pitchFamily="34" charset="0"/>
              </a:rPr>
              <a:t>Robust System</a:t>
            </a:r>
          </a:p>
        </p:txBody>
      </p:sp>
      <p:sp>
        <p:nvSpPr>
          <p:cNvPr id="159" name="Rectangle 158">
            <a:extLst>
              <a:ext uri="{FF2B5EF4-FFF2-40B4-BE49-F238E27FC236}">
                <a16:creationId xmlns:a16="http://schemas.microsoft.com/office/drawing/2014/main" id="{EEF89BE6-7A88-4AA5-8D7E-0170437CCD28}"/>
              </a:ext>
            </a:extLst>
          </p:cNvPr>
          <p:cNvSpPr/>
          <p:nvPr/>
        </p:nvSpPr>
        <p:spPr>
          <a:xfrm>
            <a:off x="1739464" y="5529070"/>
            <a:ext cx="4347011" cy="7200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160" name="Group 159">
            <a:extLst>
              <a:ext uri="{FF2B5EF4-FFF2-40B4-BE49-F238E27FC236}">
                <a16:creationId xmlns:a16="http://schemas.microsoft.com/office/drawing/2014/main" id="{0F2511CE-9503-4B5F-B26E-6DE1D1DD99F5}"/>
              </a:ext>
            </a:extLst>
          </p:cNvPr>
          <p:cNvGrpSpPr/>
          <p:nvPr/>
        </p:nvGrpSpPr>
        <p:grpSpPr>
          <a:xfrm>
            <a:off x="1264279" y="5340192"/>
            <a:ext cx="1493509" cy="756162"/>
            <a:chOff x="4333508" y="1848856"/>
            <a:chExt cx="1493509" cy="756162"/>
          </a:xfrm>
        </p:grpSpPr>
        <p:pic>
          <p:nvPicPr>
            <p:cNvPr id="161" name="Picture 2" descr="E:\002-KIMS BUSINESS\007-04-1-FIVERR\01-PPT-TEMPLATE\COVER-PSD\05-cut-01.png">
              <a:extLst>
                <a:ext uri="{FF2B5EF4-FFF2-40B4-BE49-F238E27FC236}">
                  <a16:creationId xmlns:a16="http://schemas.microsoft.com/office/drawing/2014/main" id="{81D02540-76B9-43DD-AA0D-A4FD7C6DC0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2" name="Isosceles Triangle 161">
              <a:extLst>
                <a:ext uri="{FF2B5EF4-FFF2-40B4-BE49-F238E27FC236}">
                  <a16:creationId xmlns:a16="http://schemas.microsoft.com/office/drawing/2014/main" id="{3AC15AE1-4FC7-4643-B6A3-EADDD660D4CF}"/>
                </a:ext>
              </a:extLst>
            </p:cNvPr>
            <p:cNvSpPr/>
            <p:nvPr/>
          </p:nvSpPr>
          <p:spPr>
            <a:xfrm rot="18900000">
              <a:off x="4333508" y="1848856"/>
              <a:ext cx="1272933" cy="633311"/>
            </a:xfrm>
            <a:prstGeom prst="triangle">
              <a:avLst>
                <a:gd name="adj" fmla="val 51150"/>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5" name="Rectangle 4">
            <a:extLst>
              <a:ext uri="{FF2B5EF4-FFF2-40B4-BE49-F238E27FC236}">
                <a16:creationId xmlns:a16="http://schemas.microsoft.com/office/drawing/2014/main" id="{E2E17097-A1CF-446D-A605-0B04084504F4}"/>
              </a:ext>
            </a:extLst>
          </p:cNvPr>
          <p:cNvSpPr/>
          <p:nvPr/>
        </p:nvSpPr>
        <p:spPr>
          <a:xfrm>
            <a:off x="3434345" y="5658074"/>
            <a:ext cx="251854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Operational  Benefits</a:t>
            </a:r>
          </a:p>
        </p:txBody>
      </p:sp>
      <p:sp>
        <p:nvSpPr>
          <p:cNvPr id="6" name="Rectangle 5">
            <a:extLst>
              <a:ext uri="{FF2B5EF4-FFF2-40B4-BE49-F238E27FC236}">
                <a16:creationId xmlns:a16="http://schemas.microsoft.com/office/drawing/2014/main" id="{23D7D69D-5C96-40B5-B8B1-7047128956E8}"/>
              </a:ext>
            </a:extLst>
          </p:cNvPr>
          <p:cNvSpPr/>
          <p:nvPr/>
        </p:nvSpPr>
        <p:spPr>
          <a:xfrm>
            <a:off x="6410909" y="5719629"/>
            <a:ext cx="2668808" cy="307777"/>
          </a:xfrm>
          <a:prstGeom prst="rect">
            <a:avLst/>
          </a:prstGeom>
        </p:spPr>
        <p:txBody>
          <a:bodyPr wrap="none">
            <a:spAutoFit/>
          </a:bodyPr>
          <a:lstStyle/>
          <a:p>
            <a:r>
              <a:rPr lang="en-US" sz="1400" dirty="0">
                <a:latin typeface="Arial" panose="020B0604020202020204" pitchFamily="34" charset="0"/>
                <a:ea typeface="Times New Roman" panose="02020603050405020304" pitchFamily="18" charset="0"/>
                <a:cs typeface="Arial" panose="020B0604020202020204" pitchFamily="34" charset="0"/>
              </a:rPr>
              <a:t>Reduce delay and congestions</a:t>
            </a:r>
            <a:endParaRPr lang="en-US" sz="1400" dirty="0">
              <a:latin typeface="Arial" panose="020B0604020202020204" pitchFamily="34" charset="0"/>
              <a:cs typeface="Arial" panose="020B0604020202020204" pitchFamily="34" charset="0"/>
            </a:endParaRPr>
          </a:p>
        </p:txBody>
      </p:sp>
      <p:sp>
        <p:nvSpPr>
          <p:cNvPr id="36" name="Text Placeholder 12">
            <a:extLst>
              <a:ext uri="{FF2B5EF4-FFF2-40B4-BE49-F238E27FC236}">
                <a16:creationId xmlns:a16="http://schemas.microsoft.com/office/drawing/2014/main" id="{4731BD57-6D0F-410C-93D5-7684377FE128}"/>
              </a:ext>
            </a:extLst>
          </p:cNvPr>
          <p:cNvSpPr txBox="1">
            <a:spLocks/>
          </p:cNvSpPr>
          <p:nvPr/>
        </p:nvSpPr>
        <p:spPr>
          <a:xfrm>
            <a:off x="3637867" y="4750550"/>
            <a:ext cx="2292512"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solidFill>
                  <a:schemeClr val="bg1"/>
                </a:solidFill>
                <a:latin typeface="Arial" panose="020B0604020202020204" pitchFamily="34" charset="0"/>
                <a:cs typeface="Arial" panose="020B0604020202020204" pitchFamily="34" charset="0"/>
              </a:rPr>
              <a:t>Safety Benefits</a:t>
            </a:r>
          </a:p>
        </p:txBody>
      </p:sp>
      <p:sp>
        <p:nvSpPr>
          <p:cNvPr id="38" name="Text Placeholder 12">
            <a:extLst>
              <a:ext uri="{FF2B5EF4-FFF2-40B4-BE49-F238E27FC236}">
                <a16:creationId xmlns:a16="http://schemas.microsoft.com/office/drawing/2014/main" id="{AEA128A4-21C8-431C-8B4D-FA5F3154117E}"/>
              </a:ext>
            </a:extLst>
          </p:cNvPr>
          <p:cNvSpPr txBox="1">
            <a:spLocks/>
          </p:cNvSpPr>
          <p:nvPr/>
        </p:nvSpPr>
        <p:spPr>
          <a:xfrm>
            <a:off x="3660382" y="3067051"/>
            <a:ext cx="2292512"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solidFill>
                  <a:schemeClr val="bg1"/>
                </a:solidFill>
                <a:latin typeface="Arial" panose="020B0604020202020204" pitchFamily="34" charset="0"/>
                <a:cs typeface="Arial" panose="020B0604020202020204" pitchFamily="34" charset="0"/>
              </a:rPr>
              <a:t>Automatic System</a:t>
            </a:r>
          </a:p>
        </p:txBody>
      </p:sp>
      <p:sp>
        <p:nvSpPr>
          <p:cNvPr id="39" name="Text Placeholder 12">
            <a:extLst>
              <a:ext uri="{FF2B5EF4-FFF2-40B4-BE49-F238E27FC236}">
                <a16:creationId xmlns:a16="http://schemas.microsoft.com/office/drawing/2014/main" id="{354B57D8-28EE-422E-BAD1-48AACFAE9224}"/>
              </a:ext>
            </a:extLst>
          </p:cNvPr>
          <p:cNvSpPr txBox="1">
            <a:spLocks/>
          </p:cNvSpPr>
          <p:nvPr/>
        </p:nvSpPr>
        <p:spPr>
          <a:xfrm>
            <a:off x="3660381" y="3898020"/>
            <a:ext cx="2292512"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solidFill>
                  <a:schemeClr val="bg1"/>
                </a:solidFill>
                <a:latin typeface="Arial" panose="020B0604020202020204" pitchFamily="34" charset="0"/>
                <a:cs typeface="Arial" panose="020B0604020202020204" pitchFamily="34" charset="0"/>
              </a:rPr>
              <a:t>Low Cost System</a:t>
            </a:r>
          </a:p>
        </p:txBody>
      </p:sp>
      <p:sp>
        <p:nvSpPr>
          <p:cNvPr id="37" name="TextBox 36">
            <a:extLst>
              <a:ext uri="{FF2B5EF4-FFF2-40B4-BE49-F238E27FC236}">
                <a16:creationId xmlns:a16="http://schemas.microsoft.com/office/drawing/2014/main" id="{5705B442-9B61-4F6A-B43C-1988EDE0B0CB}"/>
              </a:ext>
            </a:extLst>
          </p:cNvPr>
          <p:cNvSpPr txBox="1"/>
          <p:nvPr/>
        </p:nvSpPr>
        <p:spPr>
          <a:xfrm>
            <a:off x="11382703" y="6335606"/>
            <a:ext cx="809297" cy="400110"/>
          </a:xfrm>
          <a:prstGeom prst="rect">
            <a:avLst/>
          </a:prstGeom>
          <a:noFill/>
        </p:spPr>
        <p:txBody>
          <a:bodyPr wrap="square" rtlCol="0">
            <a:spAutoFit/>
          </a:bodyPr>
          <a:lstStyle/>
          <a:p>
            <a:r>
              <a:rPr lang="en-US" sz="2000" dirty="0">
                <a:solidFill>
                  <a:srgbClr val="58595B"/>
                </a:solidFill>
              </a:rPr>
              <a:t>10/13</a:t>
            </a:r>
          </a:p>
        </p:txBody>
      </p:sp>
    </p:spTree>
    <p:extLst>
      <p:ext uri="{BB962C8B-B14F-4D97-AF65-F5344CB8AC3E}">
        <p14:creationId xmlns:p14="http://schemas.microsoft.com/office/powerpoint/2010/main" val="222476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1C27E2-77F3-4DE2-90FC-FF251807A7CF}"/>
              </a:ext>
            </a:extLst>
          </p:cNvPr>
          <p:cNvSpPr>
            <a:spLocks noGrp="1"/>
          </p:cNvSpPr>
          <p:nvPr>
            <p:ph type="body" sz="quarter" idx="10"/>
          </p:nvPr>
        </p:nvSpPr>
        <p:spPr>
          <a:xfrm>
            <a:off x="972443" y="287255"/>
            <a:ext cx="11219558" cy="724247"/>
          </a:xfrm>
        </p:spPr>
        <p:txBody>
          <a:bodyPr>
            <a:normAutofit fontScale="92500" lnSpcReduction="10000"/>
          </a:bodyPr>
          <a:lstStyle/>
          <a:p>
            <a:r>
              <a:rPr lang="en-US" dirty="0">
                <a:solidFill>
                  <a:srgbClr val="58595B"/>
                </a:solidFill>
                <a:latin typeface="Arial" panose="020B0604020202020204" pitchFamily="34" charset="0"/>
              </a:rPr>
              <a:t>Timeline</a:t>
            </a:r>
          </a:p>
        </p:txBody>
      </p:sp>
      <p:graphicFrame>
        <p:nvGraphicFramePr>
          <p:cNvPr id="49" name="Table 48">
            <a:extLst>
              <a:ext uri="{FF2B5EF4-FFF2-40B4-BE49-F238E27FC236}">
                <a16:creationId xmlns:a16="http://schemas.microsoft.com/office/drawing/2014/main" id="{28133126-8485-4999-BF98-A2514A4976FC}"/>
              </a:ext>
            </a:extLst>
          </p:cNvPr>
          <p:cNvGraphicFramePr>
            <a:graphicFrameLocks noGrp="1"/>
          </p:cNvGraphicFramePr>
          <p:nvPr/>
        </p:nvGraphicFramePr>
        <p:xfrm>
          <a:off x="177798" y="5766942"/>
          <a:ext cx="11836404" cy="557657"/>
        </p:xfrm>
        <a:graphic>
          <a:graphicData uri="http://schemas.openxmlformats.org/drawingml/2006/table">
            <a:tbl>
              <a:tblPr firstRow="1" firstCol="1" bandRow="1"/>
              <a:tblGrid>
                <a:gridCol w="638961">
                  <a:extLst>
                    <a:ext uri="{9D8B030D-6E8A-4147-A177-3AD203B41FA5}">
                      <a16:colId xmlns:a16="http://schemas.microsoft.com/office/drawing/2014/main" val="3784934313"/>
                    </a:ext>
                  </a:extLst>
                </a:gridCol>
                <a:gridCol w="671029">
                  <a:extLst>
                    <a:ext uri="{9D8B030D-6E8A-4147-A177-3AD203B41FA5}">
                      <a16:colId xmlns:a16="http://schemas.microsoft.com/office/drawing/2014/main" val="713143533"/>
                    </a:ext>
                  </a:extLst>
                </a:gridCol>
                <a:gridCol w="670227">
                  <a:extLst>
                    <a:ext uri="{9D8B030D-6E8A-4147-A177-3AD203B41FA5}">
                      <a16:colId xmlns:a16="http://schemas.microsoft.com/office/drawing/2014/main" val="3037049815"/>
                    </a:ext>
                  </a:extLst>
                </a:gridCol>
                <a:gridCol w="622926">
                  <a:extLst>
                    <a:ext uri="{9D8B030D-6E8A-4147-A177-3AD203B41FA5}">
                      <a16:colId xmlns:a16="http://schemas.microsoft.com/office/drawing/2014/main" val="1234038712"/>
                    </a:ext>
                  </a:extLst>
                </a:gridCol>
                <a:gridCol w="719131">
                  <a:extLst>
                    <a:ext uri="{9D8B030D-6E8A-4147-A177-3AD203B41FA5}">
                      <a16:colId xmlns:a16="http://schemas.microsoft.com/office/drawing/2014/main" val="1890210470"/>
                    </a:ext>
                  </a:extLst>
                </a:gridCol>
                <a:gridCol w="638961">
                  <a:extLst>
                    <a:ext uri="{9D8B030D-6E8A-4147-A177-3AD203B41FA5}">
                      <a16:colId xmlns:a16="http://schemas.microsoft.com/office/drawing/2014/main" val="2826072517"/>
                    </a:ext>
                  </a:extLst>
                </a:gridCol>
                <a:gridCol w="542756">
                  <a:extLst>
                    <a:ext uri="{9D8B030D-6E8A-4147-A177-3AD203B41FA5}">
                      <a16:colId xmlns:a16="http://schemas.microsoft.com/office/drawing/2014/main" val="1044791638"/>
                    </a:ext>
                  </a:extLst>
                </a:gridCol>
                <a:gridCol w="687063">
                  <a:extLst>
                    <a:ext uri="{9D8B030D-6E8A-4147-A177-3AD203B41FA5}">
                      <a16:colId xmlns:a16="http://schemas.microsoft.com/office/drawing/2014/main" val="159972099"/>
                    </a:ext>
                  </a:extLst>
                </a:gridCol>
                <a:gridCol w="687063">
                  <a:extLst>
                    <a:ext uri="{9D8B030D-6E8A-4147-A177-3AD203B41FA5}">
                      <a16:colId xmlns:a16="http://schemas.microsoft.com/office/drawing/2014/main" val="3478562609"/>
                    </a:ext>
                  </a:extLst>
                </a:gridCol>
                <a:gridCol w="622926">
                  <a:extLst>
                    <a:ext uri="{9D8B030D-6E8A-4147-A177-3AD203B41FA5}">
                      <a16:colId xmlns:a16="http://schemas.microsoft.com/office/drawing/2014/main" val="1173325309"/>
                    </a:ext>
                  </a:extLst>
                </a:gridCol>
                <a:gridCol w="687063">
                  <a:extLst>
                    <a:ext uri="{9D8B030D-6E8A-4147-A177-3AD203B41FA5}">
                      <a16:colId xmlns:a16="http://schemas.microsoft.com/office/drawing/2014/main" val="3978246941"/>
                    </a:ext>
                  </a:extLst>
                </a:gridCol>
                <a:gridCol w="687063">
                  <a:extLst>
                    <a:ext uri="{9D8B030D-6E8A-4147-A177-3AD203B41FA5}">
                      <a16:colId xmlns:a16="http://schemas.microsoft.com/office/drawing/2014/main" val="4279772562"/>
                    </a:ext>
                  </a:extLst>
                </a:gridCol>
                <a:gridCol w="638961">
                  <a:extLst>
                    <a:ext uri="{9D8B030D-6E8A-4147-A177-3AD203B41FA5}">
                      <a16:colId xmlns:a16="http://schemas.microsoft.com/office/drawing/2014/main" val="1944918363"/>
                    </a:ext>
                  </a:extLst>
                </a:gridCol>
                <a:gridCol w="671029">
                  <a:extLst>
                    <a:ext uri="{9D8B030D-6E8A-4147-A177-3AD203B41FA5}">
                      <a16:colId xmlns:a16="http://schemas.microsoft.com/office/drawing/2014/main" val="2443103437"/>
                    </a:ext>
                  </a:extLst>
                </a:gridCol>
                <a:gridCol w="670227">
                  <a:extLst>
                    <a:ext uri="{9D8B030D-6E8A-4147-A177-3AD203B41FA5}">
                      <a16:colId xmlns:a16="http://schemas.microsoft.com/office/drawing/2014/main" val="2279656998"/>
                    </a:ext>
                  </a:extLst>
                </a:gridCol>
                <a:gridCol w="622926">
                  <a:extLst>
                    <a:ext uri="{9D8B030D-6E8A-4147-A177-3AD203B41FA5}">
                      <a16:colId xmlns:a16="http://schemas.microsoft.com/office/drawing/2014/main" val="3913787814"/>
                    </a:ext>
                  </a:extLst>
                </a:gridCol>
                <a:gridCol w="719131">
                  <a:extLst>
                    <a:ext uri="{9D8B030D-6E8A-4147-A177-3AD203B41FA5}">
                      <a16:colId xmlns:a16="http://schemas.microsoft.com/office/drawing/2014/main" val="1904316438"/>
                    </a:ext>
                  </a:extLst>
                </a:gridCol>
                <a:gridCol w="638961">
                  <a:extLst>
                    <a:ext uri="{9D8B030D-6E8A-4147-A177-3AD203B41FA5}">
                      <a16:colId xmlns:a16="http://schemas.microsoft.com/office/drawing/2014/main" val="627849781"/>
                    </a:ext>
                  </a:extLst>
                </a:gridCol>
              </a:tblGrid>
              <a:tr h="557657">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Jan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Feb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Apr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Jun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Jul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Oct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Nov</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381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Jan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Feb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Apr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Jun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A6A6"/>
                      </a:solidFill>
                      <a:prstDash val="solid"/>
                      <a:round/>
                      <a:headEnd type="none" w="med" len="med"/>
                      <a:tailEnd type="none" w="med" len="med"/>
                    </a:lnL>
                    <a:lnR w="381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F3864"/>
                    </a:solidFill>
                  </a:tcPr>
                </a:tc>
                <a:extLst>
                  <a:ext uri="{0D108BD9-81ED-4DB2-BD59-A6C34878D82A}">
                    <a16:rowId xmlns:a16="http://schemas.microsoft.com/office/drawing/2014/main" val="3892880671"/>
                  </a:ext>
                </a:extLst>
              </a:tr>
            </a:tbl>
          </a:graphicData>
        </a:graphic>
      </p:graphicFrame>
      <p:sp>
        <p:nvSpPr>
          <p:cNvPr id="50" name="Arrow: Right 49">
            <a:extLst>
              <a:ext uri="{FF2B5EF4-FFF2-40B4-BE49-F238E27FC236}">
                <a16:creationId xmlns:a16="http://schemas.microsoft.com/office/drawing/2014/main" id="{13CB76D8-1D30-4731-B201-430F5D2E8EB8}"/>
              </a:ext>
            </a:extLst>
          </p:cNvPr>
          <p:cNvSpPr/>
          <p:nvPr/>
        </p:nvSpPr>
        <p:spPr>
          <a:xfrm>
            <a:off x="118241" y="4390855"/>
            <a:ext cx="2335710" cy="557657"/>
          </a:xfrm>
          <a:prstGeom prst="rightArrow">
            <a:avLst/>
          </a:prstGeom>
          <a:solidFill>
            <a:srgbClr val="FF8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1" name="Arrow: Right 50">
            <a:extLst>
              <a:ext uri="{FF2B5EF4-FFF2-40B4-BE49-F238E27FC236}">
                <a16:creationId xmlns:a16="http://schemas.microsoft.com/office/drawing/2014/main" id="{344C7BA0-A078-4166-A815-5DD121F32AA6}"/>
              </a:ext>
            </a:extLst>
          </p:cNvPr>
          <p:cNvSpPr/>
          <p:nvPr/>
        </p:nvSpPr>
        <p:spPr>
          <a:xfrm>
            <a:off x="1545588" y="3646973"/>
            <a:ext cx="3724912" cy="557657"/>
          </a:xfrm>
          <a:prstGeom prst="rightArrow">
            <a:avLst/>
          </a:prstGeom>
          <a:solidFill>
            <a:srgbClr val="FF8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C2BE3A5E-6525-41DB-93CA-A75922DDE1B3}"/>
              </a:ext>
            </a:extLst>
          </p:cNvPr>
          <p:cNvGrpSpPr/>
          <p:nvPr/>
        </p:nvGrpSpPr>
        <p:grpSpPr>
          <a:xfrm>
            <a:off x="48302" y="4540598"/>
            <a:ext cx="3854407" cy="1192830"/>
            <a:chOff x="460919" y="4638853"/>
            <a:chExt cx="2589296" cy="1192830"/>
          </a:xfrm>
          <a:noFill/>
        </p:grpSpPr>
        <p:sp>
          <p:nvSpPr>
            <p:cNvPr id="57" name="TextBox 56">
              <a:extLst>
                <a:ext uri="{FF2B5EF4-FFF2-40B4-BE49-F238E27FC236}">
                  <a16:creationId xmlns:a16="http://schemas.microsoft.com/office/drawing/2014/main" id="{E29666E3-7ABD-42BE-B2FD-A5A2A4112D48}"/>
                </a:ext>
              </a:extLst>
            </p:cNvPr>
            <p:cNvSpPr txBox="1"/>
            <p:nvPr/>
          </p:nvSpPr>
          <p:spPr>
            <a:xfrm>
              <a:off x="547911" y="5017165"/>
              <a:ext cx="2502304" cy="814518"/>
            </a:xfrm>
            <a:prstGeom prst="rect">
              <a:avLst/>
            </a:prstGeom>
            <a:grpFill/>
          </p:spPr>
          <p:txBody>
            <a:bodyPr wrap="square" rtlCol="0">
              <a:spAutoFit/>
            </a:bodyPr>
            <a:lstStyle/>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Waze data quality report</a:t>
              </a:r>
            </a:p>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Intersection selection</a:t>
              </a:r>
            </a:p>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Route creation</a:t>
              </a:r>
              <a:endParaRPr lang="en-US" sz="1400" dirty="0">
                <a:solidFill>
                  <a:srgbClr val="58595B"/>
                </a:solidFill>
                <a:latin typeface="Arial" panose="020B0604020202020204" pitchFamily="34" charset="0"/>
                <a:ea typeface="Times New Roman" panose="02020603050405020304" pitchFamily="18" charset="0"/>
                <a:cs typeface="Arial" panose="020B0604020202020204" pitchFamily="34" charset="0"/>
              </a:endParaRPr>
            </a:p>
          </p:txBody>
        </p:sp>
        <p:sp>
          <p:nvSpPr>
            <p:cNvPr id="58" name="TextBox 57">
              <a:extLst>
                <a:ext uri="{FF2B5EF4-FFF2-40B4-BE49-F238E27FC236}">
                  <a16:creationId xmlns:a16="http://schemas.microsoft.com/office/drawing/2014/main" id="{E5527CE3-96EB-46FC-BD6B-85AC3E0A6B2F}"/>
                </a:ext>
              </a:extLst>
            </p:cNvPr>
            <p:cNvSpPr txBox="1"/>
            <p:nvPr/>
          </p:nvSpPr>
          <p:spPr>
            <a:xfrm>
              <a:off x="460919" y="4638853"/>
              <a:ext cx="2011680" cy="292388"/>
            </a:xfrm>
            <a:prstGeom prst="rect">
              <a:avLst/>
            </a:prstGeom>
            <a:grpFill/>
          </p:spPr>
          <p:txBody>
            <a:bodyPr wrap="square" lIns="108000" rIns="108000" rtlCol="0">
              <a:spAutoFit/>
            </a:bodyPr>
            <a:lstStyle/>
            <a:p>
              <a:r>
                <a:rPr lang="en-US" altLang="ko-KR" sz="1300" b="1" dirty="0">
                  <a:solidFill>
                    <a:schemeClr val="bg1"/>
                  </a:solidFill>
                  <a:latin typeface="Arial" panose="020B0604020202020204" pitchFamily="34" charset="0"/>
                  <a:cs typeface="Arial" panose="020B0604020202020204" pitchFamily="34" charset="0"/>
                </a:rPr>
                <a:t>Task 1 </a:t>
              </a:r>
              <a:r>
                <a:rPr lang="en-US" sz="1300" b="1" dirty="0">
                  <a:solidFill>
                    <a:schemeClr val="bg1"/>
                  </a:solidFill>
                  <a:latin typeface="Arial" panose="020B0604020202020204" pitchFamily="34" charset="0"/>
                  <a:cs typeface="Arial" panose="020B0604020202020204" pitchFamily="34" charset="0"/>
                </a:rPr>
                <a:t>Study Sites Selection</a:t>
              </a:r>
              <a:endParaRPr lang="ko-KR" altLang="en-US" sz="1300" b="1" dirty="0">
                <a:solidFill>
                  <a:schemeClr val="bg1"/>
                </a:solidFill>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073B60F5-260C-492A-9137-D1E9A90FA235}"/>
              </a:ext>
            </a:extLst>
          </p:cNvPr>
          <p:cNvGrpSpPr/>
          <p:nvPr/>
        </p:nvGrpSpPr>
        <p:grpSpPr>
          <a:xfrm>
            <a:off x="1545588" y="3764499"/>
            <a:ext cx="3775469" cy="871730"/>
            <a:chOff x="675860" y="4647833"/>
            <a:chExt cx="2634933" cy="697149"/>
          </a:xfrm>
          <a:noFill/>
        </p:grpSpPr>
        <p:sp>
          <p:nvSpPr>
            <p:cNvPr id="60" name="TextBox 59">
              <a:extLst>
                <a:ext uri="{FF2B5EF4-FFF2-40B4-BE49-F238E27FC236}">
                  <a16:creationId xmlns:a16="http://schemas.microsoft.com/office/drawing/2014/main" id="{04A6B190-8047-4EC6-A41D-9600C66728D3}"/>
                </a:ext>
              </a:extLst>
            </p:cNvPr>
            <p:cNvSpPr txBox="1"/>
            <p:nvPr/>
          </p:nvSpPr>
          <p:spPr>
            <a:xfrm>
              <a:off x="1299113" y="4891728"/>
              <a:ext cx="2011680" cy="453254"/>
            </a:xfrm>
            <a:prstGeom prst="rect">
              <a:avLst/>
            </a:prstGeom>
            <a:grpFill/>
          </p:spPr>
          <p:txBody>
            <a:bodyPr wrap="square" rtlCol="0">
              <a:spAutoFit/>
            </a:bodyPr>
            <a:lstStyle/>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Rea-time data inventory</a:t>
              </a:r>
            </a:p>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Data management</a:t>
              </a:r>
              <a:endParaRPr lang="en-US" sz="1400" dirty="0">
                <a:solidFill>
                  <a:srgbClr val="58595B"/>
                </a:solidFill>
                <a:latin typeface="Arial" panose="020B0604020202020204" pitchFamily="34" charset="0"/>
                <a:ea typeface="Times New Roman" panose="02020603050405020304" pitchFamily="18" charset="0"/>
                <a:cs typeface="Arial" panose="020B0604020202020204" pitchFamily="34" charset="0"/>
              </a:endParaRPr>
            </a:p>
          </p:txBody>
        </p:sp>
        <p:sp>
          <p:nvSpPr>
            <p:cNvPr id="61" name="TextBox 60">
              <a:extLst>
                <a:ext uri="{FF2B5EF4-FFF2-40B4-BE49-F238E27FC236}">
                  <a16:creationId xmlns:a16="http://schemas.microsoft.com/office/drawing/2014/main" id="{E260F3DA-C74F-49B7-BD9A-3E09616AACDA}"/>
                </a:ext>
              </a:extLst>
            </p:cNvPr>
            <p:cNvSpPr txBox="1"/>
            <p:nvPr/>
          </p:nvSpPr>
          <p:spPr>
            <a:xfrm>
              <a:off x="675860" y="4647833"/>
              <a:ext cx="2599649" cy="246139"/>
            </a:xfrm>
            <a:prstGeom prst="rect">
              <a:avLst/>
            </a:prstGeom>
            <a:grpFill/>
          </p:spPr>
          <p:txBody>
            <a:bodyPr wrap="square" lIns="108000" rIns="108000"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Task 2 Data Management</a:t>
              </a:r>
              <a:endParaRPr lang="ko-KR" altLang="en-US" sz="1400" b="1" dirty="0">
                <a:solidFill>
                  <a:schemeClr val="bg1"/>
                </a:solidFill>
                <a:latin typeface="Arial" panose="020B0604020202020204" pitchFamily="34" charset="0"/>
                <a:cs typeface="Arial" panose="020B0604020202020204" pitchFamily="34" charset="0"/>
              </a:endParaRPr>
            </a:p>
          </p:txBody>
        </p:sp>
      </p:grpSp>
      <p:sp>
        <p:nvSpPr>
          <p:cNvPr id="62" name="Arrow: Right 61">
            <a:extLst>
              <a:ext uri="{FF2B5EF4-FFF2-40B4-BE49-F238E27FC236}">
                <a16:creationId xmlns:a16="http://schemas.microsoft.com/office/drawing/2014/main" id="{061CD52F-18D4-45E6-931F-ED2168E91109}"/>
              </a:ext>
            </a:extLst>
          </p:cNvPr>
          <p:cNvSpPr/>
          <p:nvPr/>
        </p:nvSpPr>
        <p:spPr>
          <a:xfrm>
            <a:off x="3531765" y="3031751"/>
            <a:ext cx="4248729" cy="557657"/>
          </a:xfrm>
          <a:prstGeom prst="rightArrow">
            <a:avLst/>
          </a:prstGeom>
          <a:solidFill>
            <a:srgbClr val="FF8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F232B8DA-445A-4352-B317-755C9C48774B}"/>
              </a:ext>
            </a:extLst>
          </p:cNvPr>
          <p:cNvGrpSpPr/>
          <p:nvPr/>
        </p:nvGrpSpPr>
        <p:grpSpPr>
          <a:xfrm>
            <a:off x="3531765" y="3147784"/>
            <a:ext cx="4649476" cy="1095734"/>
            <a:chOff x="675860" y="4679360"/>
            <a:chExt cx="2271958" cy="1095734"/>
          </a:xfrm>
          <a:noFill/>
        </p:grpSpPr>
        <p:sp>
          <p:nvSpPr>
            <p:cNvPr id="64" name="TextBox 63">
              <a:extLst>
                <a:ext uri="{FF2B5EF4-FFF2-40B4-BE49-F238E27FC236}">
                  <a16:creationId xmlns:a16="http://schemas.microsoft.com/office/drawing/2014/main" id="{D653E731-BC61-4AB4-AD2C-BE704ED45582}"/>
                </a:ext>
              </a:extLst>
            </p:cNvPr>
            <p:cNvSpPr txBox="1"/>
            <p:nvPr/>
          </p:nvSpPr>
          <p:spPr>
            <a:xfrm>
              <a:off x="1576734" y="4960576"/>
              <a:ext cx="1371084" cy="814518"/>
            </a:xfrm>
            <a:prstGeom prst="rect">
              <a:avLst/>
            </a:prstGeom>
            <a:grpFill/>
          </p:spPr>
          <p:txBody>
            <a:bodyPr wrap="square" rtlCol="0">
              <a:spAutoFit/>
            </a:bodyPr>
            <a:lstStyle/>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Delay Computation</a:t>
              </a:r>
            </a:p>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Identify Suitable Performance Measures</a:t>
              </a:r>
              <a:endParaRPr lang="en-US" sz="1400" dirty="0">
                <a:solidFill>
                  <a:srgbClr val="58595B"/>
                </a:solidFill>
                <a:latin typeface="Arial" panose="020B0604020202020204" pitchFamily="34" charset="0"/>
                <a:ea typeface="Times New Roman" panose="02020603050405020304" pitchFamily="18" charset="0"/>
                <a:cs typeface="Arial" panose="020B0604020202020204" pitchFamily="34" charset="0"/>
              </a:endParaRPr>
            </a:p>
          </p:txBody>
        </p:sp>
        <p:sp>
          <p:nvSpPr>
            <p:cNvPr id="65" name="TextBox 64">
              <a:extLst>
                <a:ext uri="{FF2B5EF4-FFF2-40B4-BE49-F238E27FC236}">
                  <a16:creationId xmlns:a16="http://schemas.microsoft.com/office/drawing/2014/main" id="{26F86E7B-D4A5-4176-B596-0137E52AE8AD}"/>
                </a:ext>
              </a:extLst>
            </p:cNvPr>
            <p:cNvSpPr txBox="1"/>
            <p:nvPr/>
          </p:nvSpPr>
          <p:spPr>
            <a:xfrm>
              <a:off x="675860" y="4679360"/>
              <a:ext cx="2011680" cy="307777"/>
            </a:xfrm>
            <a:prstGeom prst="rect">
              <a:avLst/>
            </a:prstGeom>
            <a:grpFill/>
          </p:spPr>
          <p:txBody>
            <a:bodyPr wrap="square" lIns="108000" rIns="108000"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Task 3 Performance Measurements</a:t>
              </a:r>
              <a:endParaRPr lang="ko-KR" altLang="en-US" sz="1400" b="1" dirty="0">
                <a:solidFill>
                  <a:schemeClr val="bg1"/>
                </a:solidFill>
                <a:latin typeface="Arial" panose="020B0604020202020204" pitchFamily="34" charset="0"/>
                <a:cs typeface="Arial" panose="020B0604020202020204" pitchFamily="34" charset="0"/>
              </a:endParaRPr>
            </a:p>
          </p:txBody>
        </p:sp>
      </p:grpSp>
      <p:sp>
        <p:nvSpPr>
          <p:cNvPr id="66" name="Arrow: Right 65">
            <a:extLst>
              <a:ext uri="{FF2B5EF4-FFF2-40B4-BE49-F238E27FC236}">
                <a16:creationId xmlns:a16="http://schemas.microsoft.com/office/drawing/2014/main" id="{EBF36B30-B6BE-40AB-AC33-D83E2630CCEF}"/>
              </a:ext>
            </a:extLst>
          </p:cNvPr>
          <p:cNvSpPr/>
          <p:nvPr/>
        </p:nvSpPr>
        <p:spPr>
          <a:xfrm>
            <a:off x="6582222" y="2155401"/>
            <a:ext cx="2709644" cy="557657"/>
          </a:xfrm>
          <a:prstGeom prst="rightArrow">
            <a:avLst/>
          </a:prstGeom>
          <a:solidFill>
            <a:srgbClr val="FF8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799DFD41-D2D7-4E01-9954-03ECF81F0CDB}"/>
              </a:ext>
            </a:extLst>
          </p:cNvPr>
          <p:cNvGrpSpPr/>
          <p:nvPr/>
        </p:nvGrpSpPr>
        <p:grpSpPr>
          <a:xfrm>
            <a:off x="6070494" y="2273890"/>
            <a:ext cx="4435475" cy="1116236"/>
            <a:chOff x="675859" y="4670062"/>
            <a:chExt cx="3161443" cy="1116236"/>
          </a:xfrm>
          <a:noFill/>
        </p:grpSpPr>
        <p:sp>
          <p:nvSpPr>
            <p:cNvPr id="68" name="TextBox 67">
              <a:extLst>
                <a:ext uri="{FF2B5EF4-FFF2-40B4-BE49-F238E27FC236}">
                  <a16:creationId xmlns:a16="http://schemas.microsoft.com/office/drawing/2014/main" id="{C80306A0-CE99-4CF7-9144-0A8262A1A7EB}"/>
                </a:ext>
              </a:extLst>
            </p:cNvPr>
            <p:cNvSpPr txBox="1"/>
            <p:nvPr/>
          </p:nvSpPr>
          <p:spPr>
            <a:xfrm>
              <a:off x="1837381" y="4971780"/>
              <a:ext cx="1999921" cy="814518"/>
            </a:xfrm>
            <a:prstGeom prst="rect">
              <a:avLst/>
            </a:prstGeom>
            <a:grpFill/>
          </p:spPr>
          <p:txBody>
            <a:bodyPr wrap="square" rtlCol="0">
              <a:spAutoFit/>
            </a:bodyPr>
            <a:lstStyle/>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Prioritize Corridors</a:t>
              </a:r>
              <a:endParaRPr lang="en-US" sz="1600" dirty="0">
                <a:solidFill>
                  <a:srgbClr val="58595B"/>
                </a:solidFill>
                <a:latin typeface="Arial" panose="020B0604020202020204" pitchFamily="34" charset="0"/>
                <a:cs typeface="Arial" panose="020B0604020202020204" pitchFamily="34" charset="0"/>
              </a:endParaRPr>
            </a:p>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Prioritize intersections</a:t>
              </a:r>
              <a:endParaRPr lang="en-US" sz="1600" dirty="0">
                <a:solidFill>
                  <a:srgbClr val="58595B"/>
                </a:solidFill>
                <a:latin typeface="Arial" panose="020B0604020202020204" pitchFamily="34" charset="0"/>
                <a:cs typeface="Arial" panose="020B0604020202020204" pitchFamily="34" charset="0"/>
              </a:endParaRPr>
            </a:p>
            <a:p>
              <a:pPr lvl="0">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Before-After analysis</a:t>
              </a:r>
              <a:endParaRPr lang="en-US" sz="1600" dirty="0">
                <a:solidFill>
                  <a:srgbClr val="58595B"/>
                </a:solidFill>
                <a:latin typeface="Arial" panose="020B0604020202020204" pitchFamily="34" charset="0"/>
                <a:ea typeface="Times New Roman" panose="02020603050405020304" pitchFamily="18" charset="0"/>
                <a:cs typeface="Arial" panose="020B0604020202020204" pitchFamily="34" charset="0"/>
              </a:endParaRPr>
            </a:p>
          </p:txBody>
        </p:sp>
        <p:sp>
          <p:nvSpPr>
            <p:cNvPr id="69" name="TextBox 68">
              <a:extLst>
                <a:ext uri="{FF2B5EF4-FFF2-40B4-BE49-F238E27FC236}">
                  <a16:creationId xmlns:a16="http://schemas.microsoft.com/office/drawing/2014/main" id="{A077898F-7A89-44B6-BC2B-EEC9A2D8B40E}"/>
                </a:ext>
              </a:extLst>
            </p:cNvPr>
            <p:cNvSpPr txBox="1"/>
            <p:nvPr/>
          </p:nvSpPr>
          <p:spPr>
            <a:xfrm>
              <a:off x="675859" y="4670062"/>
              <a:ext cx="2660816" cy="307777"/>
            </a:xfrm>
            <a:prstGeom prst="rect">
              <a:avLst/>
            </a:prstGeom>
            <a:grpFill/>
          </p:spPr>
          <p:txBody>
            <a:bodyPr wrap="square" lIns="108000" rIns="108000"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Task 4 Before-After Analysis</a:t>
              </a:r>
              <a:endParaRPr lang="ko-KR" altLang="en-US" sz="1400" b="1" dirty="0">
                <a:solidFill>
                  <a:schemeClr val="bg1"/>
                </a:solidFill>
                <a:latin typeface="Arial" panose="020B0604020202020204" pitchFamily="34" charset="0"/>
                <a:cs typeface="Arial" panose="020B0604020202020204" pitchFamily="34" charset="0"/>
              </a:endParaRPr>
            </a:p>
          </p:txBody>
        </p:sp>
      </p:grpSp>
      <p:sp>
        <p:nvSpPr>
          <p:cNvPr id="70" name="Arrow: Right 69">
            <a:extLst>
              <a:ext uri="{FF2B5EF4-FFF2-40B4-BE49-F238E27FC236}">
                <a16:creationId xmlns:a16="http://schemas.microsoft.com/office/drawing/2014/main" id="{2E1564EB-4FE1-4818-91BE-970999C2E000}"/>
              </a:ext>
            </a:extLst>
          </p:cNvPr>
          <p:cNvSpPr/>
          <p:nvPr/>
        </p:nvSpPr>
        <p:spPr>
          <a:xfrm>
            <a:off x="9442532" y="614666"/>
            <a:ext cx="2571670" cy="557657"/>
          </a:xfrm>
          <a:prstGeom prst="rightArrow">
            <a:avLst/>
          </a:prstGeom>
          <a:solidFill>
            <a:srgbClr val="FF8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1"/>
              </a:solidFill>
            </a:endParaRPr>
          </a:p>
        </p:txBody>
      </p:sp>
      <p:sp>
        <p:nvSpPr>
          <p:cNvPr id="71" name="Arrow: Right 70">
            <a:extLst>
              <a:ext uri="{FF2B5EF4-FFF2-40B4-BE49-F238E27FC236}">
                <a16:creationId xmlns:a16="http://schemas.microsoft.com/office/drawing/2014/main" id="{15BE9CCA-744E-415B-B33C-4F631E9DAB62}"/>
              </a:ext>
            </a:extLst>
          </p:cNvPr>
          <p:cNvSpPr/>
          <p:nvPr/>
        </p:nvSpPr>
        <p:spPr>
          <a:xfrm>
            <a:off x="3531765" y="1252278"/>
            <a:ext cx="6539335" cy="557657"/>
          </a:xfrm>
          <a:prstGeom prst="rightArrow">
            <a:avLst/>
          </a:prstGeom>
          <a:solidFill>
            <a:srgbClr val="FF8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461AC04B-A0D3-4697-88BC-235781AF21B8}"/>
              </a:ext>
            </a:extLst>
          </p:cNvPr>
          <p:cNvGrpSpPr/>
          <p:nvPr/>
        </p:nvGrpSpPr>
        <p:grpSpPr>
          <a:xfrm>
            <a:off x="9459311" y="726362"/>
            <a:ext cx="2840913" cy="1063985"/>
            <a:chOff x="435235" y="4647833"/>
            <a:chExt cx="2488113" cy="1063985"/>
          </a:xfrm>
        </p:grpSpPr>
        <p:sp>
          <p:nvSpPr>
            <p:cNvPr id="73" name="TextBox 72">
              <a:extLst>
                <a:ext uri="{FF2B5EF4-FFF2-40B4-BE49-F238E27FC236}">
                  <a16:creationId xmlns:a16="http://schemas.microsoft.com/office/drawing/2014/main" id="{1DADB1F8-8CF8-4355-966E-606002CE5D7F}"/>
                </a:ext>
              </a:extLst>
            </p:cNvPr>
            <p:cNvSpPr txBox="1"/>
            <p:nvPr/>
          </p:nvSpPr>
          <p:spPr>
            <a:xfrm>
              <a:off x="911668" y="4973154"/>
              <a:ext cx="2011680" cy="738664"/>
            </a:xfrm>
            <a:prstGeom prst="rect">
              <a:avLst/>
            </a:prstGeom>
            <a:noFill/>
          </p:spPr>
          <p:txBody>
            <a:bodyPr wrap="square" rtlCol="0">
              <a:spAutoFit/>
            </a:bodyPr>
            <a:lstStyle/>
            <a:p>
              <a:r>
                <a:rPr lang="en-US" altLang="ko-KR" sz="1400" dirty="0">
                  <a:solidFill>
                    <a:srgbClr val="58595B"/>
                  </a:solidFill>
                  <a:latin typeface="Arial" panose="020B0604020202020204" pitchFamily="34" charset="0"/>
                  <a:cs typeface="Arial" panose="020B0604020202020204" pitchFamily="34" charset="0"/>
                </a:rPr>
                <a:t>Technology Transfer</a:t>
              </a:r>
            </a:p>
            <a:p>
              <a:r>
                <a:rPr lang="en-US" altLang="ko-KR" sz="1400" dirty="0">
                  <a:solidFill>
                    <a:srgbClr val="58595B"/>
                  </a:solidFill>
                  <a:latin typeface="Arial" panose="020B0604020202020204" pitchFamily="34" charset="0"/>
                  <a:cs typeface="Arial" panose="020B0604020202020204" pitchFamily="34" charset="0"/>
                </a:rPr>
                <a:t>Automation Tool User  Workshop</a:t>
              </a:r>
            </a:p>
          </p:txBody>
        </p:sp>
        <p:sp>
          <p:nvSpPr>
            <p:cNvPr id="74" name="TextBox 73">
              <a:extLst>
                <a:ext uri="{FF2B5EF4-FFF2-40B4-BE49-F238E27FC236}">
                  <a16:creationId xmlns:a16="http://schemas.microsoft.com/office/drawing/2014/main" id="{4EC94A8E-87A0-40A5-B7EF-4E3850F4F116}"/>
                </a:ext>
              </a:extLst>
            </p:cNvPr>
            <p:cNvSpPr txBox="1"/>
            <p:nvPr/>
          </p:nvSpPr>
          <p:spPr>
            <a:xfrm>
              <a:off x="435235" y="4647833"/>
              <a:ext cx="2252306" cy="553998"/>
            </a:xfrm>
            <a:prstGeom prst="rect">
              <a:avLst/>
            </a:prstGeom>
            <a:noFill/>
          </p:spPr>
          <p:txBody>
            <a:bodyPr wrap="square" lIns="108000" rIns="108000"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Task 6 Technology Transfer</a:t>
              </a:r>
            </a:p>
            <a:p>
              <a:pPr algn="ctr"/>
              <a:endParaRPr lang="ko-KR" altLang="en-US" sz="1600" b="1" dirty="0">
                <a:solidFill>
                  <a:schemeClr val="bg1"/>
                </a:solidFill>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E00D23AC-317F-45A3-B12B-0761011CCFA5}"/>
              </a:ext>
            </a:extLst>
          </p:cNvPr>
          <p:cNvGrpSpPr/>
          <p:nvPr/>
        </p:nvGrpSpPr>
        <p:grpSpPr>
          <a:xfrm>
            <a:off x="3531765" y="1368351"/>
            <a:ext cx="6539334" cy="634792"/>
            <a:chOff x="675860" y="4647833"/>
            <a:chExt cx="2011680" cy="634792"/>
          </a:xfrm>
          <a:noFill/>
        </p:grpSpPr>
        <p:sp>
          <p:nvSpPr>
            <p:cNvPr id="76" name="TextBox 75">
              <a:extLst>
                <a:ext uri="{FF2B5EF4-FFF2-40B4-BE49-F238E27FC236}">
                  <a16:creationId xmlns:a16="http://schemas.microsoft.com/office/drawing/2014/main" id="{5B58A246-602E-4BD8-963C-07901C82C279}"/>
                </a:ext>
              </a:extLst>
            </p:cNvPr>
            <p:cNvSpPr txBox="1"/>
            <p:nvPr/>
          </p:nvSpPr>
          <p:spPr>
            <a:xfrm>
              <a:off x="675860" y="4963627"/>
              <a:ext cx="2011680" cy="318998"/>
            </a:xfrm>
            <a:prstGeom prst="rect">
              <a:avLst/>
            </a:prstGeom>
            <a:grpFill/>
          </p:spPr>
          <p:txBody>
            <a:bodyPr wrap="square" rtlCol="0">
              <a:spAutoFit/>
            </a:bodyPr>
            <a:lstStyle/>
            <a:p>
              <a:pPr lvl="0" algn="ctr">
                <a:lnSpc>
                  <a:spcPct val="115000"/>
                </a:lnSpc>
                <a:tabLst>
                  <a:tab pos="228600" algn="l"/>
                </a:tabLst>
              </a:pPr>
              <a:r>
                <a:rPr lang="en-US" sz="1400" dirty="0">
                  <a:solidFill>
                    <a:srgbClr val="58595B"/>
                  </a:solidFill>
                  <a:latin typeface="Arial" panose="020B0604020202020204" pitchFamily="34" charset="0"/>
                  <a:cs typeface="Arial" panose="020B0604020202020204" pitchFamily="34" charset="0"/>
                </a:rPr>
                <a:t>Automation Tool Development</a:t>
              </a:r>
              <a:endParaRPr lang="en-US" sz="1600" dirty="0">
                <a:solidFill>
                  <a:srgbClr val="58595B"/>
                </a:solidFill>
                <a:latin typeface="Arial" panose="020B0604020202020204" pitchFamily="34" charset="0"/>
                <a:ea typeface="Times New Roman" panose="02020603050405020304" pitchFamily="18" charset="0"/>
                <a:cs typeface="Arial" panose="020B0604020202020204" pitchFamily="34" charset="0"/>
              </a:endParaRPr>
            </a:p>
          </p:txBody>
        </p:sp>
        <p:sp>
          <p:nvSpPr>
            <p:cNvPr id="77" name="TextBox 76">
              <a:extLst>
                <a:ext uri="{FF2B5EF4-FFF2-40B4-BE49-F238E27FC236}">
                  <a16:creationId xmlns:a16="http://schemas.microsoft.com/office/drawing/2014/main" id="{41C7FE21-5033-48F1-B96A-287FCE0528E5}"/>
                </a:ext>
              </a:extLst>
            </p:cNvPr>
            <p:cNvSpPr txBox="1"/>
            <p:nvPr/>
          </p:nvSpPr>
          <p:spPr>
            <a:xfrm>
              <a:off x="675860" y="4647833"/>
              <a:ext cx="2011680" cy="323165"/>
            </a:xfrm>
            <a:prstGeom prst="rect">
              <a:avLst/>
            </a:prstGeom>
            <a:grpFill/>
          </p:spPr>
          <p:txBody>
            <a:bodyPr wrap="square" lIns="108000" rIns="108000" rtlCol="0">
              <a:spAutoFit/>
            </a:bodyPr>
            <a:lstStyle/>
            <a:p>
              <a:pPr algn="ctr"/>
              <a:r>
                <a:rPr lang="en-US" altLang="ko-KR" sz="1500" b="1" dirty="0">
                  <a:solidFill>
                    <a:schemeClr val="bg1"/>
                  </a:solidFill>
                  <a:latin typeface="Arial" panose="020B0604020202020204" pitchFamily="34" charset="0"/>
                  <a:cs typeface="Arial" panose="020B0604020202020204" pitchFamily="34" charset="0"/>
                </a:rPr>
                <a:t>Task 5 </a:t>
              </a:r>
              <a:r>
                <a:rPr lang="en-US" sz="1500" b="1" dirty="0">
                  <a:solidFill>
                    <a:schemeClr val="bg1"/>
                  </a:solidFill>
                  <a:latin typeface="Arial" panose="020B0604020202020204" pitchFamily="34" charset="0"/>
                  <a:cs typeface="Arial" panose="020B0604020202020204" pitchFamily="34" charset="0"/>
                </a:rPr>
                <a:t>Automation Tool Development</a:t>
              </a:r>
              <a:endParaRPr lang="en-US" sz="15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78" name="TextBox 77">
            <a:extLst>
              <a:ext uri="{FF2B5EF4-FFF2-40B4-BE49-F238E27FC236}">
                <a16:creationId xmlns:a16="http://schemas.microsoft.com/office/drawing/2014/main" id="{F44BFA2E-1E7D-4E27-B0A1-17546BD2619A}"/>
              </a:ext>
            </a:extLst>
          </p:cNvPr>
          <p:cNvSpPr txBox="1"/>
          <p:nvPr/>
        </p:nvSpPr>
        <p:spPr>
          <a:xfrm>
            <a:off x="11382703" y="6335606"/>
            <a:ext cx="809297" cy="400110"/>
          </a:xfrm>
          <a:prstGeom prst="rect">
            <a:avLst/>
          </a:prstGeom>
          <a:noFill/>
        </p:spPr>
        <p:txBody>
          <a:bodyPr wrap="square" rtlCol="0">
            <a:spAutoFit/>
          </a:bodyPr>
          <a:lstStyle/>
          <a:p>
            <a:r>
              <a:rPr lang="en-US" sz="2000" dirty="0">
                <a:solidFill>
                  <a:srgbClr val="58595B"/>
                </a:solidFill>
              </a:rPr>
              <a:t>11/13</a:t>
            </a:r>
          </a:p>
        </p:txBody>
      </p:sp>
      <p:sp>
        <p:nvSpPr>
          <p:cNvPr id="79" name="TextBox 78">
            <a:extLst>
              <a:ext uri="{FF2B5EF4-FFF2-40B4-BE49-F238E27FC236}">
                <a16:creationId xmlns:a16="http://schemas.microsoft.com/office/drawing/2014/main" id="{1856BC34-8847-47EC-ACE7-E174712A6191}"/>
              </a:ext>
            </a:extLst>
          </p:cNvPr>
          <p:cNvSpPr txBox="1"/>
          <p:nvPr/>
        </p:nvSpPr>
        <p:spPr>
          <a:xfrm>
            <a:off x="0" y="6350995"/>
            <a:ext cx="652743" cy="369332"/>
          </a:xfrm>
          <a:prstGeom prst="rect">
            <a:avLst/>
          </a:prstGeom>
          <a:noFill/>
        </p:spPr>
        <p:txBody>
          <a:bodyPr wrap="none" rtlCol="0">
            <a:spAutoFit/>
          </a:bodyPr>
          <a:lstStyle/>
          <a:p>
            <a:r>
              <a:rPr lang="en-US" b="1" dirty="0">
                <a:solidFill>
                  <a:schemeClr val="accent1">
                    <a:lumMod val="50000"/>
                  </a:schemeClr>
                </a:solidFill>
              </a:rPr>
              <a:t>2020</a:t>
            </a:r>
          </a:p>
        </p:txBody>
      </p:sp>
      <p:sp>
        <p:nvSpPr>
          <p:cNvPr id="80" name="TextBox 79">
            <a:extLst>
              <a:ext uri="{FF2B5EF4-FFF2-40B4-BE49-F238E27FC236}">
                <a16:creationId xmlns:a16="http://schemas.microsoft.com/office/drawing/2014/main" id="{4915A6B6-1B8E-4709-A25B-83540DA2B1F6}"/>
              </a:ext>
            </a:extLst>
          </p:cNvPr>
          <p:cNvSpPr txBox="1"/>
          <p:nvPr/>
        </p:nvSpPr>
        <p:spPr>
          <a:xfrm>
            <a:off x="7681136" y="6302282"/>
            <a:ext cx="652743" cy="369332"/>
          </a:xfrm>
          <a:prstGeom prst="rect">
            <a:avLst/>
          </a:prstGeom>
          <a:noFill/>
        </p:spPr>
        <p:txBody>
          <a:bodyPr wrap="none" rtlCol="0">
            <a:spAutoFit/>
          </a:bodyPr>
          <a:lstStyle/>
          <a:p>
            <a:r>
              <a:rPr lang="en-US" b="1" dirty="0">
                <a:solidFill>
                  <a:schemeClr val="accent1">
                    <a:lumMod val="50000"/>
                  </a:schemeClr>
                </a:solidFill>
              </a:rPr>
              <a:t>2021</a:t>
            </a:r>
          </a:p>
        </p:txBody>
      </p:sp>
    </p:spTree>
    <p:extLst>
      <p:ext uri="{BB962C8B-B14F-4D97-AF65-F5344CB8AC3E}">
        <p14:creationId xmlns:p14="http://schemas.microsoft.com/office/powerpoint/2010/main" val="349618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AC534EC-8254-4E53-8821-89143381BCFF}"/>
              </a:ext>
            </a:extLst>
          </p:cNvPr>
          <p:cNvGraphicFramePr/>
          <p:nvPr>
            <p:extLst>
              <p:ext uri="{D42A27DB-BD31-4B8C-83A1-F6EECF244321}">
                <p14:modId xmlns:p14="http://schemas.microsoft.com/office/powerpoint/2010/main" val="2047066619"/>
              </p:ext>
            </p:extLst>
          </p:nvPr>
        </p:nvGraphicFramePr>
        <p:xfrm>
          <a:off x="4002833" y="752016"/>
          <a:ext cx="5961943" cy="56862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0E2D8B9-760D-41F8-818A-309B95525F15}"/>
              </a:ext>
            </a:extLst>
          </p:cNvPr>
          <p:cNvSpPr txBox="1"/>
          <p:nvPr/>
        </p:nvSpPr>
        <p:spPr>
          <a:xfrm>
            <a:off x="11382703" y="6335606"/>
            <a:ext cx="809297" cy="400110"/>
          </a:xfrm>
          <a:prstGeom prst="rect">
            <a:avLst/>
          </a:prstGeom>
          <a:noFill/>
        </p:spPr>
        <p:txBody>
          <a:bodyPr wrap="square" rtlCol="0">
            <a:spAutoFit/>
          </a:bodyPr>
          <a:lstStyle/>
          <a:p>
            <a:r>
              <a:rPr lang="en-US" sz="2000" dirty="0">
                <a:solidFill>
                  <a:srgbClr val="58595B"/>
                </a:solidFill>
              </a:rPr>
              <a:t>12/13</a:t>
            </a:r>
          </a:p>
        </p:txBody>
      </p:sp>
      <p:sp>
        <p:nvSpPr>
          <p:cNvPr id="5" name="Text Placeholder 1">
            <a:extLst>
              <a:ext uri="{FF2B5EF4-FFF2-40B4-BE49-F238E27FC236}">
                <a16:creationId xmlns:a16="http://schemas.microsoft.com/office/drawing/2014/main" id="{FFECEEE2-5520-498B-B8E5-7E823407BF82}"/>
              </a:ext>
            </a:extLst>
          </p:cNvPr>
          <p:cNvSpPr txBox="1">
            <a:spLocks/>
          </p:cNvSpPr>
          <p:nvPr/>
        </p:nvSpPr>
        <p:spPr>
          <a:xfrm>
            <a:off x="972443" y="287255"/>
            <a:ext cx="11219558" cy="7242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58595B"/>
                </a:solidFill>
                <a:latin typeface="Arial" panose="020B0604020202020204" pitchFamily="34" charset="0"/>
              </a:rPr>
              <a:t>Cost Breakdown ($150k)</a:t>
            </a:r>
          </a:p>
        </p:txBody>
      </p:sp>
      <p:graphicFrame>
        <p:nvGraphicFramePr>
          <p:cNvPr id="4" name="Diagram 3">
            <a:extLst>
              <a:ext uri="{FF2B5EF4-FFF2-40B4-BE49-F238E27FC236}">
                <a16:creationId xmlns:a16="http://schemas.microsoft.com/office/drawing/2014/main" id="{7A74A741-F1F8-409E-8C44-F51AAABF4A3E}"/>
              </a:ext>
            </a:extLst>
          </p:cNvPr>
          <p:cNvGraphicFramePr/>
          <p:nvPr>
            <p:extLst>
              <p:ext uri="{D42A27DB-BD31-4B8C-83A1-F6EECF244321}">
                <p14:modId xmlns:p14="http://schemas.microsoft.com/office/powerpoint/2010/main" val="1644484904"/>
              </p:ext>
            </p:extLst>
          </p:nvPr>
        </p:nvGraphicFramePr>
        <p:xfrm>
          <a:off x="572459" y="1997961"/>
          <a:ext cx="3430374" cy="261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7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8595B"/>
            </a:gs>
            <a:gs pos="100000">
              <a:srgbClr val="FF8200"/>
            </a:gs>
          </a:gsLst>
          <a:lin ang="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B10378-C1A1-44AE-A790-99DE1723A249}"/>
              </a:ext>
            </a:extLst>
          </p:cNvPr>
          <p:cNvGrpSpPr/>
          <p:nvPr/>
        </p:nvGrpSpPr>
        <p:grpSpPr>
          <a:xfrm>
            <a:off x="7642330" y="-683147"/>
            <a:ext cx="4886316" cy="3450857"/>
            <a:chOff x="5276092" y="-488918"/>
            <a:chExt cx="5943835" cy="4197707"/>
          </a:xfrm>
        </p:grpSpPr>
        <p:sp>
          <p:nvSpPr>
            <p:cNvPr id="3" name="Isosceles Triangle 2">
              <a:extLst>
                <a:ext uri="{FF2B5EF4-FFF2-40B4-BE49-F238E27FC236}">
                  <a16:creationId xmlns:a16="http://schemas.microsoft.com/office/drawing/2014/main" id="{DD481C21-B028-429D-B308-996249356FFB}"/>
                </a:ext>
              </a:extLst>
            </p:cNvPr>
            <p:cNvSpPr/>
            <p:nvPr/>
          </p:nvSpPr>
          <p:spPr>
            <a:xfrm rot="19800000">
              <a:off x="6591869" y="261709"/>
              <a:ext cx="1460310" cy="1258888"/>
            </a:xfrm>
            <a:prstGeom prst="triangle">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56319C15-07A2-44CC-9DAC-6B179571E580}"/>
                </a:ext>
              </a:extLst>
            </p:cNvPr>
            <p:cNvSpPr/>
            <p:nvPr/>
          </p:nvSpPr>
          <p:spPr>
            <a:xfrm rot="1800000" flipH="1">
              <a:off x="8485979" y="261709"/>
              <a:ext cx="1460310" cy="1258888"/>
            </a:xfrm>
            <a:prstGeom prst="triangl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Isosceles Triangle 4">
              <a:extLst>
                <a:ext uri="{FF2B5EF4-FFF2-40B4-BE49-F238E27FC236}">
                  <a16:creationId xmlns:a16="http://schemas.microsoft.com/office/drawing/2014/main" id="{BAC95908-C8AA-4798-B84C-0285F2122566}"/>
                </a:ext>
              </a:extLst>
            </p:cNvPr>
            <p:cNvSpPr/>
            <p:nvPr/>
          </p:nvSpPr>
          <p:spPr>
            <a:xfrm rot="19800000">
              <a:off x="6591867" y="1737941"/>
              <a:ext cx="1460309" cy="1258889"/>
            </a:xfrm>
            <a:prstGeom prst="triangl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AFFF4187-7DAC-4531-8395-121832DC65CD}"/>
                </a:ext>
              </a:extLst>
            </p:cNvPr>
            <p:cNvSpPr/>
            <p:nvPr/>
          </p:nvSpPr>
          <p:spPr>
            <a:xfrm rot="1800000" flipH="1">
              <a:off x="8485978" y="1710646"/>
              <a:ext cx="1460310" cy="1258888"/>
            </a:xfrm>
            <a:prstGeom prst="triangle">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8EE8A7B7-5EE0-4CE5-BBA0-06051FF736CA}"/>
                </a:ext>
              </a:extLst>
            </p:cNvPr>
            <p:cNvSpPr/>
            <p:nvPr/>
          </p:nvSpPr>
          <p:spPr>
            <a:xfrm rot="19800000">
              <a:off x="7851858" y="987316"/>
              <a:ext cx="1460310" cy="1258888"/>
            </a:xfrm>
            <a:prstGeom prs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A7821070-4159-424C-86C4-DC72222D2501}"/>
                </a:ext>
              </a:extLst>
            </p:cNvPr>
            <p:cNvSpPr/>
            <p:nvPr/>
          </p:nvSpPr>
          <p:spPr>
            <a:xfrm rot="1800000" flipH="1">
              <a:off x="9759616" y="973668"/>
              <a:ext cx="1460310" cy="1258888"/>
            </a:xfrm>
            <a:prstGeom prst="triangl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8310DFAE-9640-45B2-906D-0F764B92DFAA}"/>
                </a:ext>
              </a:extLst>
            </p:cNvPr>
            <p:cNvSpPr/>
            <p:nvPr/>
          </p:nvSpPr>
          <p:spPr>
            <a:xfrm rot="19800000">
              <a:off x="7865505" y="2449901"/>
              <a:ext cx="1460310" cy="1258888"/>
            </a:xfrm>
            <a:prstGeom prs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75E37BF-EFF1-491C-A1A3-D021BC15E304}"/>
                </a:ext>
              </a:extLst>
            </p:cNvPr>
            <p:cNvSpPr/>
            <p:nvPr/>
          </p:nvSpPr>
          <p:spPr>
            <a:xfrm rot="1800000" flipH="1">
              <a:off x="9759615" y="2449901"/>
              <a:ext cx="1460310" cy="1258888"/>
            </a:xfrm>
            <a:prstGeom prst="triangl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Isosceles Triangle 10">
              <a:extLst>
                <a:ext uri="{FF2B5EF4-FFF2-40B4-BE49-F238E27FC236}">
                  <a16:creationId xmlns:a16="http://schemas.microsoft.com/office/drawing/2014/main" id="{E61C1A51-C66E-432F-9584-4DBB7572CD18}"/>
                </a:ext>
              </a:extLst>
            </p:cNvPr>
            <p:cNvSpPr/>
            <p:nvPr/>
          </p:nvSpPr>
          <p:spPr>
            <a:xfrm rot="19800000">
              <a:off x="5276092" y="987317"/>
              <a:ext cx="1460311" cy="125888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58D16E5E-FF00-44D0-AEEE-D392A0895099}"/>
                </a:ext>
              </a:extLst>
            </p:cNvPr>
            <p:cNvSpPr/>
            <p:nvPr/>
          </p:nvSpPr>
          <p:spPr>
            <a:xfrm rot="1800000" flipH="1">
              <a:off x="9759618" y="-488918"/>
              <a:ext cx="1460309" cy="1258889"/>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8E3603EF-2B99-4475-837C-B6A782F23CCC}"/>
              </a:ext>
            </a:extLst>
          </p:cNvPr>
          <p:cNvGrpSpPr/>
          <p:nvPr/>
        </p:nvGrpSpPr>
        <p:grpSpPr>
          <a:xfrm rot="10800000">
            <a:off x="-284744" y="3284787"/>
            <a:ext cx="3806965" cy="3641453"/>
            <a:chOff x="5745523" y="-488918"/>
            <a:chExt cx="5474404" cy="5236398"/>
          </a:xfrm>
        </p:grpSpPr>
        <p:sp>
          <p:nvSpPr>
            <p:cNvPr id="14" name="Isosceles Triangle 13">
              <a:extLst>
                <a:ext uri="{FF2B5EF4-FFF2-40B4-BE49-F238E27FC236}">
                  <a16:creationId xmlns:a16="http://schemas.microsoft.com/office/drawing/2014/main" id="{AC37EB78-1184-406A-86F7-2526D62985AF}"/>
                </a:ext>
              </a:extLst>
            </p:cNvPr>
            <p:cNvSpPr/>
            <p:nvPr/>
          </p:nvSpPr>
          <p:spPr>
            <a:xfrm rot="19800000">
              <a:off x="6591869" y="261709"/>
              <a:ext cx="1460310" cy="1258888"/>
            </a:xfrm>
            <a:prstGeom prs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4C723941-8179-46CC-830B-5E0BD2BF4561}"/>
                </a:ext>
              </a:extLst>
            </p:cNvPr>
            <p:cNvSpPr/>
            <p:nvPr/>
          </p:nvSpPr>
          <p:spPr>
            <a:xfrm rot="1800000" flipH="1">
              <a:off x="8485979" y="261709"/>
              <a:ext cx="1460310" cy="1258888"/>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9EDEBE18-1CAA-4820-BD65-9C78A6C97A51}"/>
                </a:ext>
              </a:extLst>
            </p:cNvPr>
            <p:cNvSpPr/>
            <p:nvPr/>
          </p:nvSpPr>
          <p:spPr>
            <a:xfrm rot="19800000">
              <a:off x="6591867" y="1737941"/>
              <a:ext cx="1460309" cy="1258889"/>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B2648297-2D3C-484E-820C-1542C4F1EDEA}"/>
                </a:ext>
              </a:extLst>
            </p:cNvPr>
            <p:cNvSpPr/>
            <p:nvPr/>
          </p:nvSpPr>
          <p:spPr>
            <a:xfrm rot="1800000" flipH="1">
              <a:off x="8485978" y="1710646"/>
              <a:ext cx="1460310" cy="1258888"/>
            </a:xfrm>
            <a:prstGeom prst="triangle">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C4B80E76-DF81-4419-84FD-AF783EECD59E}"/>
                </a:ext>
              </a:extLst>
            </p:cNvPr>
            <p:cNvSpPr/>
            <p:nvPr/>
          </p:nvSpPr>
          <p:spPr>
            <a:xfrm rot="19800000">
              <a:off x="7851858" y="987316"/>
              <a:ext cx="1460310" cy="1258888"/>
            </a:xfrm>
            <a:prstGeom prs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904C5489-0B69-4B1F-8CEE-495E32B6E418}"/>
                </a:ext>
              </a:extLst>
            </p:cNvPr>
            <p:cNvSpPr/>
            <p:nvPr/>
          </p:nvSpPr>
          <p:spPr>
            <a:xfrm rot="1800000" flipH="1">
              <a:off x="9759616" y="973668"/>
              <a:ext cx="1460310" cy="1258888"/>
            </a:xfrm>
            <a:prstGeom prst="triangl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10B9E8DF-56AA-42B0-A9EC-0F7386AE1DC1}"/>
                </a:ext>
              </a:extLst>
            </p:cNvPr>
            <p:cNvSpPr/>
            <p:nvPr/>
          </p:nvSpPr>
          <p:spPr>
            <a:xfrm rot="19800000">
              <a:off x="7865505" y="2449901"/>
              <a:ext cx="1460310" cy="1258888"/>
            </a:xfrm>
            <a:prstGeom prs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45C78B04-2ACB-4E47-BE7E-005EA9FCEF10}"/>
                </a:ext>
              </a:extLst>
            </p:cNvPr>
            <p:cNvSpPr/>
            <p:nvPr/>
          </p:nvSpPr>
          <p:spPr>
            <a:xfrm rot="1800000" flipH="1">
              <a:off x="9759615" y="2449901"/>
              <a:ext cx="1460310" cy="1258888"/>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02A2F807-1EF4-44BB-AF27-36B3F82C41BA}"/>
                </a:ext>
              </a:extLst>
            </p:cNvPr>
            <p:cNvSpPr/>
            <p:nvPr/>
          </p:nvSpPr>
          <p:spPr>
            <a:xfrm rot="16200000">
              <a:off x="5644812" y="3387879"/>
              <a:ext cx="1460312" cy="125888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73FA30C1-CDBF-48CA-9E69-0034AFD1C4EF}"/>
                </a:ext>
              </a:extLst>
            </p:cNvPr>
            <p:cNvSpPr/>
            <p:nvPr/>
          </p:nvSpPr>
          <p:spPr>
            <a:xfrm rot="1800000" flipH="1">
              <a:off x="9759618" y="-488918"/>
              <a:ext cx="1460309" cy="1258889"/>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itle 1">
            <a:extLst>
              <a:ext uri="{FF2B5EF4-FFF2-40B4-BE49-F238E27FC236}">
                <a16:creationId xmlns:a16="http://schemas.microsoft.com/office/drawing/2014/main" id="{EF79C2AF-D421-4DCC-821C-10A62EBB9142}"/>
              </a:ext>
            </a:extLst>
          </p:cNvPr>
          <p:cNvSpPr txBox="1">
            <a:spLocks/>
          </p:cNvSpPr>
          <p:nvPr/>
        </p:nvSpPr>
        <p:spPr>
          <a:xfrm>
            <a:off x="468139" y="745580"/>
            <a:ext cx="3915527" cy="1504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Summary</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5" name="Content Placeholder 3">
            <a:extLst>
              <a:ext uri="{FF2B5EF4-FFF2-40B4-BE49-F238E27FC236}">
                <a16:creationId xmlns:a16="http://schemas.microsoft.com/office/drawing/2014/main" id="{EE9DA054-CF1B-47EA-91B8-6B78AC4C1F6A}"/>
              </a:ext>
            </a:extLst>
          </p:cNvPr>
          <p:cNvSpPr txBox="1">
            <a:spLocks/>
          </p:cNvSpPr>
          <p:nvPr/>
        </p:nvSpPr>
        <p:spPr>
          <a:xfrm>
            <a:off x="3416692" y="2446250"/>
            <a:ext cx="7007996" cy="38906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A problem of traffic signal management in Tennessee is discussed</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This method uses readily-available crowdsourced data to calculate travel time delay and generate performance reports.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An automatic system-wide assessment of intersections performance tool will be developed.</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This tool helps TDOT to analyze deficient signalized intersections to better allocate funding.</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This solution helps for signal retiming and in a higher level provides the basis for a real-time dynamic signal timing.</a:t>
            </a:r>
            <a:endParaRPr kumimoji="0" lang="en-US" sz="1600" b="1" i="0" u="none" strike="noStrike" kern="1200" cap="none" spc="0" normalizeH="0" baseline="0" noProof="0" dirty="0">
              <a:ln>
                <a:noFill/>
              </a:ln>
              <a:solidFill>
                <a:prstClr val="white"/>
              </a:solidFill>
              <a:effectLst/>
              <a:uLnTx/>
              <a:uFillTx/>
              <a:latin typeface="Arial"/>
              <a:ea typeface="+mn-ea"/>
              <a:cs typeface="Arial"/>
            </a:endParaRPr>
          </a:p>
        </p:txBody>
      </p:sp>
      <p:sp>
        <p:nvSpPr>
          <p:cNvPr id="27" name="TextBox 26">
            <a:extLst>
              <a:ext uri="{FF2B5EF4-FFF2-40B4-BE49-F238E27FC236}">
                <a16:creationId xmlns:a16="http://schemas.microsoft.com/office/drawing/2014/main" id="{FAFC076B-90C5-4B27-96A8-D8233E830BCC}"/>
              </a:ext>
            </a:extLst>
          </p:cNvPr>
          <p:cNvSpPr txBox="1"/>
          <p:nvPr/>
        </p:nvSpPr>
        <p:spPr>
          <a:xfrm>
            <a:off x="11382703" y="6335606"/>
            <a:ext cx="809297" cy="400110"/>
          </a:xfrm>
          <a:prstGeom prst="rect">
            <a:avLst/>
          </a:prstGeom>
          <a:noFill/>
        </p:spPr>
        <p:txBody>
          <a:bodyPr wrap="square" rtlCol="0">
            <a:spAutoFit/>
          </a:bodyPr>
          <a:lstStyle/>
          <a:p>
            <a:r>
              <a:rPr lang="en-US" sz="2000" dirty="0">
                <a:solidFill>
                  <a:srgbClr val="58595B"/>
                </a:solidFill>
              </a:rPr>
              <a:t>13/13</a:t>
            </a:r>
          </a:p>
        </p:txBody>
      </p:sp>
    </p:spTree>
    <p:extLst>
      <p:ext uri="{BB962C8B-B14F-4D97-AF65-F5344CB8AC3E}">
        <p14:creationId xmlns:p14="http://schemas.microsoft.com/office/powerpoint/2010/main" val="429360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1000"/>
                                        <p:tgtEl>
                                          <p:spTgt spid="25">
                                            <p:txEl>
                                              <p:pRg st="1" end="1"/>
                                            </p:txEl>
                                          </p:spTgt>
                                        </p:tgtEl>
                                      </p:cBhvr>
                                    </p:animEffect>
                                    <p:anim calcmode="lin" valueType="num">
                                      <p:cBhvr>
                                        <p:cTn id="1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1000"/>
                                        <p:tgtEl>
                                          <p:spTgt spid="25">
                                            <p:txEl>
                                              <p:pRg st="2" end="2"/>
                                            </p:txEl>
                                          </p:spTgt>
                                        </p:tgtEl>
                                      </p:cBhvr>
                                    </p:animEffect>
                                    <p:anim calcmode="lin" valueType="num">
                                      <p:cBhvr>
                                        <p:cTn id="22"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fade">
                                      <p:cBhvr>
                                        <p:cTn id="28" dur="1000"/>
                                        <p:tgtEl>
                                          <p:spTgt spid="25">
                                            <p:txEl>
                                              <p:pRg st="3" end="3"/>
                                            </p:txEl>
                                          </p:spTgt>
                                        </p:tgtEl>
                                      </p:cBhvr>
                                    </p:animEffect>
                                    <p:anim calcmode="lin" valueType="num">
                                      <p:cBhvr>
                                        <p:cTn id="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4" end="4"/>
                                            </p:txEl>
                                          </p:spTgt>
                                        </p:tgtEl>
                                        <p:attrNameLst>
                                          <p:attrName>style.visibility</p:attrName>
                                        </p:attrNameLst>
                                      </p:cBhvr>
                                      <p:to>
                                        <p:strVal val="visible"/>
                                      </p:to>
                                    </p:set>
                                    <p:animEffect transition="in" filter="fade">
                                      <p:cBhvr>
                                        <p:cTn id="35" dur="1000"/>
                                        <p:tgtEl>
                                          <p:spTgt spid="25">
                                            <p:txEl>
                                              <p:pRg st="4" end="4"/>
                                            </p:txEl>
                                          </p:spTgt>
                                        </p:tgtEl>
                                      </p:cBhvr>
                                    </p:animEffect>
                                    <p:anim calcmode="lin" valueType="num">
                                      <p:cBhvr>
                                        <p:cTn id="36"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0EA931D-CC77-42DD-9F18-FF19D8D17337}"/>
              </a:ext>
            </a:extLst>
          </p:cNvPr>
          <p:cNvSpPr/>
          <p:nvPr/>
        </p:nvSpPr>
        <p:spPr>
          <a:xfrm>
            <a:off x="0" y="0"/>
            <a:ext cx="12192000" cy="4648200"/>
          </a:xfrm>
          <a:custGeom>
            <a:avLst/>
            <a:gdLst>
              <a:gd name="connsiteX0" fmla="*/ 12240039 w 12240039"/>
              <a:gd name="connsiteY0" fmla="*/ 5335596 h 6858000"/>
              <a:gd name="connsiteX1" fmla="*/ 12240039 w 12240039"/>
              <a:gd name="connsiteY1" fmla="*/ 6858000 h 6858000"/>
              <a:gd name="connsiteX2" fmla="*/ 11571468 w 12240039"/>
              <a:gd name="connsiteY2" fmla="*/ 6858000 h 6858000"/>
              <a:gd name="connsiteX3" fmla="*/ 11571468 w 12240039"/>
              <a:gd name="connsiteY3" fmla="*/ 1 h 6858000"/>
              <a:gd name="connsiteX4" fmla="*/ 12240039 w 12240039"/>
              <a:gd name="connsiteY4" fmla="*/ 1 h 6858000"/>
              <a:gd name="connsiteX5" fmla="*/ 12240039 w 12240039"/>
              <a:gd name="connsiteY5" fmla="*/ 1522405 h 6858000"/>
              <a:gd name="connsiteX6" fmla="*/ 9257174 w 12240039"/>
              <a:gd name="connsiteY6" fmla="*/ 1 h 6858000"/>
              <a:gd name="connsiteX7" fmla="*/ 10763036 w 12240039"/>
              <a:gd name="connsiteY7" fmla="*/ 1 h 6858000"/>
              <a:gd name="connsiteX8" fmla="*/ 12240039 w 12240039"/>
              <a:gd name="connsiteY8" fmla="*/ 3363290 h 6858000"/>
              <a:gd name="connsiteX9" fmla="*/ 12240039 w 12240039"/>
              <a:gd name="connsiteY9" fmla="*/ 3494711 h 6858000"/>
              <a:gd name="connsiteX10" fmla="*/ 10763036 w 12240039"/>
              <a:gd name="connsiteY10" fmla="*/ 6858000 h 6858000"/>
              <a:gd name="connsiteX11" fmla="*/ 9257174 w 12240039"/>
              <a:gd name="connsiteY11" fmla="*/ 6858000 h 6858000"/>
              <a:gd name="connsiteX12" fmla="*/ 10763036 w 12240039"/>
              <a:gd name="connsiteY12" fmla="*/ 3429000 h 6858000"/>
              <a:gd name="connsiteX13" fmla="*/ 6942881 w 12240039"/>
              <a:gd name="connsiteY13" fmla="*/ 0 h 6858000"/>
              <a:gd name="connsiteX14" fmla="*/ 8448742 w 12240039"/>
              <a:gd name="connsiteY14" fmla="*/ 0 h 6858000"/>
              <a:gd name="connsiteX15" fmla="*/ 9954603 w 12240039"/>
              <a:gd name="connsiteY15" fmla="*/ 3429000 h 6858000"/>
              <a:gd name="connsiteX16" fmla="*/ 8448742 w 12240039"/>
              <a:gd name="connsiteY16" fmla="*/ 6858000 h 6858000"/>
              <a:gd name="connsiteX17" fmla="*/ 6942881 w 12240039"/>
              <a:gd name="connsiteY17" fmla="*/ 6858000 h 6858000"/>
              <a:gd name="connsiteX18" fmla="*/ 8448742 w 12240039"/>
              <a:gd name="connsiteY18" fmla="*/ 3429000 h 6858000"/>
              <a:gd name="connsiteX19" fmla="*/ 4628587 w 12240039"/>
              <a:gd name="connsiteY19" fmla="*/ 0 h 6858000"/>
              <a:gd name="connsiteX20" fmla="*/ 6134449 w 12240039"/>
              <a:gd name="connsiteY20" fmla="*/ 0 h 6858000"/>
              <a:gd name="connsiteX21" fmla="*/ 7640310 w 12240039"/>
              <a:gd name="connsiteY21" fmla="*/ 3429000 h 6858000"/>
              <a:gd name="connsiteX22" fmla="*/ 6134449 w 12240039"/>
              <a:gd name="connsiteY22" fmla="*/ 6858000 h 6858000"/>
              <a:gd name="connsiteX23" fmla="*/ 4628587 w 12240039"/>
              <a:gd name="connsiteY23" fmla="*/ 6858000 h 6858000"/>
              <a:gd name="connsiteX24" fmla="*/ 6134449 w 12240039"/>
              <a:gd name="connsiteY24" fmla="*/ 3429000 h 6858000"/>
              <a:gd name="connsiteX25" fmla="*/ 2314294 w 12240039"/>
              <a:gd name="connsiteY25" fmla="*/ 0 h 6858000"/>
              <a:gd name="connsiteX26" fmla="*/ 3820156 w 12240039"/>
              <a:gd name="connsiteY26" fmla="*/ 0 h 6858000"/>
              <a:gd name="connsiteX27" fmla="*/ 5326016 w 12240039"/>
              <a:gd name="connsiteY27" fmla="*/ 3429000 h 6858000"/>
              <a:gd name="connsiteX28" fmla="*/ 3820156 w 12240039"/>
              <a:gd name="connsiteY28" fmla="*/ 6858000 h 6858000"/>
              <a:gd name="connsiteX29" fmla="*/ 2314294 w 12240039"/>
              <a:gd name="connsiteY29" fmla="*/ 6858000 h 6858000"/>
              <a:gd name="connsiteX30" fmla="*/ 3820156 w 12240039"/>
              <a:gd name="connsiteY30" fmla="*/ 3429000 h 6858000"/>
              <a:gd name="connsiteX31" fmla="*/ 0 w 12240039"/>
              <a:gd name="connsiteY31" fmla="*/ 0 h 6858000"/>
              <a:gd name="connsiteX32" fmla="*/ 1505862 w 12240039"/>
              <a:gd name="connsiteY32" fmla="*/ 0 h 6858000"/>
              <a:gd name="connsiteX33" fmla="*/ 3011723 w 12240039"/>
              <a:gd name="connsiteY33" fmla="*/ 3429000 h 6858000"/>
              <a:gd name="connsiteX34" fmla="*/ 1505862 w 12240039"/>
              <a:gd name="connsiteY34" fmla="*/ 6858000 h 6858000"/>
              <a:gd name="connsiteX35" fmla="*/ 0 w 12240039"/>
              <a:gd name="connsiteY35" fmla="*/ 6858000 h 6858000"/>
              <a:gd name="connsiteX36" fmla="*/ 1505862 w 12240039"/>
              <a:gd name="connsiteY3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0039" h="6858000">
                <a:moveTo>
                  <a:pt x="12240039" y="5335596"/>
                </a:moveTo>
                <a:lnTo>
                  <a:pt x="12240039" y="6858000"/>
                </a:lnTo>
                <a:lnTo>
                  <a:pt x="11571468" y="6858000"/>
                </a:lnTo>
                <a:close/>
                <a:moveTo>
                  <a:pt x="11571468" y="1"/>
                </a:moveTo>
                <a:lnTo>
                  <a:pt x="12240039" y="1"/>
                </a:lnTo>
                <a:lnTo>
                  <a:pt x="12240039" y="1522405"/>
                </a:lnTo>
                <a:close/>
                <a:moveTo>
                  <a:pt x="9257174" y="1"/>
                </a:moveTo>
                <a:lnTo>
                  <a:pt x="10763036" y="1"/>
                </a:lnTo>
                <a:lnTo>
                  <a:pt x="12240039" y="3363290"/>
                </a:lnTo>
                <a:lnTo>
                  <a:pt x="12240039" y="3494711"/>
                </a:lnTo>
                <a:lnTo>
                  <a:pt x="10763036" y="6858000"/>
                </a:lnTo>
                <a:lnTo>
                  <a:pt x="9257174" y="6858000"/>
                </a:lnTo>
                <a:lnTo>
                  <a:pt x="10763036" y="3429000"/>
                </a:lnTo>
                <a:close/>
                <a:moveTo>
                  <a:pt x="6942881" y="0"/>
                </a:moveTo>
                <a:lnTo>
                  <a:pt x="8448742" y="0"/>
                </a:lnTo>
                <a:lnTo>
                  <a:pt x="9954603" y="3429000"/>
                </a:lnTo>
                <a:lnTo>
                  <a:pt x="8448742" y="6858000"/>
                </a:lnTo>
                <a:lnTo>
                  <a:pt x="6942881" y="6858000"/>
                </a:lnTo>
                <a:lnTo>
                  <a:pt x="8448742" y="3429000"/>
                </a:lnTo>
                <a:close/>
                <a:moveTo>
                  <a:pt x="4628587" y="0"/>
                </a:moveTo>
                <a:lnTo>
                  <a:pt x="6134449" y="0"/>
                </a:lnTo>
                <a:lnTo>
                  <a:pt x="7640310" y="3429000"/>
                </a:lnTo>
                <a:lnTo>
                  <a:pt x="6134449" y="6858000"/>
                </a:lnTo>
                <a:lnTo>
                  <a:pt x="4628587" y="6858000"/>
                </a:lnTo>
                <a:lnTo>
                  <a:pt x="6134449" y="3429000"/>
                </a:lnTo>
                <a:close/>
                <a:moveTo>
                  <a:pt x="2314294" y="0"/>
                </a:moveTo>
                <a:lnTo>
                  <a:pt x="3820156" y="0"/>
                </a:lnTo>
                <a:lnTo>
                  <a:pt x="5326016" y="3429000"/>
                </a:lnTo>
                <a:lnTo>
                  <a:pt x="3820156" y="6858000"/>
                </a:lnTo>
                <a:lnTo>
                  <a:pt x="2314294" y="6858000"/>
                </a:lnTo>
                <a:lnTo>
                  <a:pt x="3820156" y="3429000"/>
                </a:lnTo>
                <a:close/>
                <a:moveTo>
                  <a:pt x="0" y="0"/>
                </a:moveTo>
                <a:lnTo>
                  <a:pt x="1505862" y="0"/>
                </a:lnTo>
                <a:lnTo>
                  <a:pt x="3011723" y="3429000"/>
                </a:lnTo>
                <a:lnTo>
                  <a:pt x="1505862" y="6858000"/>
                </a:lnTo>
                <a:lnTo>
                  <a:pt x="0" y="6858000"/>
                </a:lnTo>
                <a:lnTo>
                  <a:pt x="1505862" y="3429000"/>
                </a:lnTo>
                <a:close/>
              </a:path>
            </a:pathLst>
          </a:custGeom>
          <a:solidFill>
            <a:srgbClr val="FEF9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3" name="Title 2">
            <a:extLst>
              <a:ext uri="{FF2B5EF4-FFF2-40B4-BE49-F238E27FC236}">
                <a16:creationId xmlns:a16="http://schemas.microsoft.com/office/drawing/2014/main" id="{1D6D0250-A047-45BE-A62E-4AD023558E8F}"/>
              </a:ext>
            </a:extLst>
          </p:cNvPr>
          <p:cNvSpPr>
            <a:spLocks noGrp="1"/>
          </p:cNvSpPr>
          <p:nvPr>
            <p:ph type="ctrTitle"/>
          </p:nvPr>
        </p:nvSpPr>
        <p:spPr>
          <a:xfrm>
            <a:off x="2209800" y="396712"/>
            <a:ext cx="7772400" cy="3497373"/>
          </a:xfrm>
        </p:spPr>
        <p:txBody>
          <a:bodyPr>
            <a:normAutofit/>
          </a:bodyPr>
          <a:lstStyle/>
          <a:p>
            <a:r>
              <a:rPr lang="en-US" sz="7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526127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4486000" y="4897354"/>
            <a:ext cx="472698" cy="4726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1" name="직사각형 40">
            <a:extLst>
              <a:ext uri="{FF2B5EF4-FFF2-40B4-BE49-F238E27FC236}">
                <a16:creationId xmlns:a16="http://schemas.microsoft.com/office/drawing/2014/main" id="{B62C102A-D5CB-4277-B6DF-A8B35A6F43E9}"/>
              </a:ext>
            </a:extLst>
          </p:cNvPr>
          <p:cNvSpPr/>
          <p:nvPr/>
        </p:nvSpPr>
        <p:spPr>
          <a:xfrm>
            <a:off x="685396" y="1878101"/>
            <a:ext cx="3724679" cy="707886"/>
          </a:xfrm>
          <a:prstGeom prst="rect">
            <a:avLst/>
          </a:prstGeom>
        </p:spPr>
        <p:txBody>
          <a:bodyPr wrap="square">
            <a:spAutoFit/>
          </a:bodyPr>
          <a:lstStyle/>
          <a:p>
            <a:r>
              <a:rPr lang="en-US" altLang="ko-KR" sz="4000" b="1" dirty="0">
                <a:solidFill>
                  <a:schemeClr val="bg1"/>
                </a:solidFill>
              </a:rPr>
              <a:t>OUR Team</a:t>
            </a:r>
          </a:p>
        </p:txBody>
      </p:sp>
      <p:sp>
        <p:nvSpPr>
          <p:cNvPr id="43" name="직사각형 42">
            <a:extLst>
              <a:ext uri="{FF2B5EF4-FFF2-40B4-BE49-F238E27FC236}">
                <a16:creationId xmlns:a16="http://schemas.microsoft.com/office/drawing/2014/main" id="{43B619E3-1F11-4453-9643-4C8FBEBD8966}"/>
              </a:ext>
            </a:extLst>
          </p:cNvPr>
          <p:cNvSpPr/>
          <p:nvPr/>
        </p:nvSpPr>
        <p:spPr>
          <a:xfrm>
            <a:off x="685396" y="2823777"/>
            <a:ext cx="4264673" cy="1200329"/>
          </a:xfrm>
          <a:prstGeom prst="rect">
            <a:avLst/>
          </a:prstGeom>
        </p:spPr>
        <p:txBody>
          <a:bodyPr wrap="square">
            <a:spAutoFit/>
          </a:bodyPr>
          <a:lstStyle/>
          <a:p>
            <a:r>
              <a:rPr lang="en-US" altLang="ko-KR" sz="1200" dirty="0">
                <a:solidFill>
                  <a:schemeClr val="bg1"/>
                </a:solidFill>
                <a:cs typeface="Arial" pitchFamily="34" charset="0"/>
              </a:rPr>
              <a:t>Nima Hoseinzadeh</a:t>
            </a:r>
          </a:p>
          <a:p>
            <a:r>
              <a:rPr lang="en-US" altLang="ko-KR" sz="1200" dirty="0" err="1">
                <a:solidFill>
                  <a:schemeClr val="bg1"/>
                </a:solidFill>
                <a:cs typeface="Arial" pitchFamily="34" charset="0"/>
              </a:rPr>
              <a:t>Yuandong</a:t>
            </a:r>
            <a:r>
              <a:rPr lang="en-US" altLang="ko-KR" sz="1200" dirty="0">
                <a:solidFill>
                  <a:schemeClr val="bg1"/>
                </a:solidFill>
                <a:cs typeface="Arial" pitchFamily="34" charset="0"/>
              </a:rPr>
              <a:t> Liu</a:t>
            </a:r>
          </a:p>
          <a:p>
            <a:r>
              <a:rPr lang="en-US" altLang="ko-KR" sz="1200" dirty="0" err="1">
                <a:solidFill>
                  <a:schemeClr val="bg1"/>
                </a:solidFill>
              </a:rPr>
              <a:t>Zhihua</a:t>
            </a:r>
            <a:r>
              <a:rPr lang="en-US" altLang="ko-KR" sz="1200" dirty="0">
                <a:solidFill>
                  <a:schemeClr val="bg1"/>
                </a:solidFill>
              </a:rPr>
              <a:t> Zhang</a:t>
            </a:r>
          </a:p>
          <a:p>
            <a:r>
              <a:rPr lang="en-US" altLang="ko-KR" sz="1200" dirty="0">
                <a:solidFill>
                  <a:schemeClr val="bg1"/>
                </a:solidFill>
              </a:rPr>
              <a:t>Ava </a:t>
            </a:r>
            <a:r>
              <a:rPr lang="en-US" altLang="ko-KR" sz="1200" dirty="0" err="1">
                <a:solidFill>
                  <a:schemeClr val="bg1"/>
                </a:solidFill>
              </a:rPr>
              <a:t>Hedayatipour</a:t>
            </a:r>
            <a:endParaRPr lang="en-US" altLang="ko-KR" sz="1200" dirty="0">
              <a:solidFill>
                <a:schemeClr val="bg1"/>
              </a:solidFill>
            </a:endParaRPr>
          </a:p>
          <a:p>
            <a:r>
              <a:rPr lang="en-US" altLang="ko-KR" sz="1200" dirty="0">
                <a:solidFill>
                  <a:schemeClr val="bg1"/>
                </a:solidFill>
              </a:rPr>
              <a:t>Michael Han</a:t>
            </a:r>
          </a:p>
          <a:p>
            <a:r>
              <a:rPr lang="en-US" altLang="ko-KR" sz="1200" dirty="0" err="1">
                <a:solidFill>
                  <a:schemeClr val="bg1"/>
                </a:solidFill>
              </a:rPr>
              <a:t>Danting</a:t>
            </a:r>
            <a:r>
              <a:rPr lang="en-US" altLang="ko-KR" sz="1200" dirty="0">
                <a:solidFill>
                  <a:schemeClr val="bg1"/>
                </a:solidFill>
              </a:rPr>
              <a:t> Zhao</a:t>
            </a:r>
          </a:p>
        </p:txBody>
      </p:sp>
      <p:grpSp>
        <p:nvGrpSpPr>
          <p:cNvPr id="44" name="Group 24">
            <a:extLst>
              <a:ext uri="{FF2B5EF4-FFF2-40B4-BE49-F238E27FC236}">
                <a16:creationId xmlns:a16="http://schemas.microsoft.com/office/drawing/2014/main" id="{17D71149-A435-4D11-9C21-728851BA5120}"/>
              </a:ext>
            </a:extLst>
          </p:cNvPr>
          <p:cNvGrpSpPr/>
          <p:nvPr/>
        </p:nvGrpSpPr>
        <p:grpSpPr>
          <a:xfrm>
            <a:off x="1372608" y="4840556"/>
            <a:ext cx="2680645" cy="699455"/>
            <a:chOff x="323528" y="4149080"/>
            <a:chExt cx="1568463" cy="699455"/>
          </a:xfrm>
        </p:grpSpPr>
        <p:sp>
          <p:nvSpPr>
            <p:cNvPr id="45" name="TextBox 44">
              <a:extLst>
                <a:ext uri="{FF2B5EF4-FFF2-40B4-BE49-F238E27FC236}">
                  <a16:creationId xmlns:a16="http://schemas.microsoft.com/office/drawing/2014/main" id="{6015866E-BF5A-40C5-9687-5B7B5B266C1D}"/>
                </a:ext>
              </a:extLst>
            </p:cNvPr>
            <p:cNvSpPr txBox="1"/>
            <p:nvPr/>
          </p:nvSpPr>
          <p:spPr>
            <a:xfrm>
              <a:off x="323529" y="4386870"/>
              <a:ext cx="1568462" cy="461665"/>
            </a:xfrm>
            <a:prstGeom prst="rect">
              <a:avLst/>
            </a:prstGeom>
            <a:noFill/>
          </p:spPr>
          <p:txBody>
            <a:bodyPr wrap="square" rtlCol="0">
              <a:spAutoFit/>
            </a:bodyPr>
            <a:lstStyle/>
            <a:p>
              <a:r>
                <a:rPr lang="en-US" sz="1200" dirty="0">
                  <a:solidFill>
                    <a:schemeClr val="tx1">
                      <a:lumMod val="75000"/>
                      <a:lumOff val="25000"/>
                    </a:schemeClr>
                  </a:solidFill>
                  <a:cs typeface="Arial" pitchFamily="34" charset="0"/>
                </a:rPr>
                <a:t>Waze Travel time Data provided by TDOT | intersection Signal Timing Plan </a:t>
              </a:r>
              <a:endParaRPr lang="en-US" altLang="ko-KR" sz="1200"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24541378-90EC-43B7-B955-296BC6ABE296}"/>
                </a:ext>
              </a:extLst>
            </p:cNvPr>
            <p:cNvSpPr txBox="1"/>
            <p:nvPr/>
          </p:nvSpPr>
          <p:spPr>
            <a:xfrm>
              <a:off x="323528" y="4149080"/>
              <a:ext cx="156846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Data</a:t>
              </a:r>
              <a:endParaRPr lang="ko-KR" altLang="en-US" sz="1200" b="1" dirty="0">
                <a:solidFill>
                  <a:schemeClr val="tx1">
                    <a:lumMod val="75000"/>
                    <a:lumOff val="25000"/>
                  </a:schemeClr>
                </a:solidFill>
                <a:cs typeface="Arial" pitchFamily="34" charset="0"/>
              </a:endParaRPr>
            </a:p>
          </p:txBody>
        </p:sp>
      </p:grpSp>
      <p:grpSp>
        <p:nvGrpSpPr>
          <p:cNvPr id="47" name="Group 24">
            <a:extLst>
              <a:ext uri="{FF2B5EF4-FFF2-40B4-BE49-F238E27FC236}">
                <a16:creationId xmlns:a16="http://schemas.microsoft.com/office/drawing/2014/main" id="{60DFF3F4-DD2D-4C24-8541-2EAC94E6EBD1}"/>
              </a:ext>
            </a:extLst>
          </p:cNvPr>
          <p:cNvGrpSpPr/>
          <p:nvPr/>
        </p:nvGrpSpPr>
        <p:grpSpPr>
          <a:xfrm>
            <a:off x="5131598" y="4840556"/>
            <a:ext cx="2680645" cy="514789"/>
            <a:chOff x="323528" y="4149080"/>
            <a:chExt cx="1568463" cy="514789"/>
          </a:xfrm>
        </p:grpSpPr>
        <p:sp>
          <p:nvSpPr>
            <p:cNvPr id="51" name="TextBox 50">
              <a:extLst>
                <a:ext uri="{FF2B5EF4-FFF2-40B4-BE49-F238E27FC236}">
                  <a16:creationId xmlns:a16="http://schemas.microsoft.com/office/drawing/2014/main" id="{C9A02A3E-FF3C-4D21-890E-15ED9EB8BFF8}"/>
                </a:ext>
              </a:extLst>
            </p:cNvPr>
            <p:cNvSpPr txBox="1"/>
            <p:nvPr/>
          </p:nvSpPr>
          <p:spPr>
            <a:xfrm>
              <a:off x="323529" y="4386870"/>
              <a:ext cx="1568462"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Weekly Meetings</a:t>
              </a:r>
            </a:p>
          </p:txBody>
        </p:sp>
        <p:sp>
          <p:nvSpPr>
            <p:cNvPr id="52" name="TextBox 51">
              <a:extLst>
                <a:ext uri="{FF2B5EF4-FFF2-40B4-BE49-F238E27FC236}">
                  <a16:creationId xmlns:a16="http://schemas.microsoft.com/office/drawing/2014/main" id="{80E29E08-7842-4DAE-8002-FDC141EDCD06}"/>
                </a:ext>
              </a:extLst>
            </p:cNvPr>
            <p:cNvSpPr txBox="1"/>
            <p:nvPr/>
          </p:nvSpPr>
          <p:spPr>
            <a:xfrm>
              <a:off x="323528" y="4149080"/>
              <a:ext cx="156846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Meeting Time</a:t>
              </a:r>
              <a:endParaRPr lang="ko-KR" altLang="en-US" sz="1200" b="1" dirty="0">
                <a:solidFill>
                  <a:schemeClr val="tx1">
                    <a:lumMod val="75000"/>
                    <a:lumOff val="25000"/>
                  </a:schemeClr>
                </a:solidFill>
                <a:cs typeface="Arial" pitchFamily="34" charset="0"/>
              </a:endParaRPr>
            </a:p>
          </p:txBody>
        </p:sp>
      </p:grpSp>
      <p:grpSp>
        <p:nvGrpSpPr>
          <p:cNvPr id="53" name="Group 24">
            <a:extLst>
              <a:ext uri="{FF2B5EF4-FFF2-40B4-BE49-F238E27FC236}">
                <a16:creationId xmlns:a16="http://schemas.microsoft.com/office/drawing/2014/main" id="{AF9F5984-804B-4321-B258-C96ABD473753}"/>
              </a:ext>
            </a:extLst>
          </p:cNvPr>
          <p:cNvGrpSpPr/>
          <p:nvPr/>
        </p:nvGrpSpPr>
        <p:grpSpPr>
          <a:xfrm>
            <a:off x="8890587" y="4840556"/>
            <a:ext cx="2680645" cy="699455"/>
            <a:chOff x="323528" y="4149080"/>
            <a:chExt cx="1568463" cy="699455"/>
          </a:xfrm>
        </p:grpSpPr>
        <p:sp>
          <p:nvSpPr>
            <p:cNvPr id="54" name="TextBox 53">
              <a:extLst>
                <a:ext uri="{FF2B5EF4-FFF2-40B4-BE49-F238E27FC236}">
                  <a16:creationId xmlns:a16="http://schemas.microsoft.com/office/drawing/2014/main" id="{2E7D79C8-A2E4-4FF1-8364-F680F51D903E}"/>
                </a:ext>
              </a:extLst>
            </p:cNvPr>
            <p:cNvSpPr txBox="1"/>
            <p:nvPr/>
          </p:nvSpPr>
          <p:spPr>
            <a:xfrm>
              <a:off x="323529" y="4386870"/>
              <a:ext cx="1568462" cy="461665"/>
            </a:xfrm>
            <a:prstGeom prst="rect">
              <a:avLst/>
            </a:prstGeom>
            <a:noFill/>
          </p:spPr>
          <p:txBody>
            <a:bodyPr wrap="square" rtlCol="0">
              <a:spAutoFit/>
            </a:bodyPr>
            <a:lstStyle/>
            <a:p>
              <a:r>
                <a:rPr lang="en-US" sz="1200" dirty="0">
                  <a:solidFill>
                    <a:schemeClr val="tx1">
                      <a:lumMod val="75000"/>
                      <a:lumOff val="25000"/>
                    </a:schemeClr>
                  </a:solidFill>
                  <a:cs typeface="Arial" pitchFamily="34" charset="0"/>
                </a:rPr>
                <a:t>311 John D. Tickle Building, </a:t>
              </a:r>
            </a:p>
            <a:p>
              <a:r>
                <a:rPr lang="en-US" sz="1200" dirty="0">
                  <a:solidFill>
                    <a:schemeClr val="tx1">
                      <a:lumMod val="75000"/>
                      <a:lumOff val="25000"/>
                    </a:schemeClr>
                  </a:solidFill>
                  <a:cs typeface="Arial" pitchFamily="34" charset="0"/>
                </a:rPr>
                <a:t>851 </a:t>
              </a:r>
              <a:r>
                <a:rPr lang="en-US" sz="1200" dirty="0" err="1">
                  <a:solidFill>
                    <a:schemeClr val="tx1">
                      <a:lumMod val="75000"/>
                      <a:lumOff val="25000"/>
                    </a:schemeClr>
                  </a:solidFill>
                  <a:cs typeface="Arial" pitchFamily="34" charset="0"/>
                </a:rPr>
                <a:t>Neyland</a:t>
              </a:r>
              <a:r>
                <a:rPr lang="en-US" sz="1200" dirty="0">
                  <a:solidFill>
                    <a:schemeClr val="tx1">
                      <a:lumMod val="75000"/>
                      <a:lumOff val="25000"/>
                    </a:schemeClr>
                  </a:solidFill>
                  <a:cs typeface="Arial" pitchFamily="34" charset="0"/>
                </a:rPr>
                <a:t> Drive, Knoxville, TN 37996 </a:t>
              </a:r>
              <a:endParaRPr lang="en-US" altLang="ko-KR" sz="1200"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5B29E84D-DAD7-491E-82A9-3A501FFC952D}"/>
                </a:ext>
              </a:extLst>
            </p:cNvPr>
            <p:cNvSpPr txBox="1"/>
            <p:nvPr/>
          </p:nvSpPr>
          <p:spPr>
            <a:xfrm>
              <a:off x="323528" y="4149080"/>
              <a:ext cx="156846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Address</a:t>
              </a:r>
              <a:endParaRPr lang="ko-KR" altLang="en-US" sz="1200" b="1" dirty="0">
                <a:solidFill>
                  <a:schemeClr val="tx1">
                    <a:lumMod val="75000"/>
                    <a:lumOff val="25000"/>
                  </a:schemeClr>
                </a:solidFill>
                <a:cs typeface="Arial" pitchFamily="34" charset="0"/>
              </a:endParaRPr>
            </a:p>
          </p:txBody>
        </p:sp>
      </p:grpSp>
      <p:sp>
        <p:nvSpPr>
          <p:cNvPr id="29" name="Parallelogram 15">
            <a:extLst>
              <a:ext uri="{FF2B5EF4-FFF2-40B4-BE49-F238E27FC236}">
                <a16:creationId xmlns:a16="http://schemas.microsoft.com/office/drawing/2014/main" id="{F0031B5A-DBEA-4391-9C46-51266056515B}"/>
              </a:ext>
            </a:extLst>
          </p:cNvPr>
          <p:cNvSpPr/>
          <p:nvPr/>
        </p:nvSpPr>
        <p:spPr>
          <a:xfrm flipH="1">
            <a:off x="4597891" y="5016106"/>
            <a:ext cx="248213" cy="24821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2" name="Picture Placeholder 11" descr="A person posing for the camera&#10;&#10;Description generated with very high confidence">
            <a:extLst>
              <a:ext uri="{FF2B5EF4-FFF2-40B4-BE49-F238E27FC236}">
                <a16:creationId xmlns:a16="http://schemas.microsoft.com/office/drawing/2014/main" id="{F52F673B-D36B-4E27-A04A-D701A32B7C7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2350" r="12350"/>
          <a:stretch>
            <a:fillRect/>
          </a:stretch>
        </p:blipFill>
        <p:spPr>
          <a:xfrm>
            <a:off x="5486400" y="1787525"/>
            <a:ext cx="895350" cy="1189038"/>
          </a:xfrm>
        </p:spPr>
      </p:pic>
      <p:pic>
        <p:nvPicPr>
          <p:cNvPr id="16" name="Picture Placeholder 15" descr="A person posing for the camera&#10;&#10;Description generated with very high confidence">
            <a:extLst>
              <a:ext uri="{FF2B5EF4-FFF2-40B4-BE49-F238E27FC236}">
                <a16:creationId xmlns:a16="http://schemas.microsoft.com/office/drawing/2014/main" id="{240A62DE-4031-475E-9AD0-B96645EC456E}"/>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99" b="199"/>
          <a:stretch>
            <a:fillRect/>
          </a:stretch>
        </p:blipFill>
        <p:spPr>
          <a:xfrm>
            <a:off x="7542213" y="1787525"/>
            <a:ext cx="895350" cy="1189038"/>
          </a:xfrm>
        </p:spPr>
      </p:pic>
      <p:pic>
        <p:nvPicPr>
          <p:cNvPr id="18" name="Picture Placeholder 17" descr="A person wearing a suit and tie smiling at the camera&#10;&#10;Description generated with very high confidence">
            <a:extLst>
              <a:ext uri="{FF2B5EF4-FFF2-40B4-BE49-F238E27FC236}">
                <a16:creationId xmlns:a16="http://schemas.microsoft.com/office/drawing/2014/main" id="{FF1C2581-B9C1-4B08-9F68-B602FD9CC5C6}"/>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566" r="1566"/>
          <a:stretch>
            <a:fillRect/>
          </a:stretch>
        </p:blipFill>
        <p:spPr>
          <a:xfrm>
            <a:off x="9598025" y="1787525"/>
            <a:ext cx="895350" cy="1189038"/>
          </a:xfrm>
        </p:spPr>
      </p:pic>
      <p:pic>
        <p:nvPicPr>
          <p:cNvPr id="22" name="Picture Placeholder 21" descr="A person in glasses looking at the camera&#10;&#10;Description generated with very high confidence">
            <a:extLst>
              <a:ext uri="{FF2B5EF4-FFF2-40B4-BE49-F238E27FC236}">
                <a16:creationId xmlns:a16="http://schemas.microsoft.com/office/drawing/2014/main" id="{BB75104B-D807-4BA1-BCC3-5D7FF216170B}"/>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266" b="266"/>
          <a:stretch>
            <a:fillRect/>
          </a:stretch>
        </p:blipFill>
        <p:spPr>
          <a:xfrm>
            <a:off x="9598025" y="3144838"/>
            <a:ext cx="895350" cy="1187450"/>
          </a:xfrm>
        </p:spPr>
      </p:pic>
      <p:pic>
        <p:nvPicPr>
          <p:cNvPr id="20" name="Picture Placeholder 19" descr="A person posing for the camera&#10;&#10;Description generated with very high confidence">
            <a:extLst>
              <a:ext uri="{FF2B5EF4-FFF2-40B4-BE49-F238E27FC236}">
                <a16:creationId xmlns:a16="http://schemas.microsoft.com/office/drawing/2014/main" id="{D2EBAAF3-3B98-4117-AD78-DC26E7EC4999}"/>
              </a:ext>
            </a:extLst>
          </p:cNvPr>
          <p:cNvPicPr>
            <a:picLocks noGrp="1" noChangeAspect="1"/>
          </p:cNvPicPr>
          <p:nvPr>
            <p:ph type="pic" sz="quarter" idx="20"/>
          </p:nvPr>
        </p:nvPicPr>
        <p:blipFill>
          <a:blip r:embed="rId6">
            <a:extLst>
              <a:ext uri="{28A0092B-C50C-407E-A947-70E740481C1C}">
                <a14:useLocalDpi xmlns:a14="http://schemas.microsoft.com/office/drawing/2010/main" val="0"/>
              </a:ext>
            </a:extLst>
          </a:blip>
          <a:srcRect t="5792" b="5792"/>
          <a:stretch>
            <a:fillRect/>
          </a:stretch>
        </p:blipFill>
        <p:spPr>
          <a:xfrm>
            <a:off x="7542213" y="3144838"/>
            <a:ext cx="895350" cy="1187450"/>
          </a:xfrm>
        </p:spPr>
      </p:pic>
      <p:pic>
        <p:nvPicPr>
          <p:cNvPr id="14" name="Picture Placeholder 13" descr="A person in a black shirt&#10;&#10;Description generated with very high confidence">
            <a:extLst>
              <a:ext uri="{FF2B5EF4-FFF2-40B4-BE49-F238E27FC236}">
                <a16:creationId xmlns:a16="http://schemas.microsoft.com/office/drawing/2014/main" id="{D905B069-553C-48AF-942B-B135CE4CDF64}"/>
              </a:ext>
            </a:extLst>
          </p:cNvPr>
          <p:cNvPicPr>
            <a:picLocks noGrp="1" noChangeAspect="1"/>
          </p:cNvPicPr>
          <p:nvPr>
            <p:ph type="pic" sz="quarter" idx="19"/>
          </p:nvPr>
        </p:nvPicPr>
        <p:blipFill>
          <a:blip r:embed="rId7">
            <a:extLst>
              <a:ext uri="{28A0092B-C50C-407E-A947-70E740481C1C}">
                <a14:useLocalDpi xmlns:a14="http://schemas.microsoft.com/office/drawing/2010/main" val="0"/>
              </a:ext>
            </a:extLst>
          </a:blip>
          <a:srcRect l="12299" r="12299"/>
          <a:stretch>
            <a:fillRect/>
          </a:stretch>
        </p:blipFill>
        <p:spPr>
          <a:xfrm>
            <a:off x="5486400" y="3144838"/>
            <a:ext cx="895350" cy="1187450"/>
          </a:xfrm>
        </p:spPr>
      </p:pic>
      <p:pic>
        <p:nvPicPr>
          <p:cNvPr id="24" name="Picture 23" descr="A picture containing table, cup, sitting, indoor&#10;&#10;Description generated with very high confidence">
            <a:extLst>
              <a:ext uri="{FF2B5EF4-FFF2-40B4-BE49-F238E27FC236}">
                <a16:creationId xmlns:a16="http://schemas.microsoft.com/office/drawing/2014/main" id="{9DB0CD88-4792-4523-95D8-B324344A60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318" y="4852711"/>
            <a:ext cx="482255" cy="582235"/>
          </a:xfrm>
          <a:prstGeom prst="rect">
            <a:avLst/>
          </a:prstGeom>
        </p:spPr>
      </p:pic>
      <p:pic>
        <p:nvPicPr>
          <p:cNvPr id="26" name="Picture 25">
            <a:extLst>
              <a:ext uri="{FF2B5EF4-FFF2-40B4-BE49-F238E27FC236}">
                <a16:creationId xmlns:a16="http://schemas.microsoft.com/office/drawing/2014/main" id="{EEC46859-BD29-4386-9F27-8345ABF9B1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49211" y="4806043"/>
            <a:ext cx="741374" cy="869298"/>
          </a:xfrm>
          <a:prstGeom prst="rect">
            <a:avLst/>
          </a:prstGeom>
        </p:spPr>
      </p:pic>
      <p:sp>
        <p:nvSpPr>
          <p:cNvPr id="2" name="TextBox 1">
            <a:extLst>
              <a:ext uri="{FF2B5EF4-FFF2-40B4-BE49-F238E27FC236}">
                <a16:creationId xmlns:a16="http://schemas.microsoft.com/office/drawing/2014/main" id="{BCDE2427-E4E8-4AF8-B0D6-09310FEA084B}"/>
              </a:ext>
            </a:extLst>
          </p:cNvPr>
          <p:cNvSpPr txBox="1"/>
          <p:nvPr/>
        </p:nvSpPr>
        <p:spPr>
          <a:xfrm>
            <a:off x="11518418" y="6335606"/>
            <a:ext cx="673582" cy="400110"/>
          </a:xfrm>
          <a:prstGeom prst="rect">
            <a:avLst/>
          </a:prstGeom>
          <a:noFill/>
        </p:spPr>
        <p:txBody>
          <a:bodyPr wrap="none" rtlCol="0">
            <a:spAutoFit/>
          </a:bodyPr>
          <a:lstStyle/>
          <a:p>
            <a:r>
              <a:rPr lang="en-US" sz="2000" dirty="0">
                <a:solidFill>
                  <a:schemeClr val="bg1"/>
                </a:solidFill>
              </a:rPr>
              <a:t>2/13</a:t>
            </a:r>
          </a:p>
        </p:txBody>
      </p:sp>
    </p:spTree>
    <p:extLst>
      <p:ext uri="{BB962C8B-B14F-4D97-AF65-F5344CB8AC3E}">
        <p14:creationId xmlns:p14="http://schemas.microsoft.com/office/powerpoint/2010/main" val="264282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623" y="1474194"/>
            <a:ext cx="775425" cy="76355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dirty="0">
              <a:solidFill>
                <a:prstClr val="black"/>
              </a:solidFill>
              <a:latin typeface="Arial"/>
              <a:ea typeface="Arial Unicode MS"/>
            </a:endParaRPr>
          </a:p>
        </p:txBody>
      </p:sp>
      <p:grpSp>
        <p:nvGrpSpPr>
          <p:cNvPr id="5" name="Group 4"/>
          <p:cNvGrpSpPr/>
          <p:nvPr/>
        </p:nvGrpSpPr>
        <p:grpSpPr>
          <a:xfrm>
            <a:off x="1710594" y="1474193"/>
            <a:ext cx="6851605" cy="802624"/>
            <a:chOff x="1795588" y="1688594"/>
            <a:chExt cx="6408712" cy="707911"/>
          </a:xfrm>
          <a:solidFill>
            <a:schemeClr val="bg1"/>
          </a:solidFill>
        </p:grpSpPr>
        <p:sp>
          <p:nvSpPr>
            <p:cNvPr id="6" name="Rounded Rectangle 5"/>
            <p:cNvSpPr/>
            <p:nvPr/>
          </p:nvSpPr>
          <p:spPr>
            <a:xfrm>
              <a:off x="1795588" y="1688594"/>
              <a:ext cx="6408712" cy="707911"/>
            </a:xfrm>
            <a:prstGeom prst="roundRect">
              <a:avLst>
                <a:gd name="adj" fmla="val 10715"/>
              </a:avLst>
            </a:prstGeom>
            <a:grpFill/>
            <a:ln w="635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dirty="0">
                <a:solidFill>
                  <a:prstClr val="white"/>
                </a:solidFill>
                <a:latin typeface="Arial"/>
                <a:ea typeface="Arial Unicode MS"/>
              </a:endParaRPr>
            </a:p>
          </p:txBody>
        </p:sp>
        <p:sp>
          <p:nvSpPr>
            <p:cNvPr id="7"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rgbClr val="FF82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dirty="0">
                <a:solidFill>
                  <a:prstClr val="white"/>
                </a:solidFill>
                <a:latin typeface="Arial"/>
                <a:ea typeface="Arial Unicode MS"/>
              </a:endParaRPr>
            </a:p>
          </p:txBody>
        </p:sp>
      </p:grpSp>
      <p:sp>
        <p:nvSpPr>
          <p:cNvPr id="8" name="TextBox 7"/>
          <p:cNvSpPr txBox="1"/>
          <p:nvPr/>
        </p:nvSpPr>
        <p:spPr>
          <a:xfrm>
            <a:off x="665258" y="1563586"/>
            <a:ext cx="792152" cy="584775"/>
          </a:xfrm>
          <a:prstGeom prst="rect">
            <a:avLst/>
          </a:prstGeom>
          <a:noFill/>
        </p:spPr>
        <p:txBody>
          <a:bodyPr wrap="square" rtlCol="0" anchor="ctr">
            <a:spAutoFit/>
          </a:bodyPr>
          <a:lstStyle/>
          <a:p>
            <a:pPr algn="ctr" defTabSz="1219170" latinLnBrk="1"/>
            <a:r>
              <a:rPr lang="en-US" altLang="ko-KR" sz="3200" b="1" dirty="0">
                <a:solidFill>
                  <a:prstClr val="white"/>
                </a:solidFill>
                <a:latin typeface="Arial"/>
                <a:ea typeface="Arial Unicode MS"/>
                <a:cs typeface="Arial" pitchFamily="34" charset="0"/>
              </a:rPr>
              <a:t>01</a:t>
            </a:r>
            <a:endParaRPr lang="ko-KR" altLang="en-US" sz="3200" b="1" dirty="0">
              <a:solidFill>
                <a:prstClr val="white"/>
              </a:solidFill>
              <a:latin typeface="Arial"/>
              <a:ea typeface="Arial Unicode MS"/>
              <a:cs typeface="Arial" pitchFamily="34" charset="0"/>
            </a:endParaRPr>
          </a:p>
        </p:txBody>
      </p:sp>
      <p:grpSp>
        <p:nvGrpSpPr>
          <p:cNvPr id="9" name="Group 8"/>
          <p:cNvGrpSpPr/>
          <p:nvPr/>
        </p:nvGrpSpPr>
        <p:grpSpPr>
          <a:xfrm>
            <a:off x="1840211" y="1560437"/>
            <a:ext cx="6336706" cy="647951"/>
            <a:chOff x="2175370" y="1776331"/>
            <a:chExt cx="5040561" cy="563983"/>
          </a:xfrm>
        </p:grpSpPr>
        <p:sp>
          <p:nvSpPr>
            <p:cNvPr id="10" name="TextBox 10"/>
            <p:cNvSpPr txBox="1"/>
            <p:nvPr/>
          </p:nvSpPr>
          <p:spPr bwMode="auto">
            <a:xfrm>
              <a:off x="2175370" y="1776331"/>
              <a:ext cx="5040560" cy="33045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867" b="1" dirty="0">
                  <a:solidFill>
                    <a:prstClr val="black">
                      <a:lumMod val="65000"/>
                      <a:lumOff val="35000"/>
                    </a:prstClr>
                  </a:solidFill>
                  <a:latin typeface="Arial"/>
                  <a:ea typeface="Arial Unicode MS"/>
                  <a:cs typeface="Arial" pitchFamily="34" charset="0"/>
                </a:rPr>
                <a:t>Problem Description</a:t>
              </a:r>
            </a:p>
          </p:txBody>
        </p:sp>
        <p:sp>
          <p:nvSpPr>
            <p:cNvPr id="11" name="TextBox 12"/>
            <p:cNvSpPr txBox="1"/>
            <p:nvPr/>
          </p:nvSpPr>
          <p:spPr bwMode="auto">
            <a:xfrm>
              <a:off x="2175371" y="2045633"/>
              <a:ext cx="5040560" cy="29468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600" dirty="0">
                  <a:solidFill>
                    <a:prstClr val="black">
                      <a:lumMod val="65000"/>
                      <a:lumOff val="35000"/>
                    </a:prstClr>
                  </a:solidFill>
                  <a:latin typeface="Arial"/>
                  <a:ea typeface="Arial Unicode MS"/>
                  <a:cs typeface="Arial" pitchFamily="34" charset="0"/>
                </a:rPr>
                <a:t>Objectives, Requirements, Stakeholders, and Scope …</a:t>
              </a:r>
              <a:endParaRPr lang="ko-KR" altLang="en-US" sz="1600" dirty="0">
                <a:solidFill>
                  <a:prstClr val="black">
                    <a:lumMod val="65000"/>
                    <a:lumOff val="35000"/>
                  </a:prstClr>
                </a:solidFill>
                <a:latin typeface="Arial"/>
                <a:ea typeface="Arial Unicode MS"/>
                <a:cs typeface="Arial" pitchFamily="34" charset="0"/>
              </a:endParaRPr>
            </a:p>
          </p:txBody>
        </p:sp>
      </p:grpSp>
      <p:sp>
        <p:nvSpPr>
          <p:cNvPr id="2" name="Text Placeholder 1"/>
          <p:cNvSpPr>
            <a:spLocks noGrp="1"/>
          </p:cNvSpPr>
          <p:nvPr>
            <p:ph type="body" sz="quarter" idx="10"/>
          </p:nvPr>
        </p:nvSpPr>
        <p:spPr>
          <a:xfrm>
            <a:off x="479269" y="356659"/>
            <a:ext cx="8769505" cy="864096"/>
          </a:xfrm>
          <a:prstGeom prst="rect">
            <a:avLst/>
          </a:prstGeom>
        </p:spPr>
        <p:txBody>
          <a:bodyPr/>
          <a:lstStyle/>
          <a:p>
            <a:r>
              <a:rPr lang="en-US" altLang="ko-KR" dirty="0">
                <a:latin typeface="Arial" pitchFamily="34" charset="0"/>
                <a:cs typeface="Arial" pitchFamily="34" charset="0"/>
              </a:rPr>
              <a:t>OUTLINE</a:t>
            </a:r>
          </a:p>
        </p:txBody>
      </p:sp>
      <p:sp>
        <p:nvSpPr>
          <p:cNvPr id="20" name="Rectangle 19"/>
          <p:cNvSpPr/>
          <p:nvPr/>
        </p:nvSpPr>
        <p:spPr>
          <a:xfrm>
            <a:off x="673623" y="2505131"/>
            <a:ext cx="775425" cy="76355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black"/>
              </a:solidFill>
              <a:latin typeface="Arial"/>
              <a:ea typeface="Arial Unicode MS"/>
            </a:endParaRPr>
          </a:p>
        </p:txBody>
      </p:sp>
      <p:grpSp>
        <p:nvGrpSpPr>
          <p:cNvPr id="21" name="Group 20"/>
          <p:cNvGrpSpPr/>
          <p:nvPr/>
        </p:nvGrpSpPr>
        <p:grpSpPr>
          <a:xfrm>
            <a:off x="1710594" y="2505131"/>
            <a:ext cx="6851605" cy="802624"/>
            <a:chOff x="1795588" y="1688594"/>
            <a:chExt cx="6408712" cy="707911"/>
          </a:xfrm>
          <a:solidFill>
            <a:schemeClr val="bg1"/>
          </a:solidFill>
        </p:grpSpPr>
        <p:sp>
          <p:nvSpPr>
            <p:cNvPr id="22" name="Rounded Rectangle 21"/>
            <p:cNvSpPr/>
            <p:nvPr/>
          </p:nvSpPr>
          <p:spPr>
            <a:xfrm>
              <a:off x="1795588" y="1688594"/>
              <a:ext cx="6408712" cy="707911"/>
            </a:xfrm>
            <a:prstGeom prst="roundRect">
              <a:avLst>
                <a:gd name="adj" fmla="val 10715"/>
              </a:avLst>
            </a:prstGeom>
            <a:grpFill/>
            <a:ln w="635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dirty="0">
                <a:solidFill>
                  <a:prstClr val="white"/>
                </a:solidFill>
                <a:latin typeface="Arial"/>
                <a:ea typeface="Arial Unicode MS"/>
              </a:endParaRPr>
            </a:p>
          </p:txBody>
        </p:sp>
        <p:sp>
          <p:nvSpPr>
            <p:cNvPr id="23"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rgbClr val="FF8200"/>
            </a:solidFill>
            <a:ln w="635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white"/>
                </a:solidFill>
                <a:latin typeface="Arial"/>
                <a:ea typeface="Arial Unicode MS"/>
              </a:endParaRPr>
            </a:p>
          </p:txBody>
        </p:sp>
      </p:grpSp>
      <p:sp>
        <p:nvSpPr>
          <p:cNvPr id="24" name="TextBox 23"/>
          <p:cNvSpPr txBox="1"/>
          <p:nvPr/>
        </p:nvSpPr>
        <p:spPr>
          <a:xfrm>
            <a:off x="739300" y="2598734"/>
            <a:ext cx="650014" cy="584775"/>
          </a:xfrm>
          <a:prstGeom prst="rect">
            <a:avLst/>
          </a:prstGeom>
          <a:solidFill>
            <a:srgbClr val="FF8200"/>
          </a:solidFill>
          <a:ln>
            <a:solidFill>
              <a:srgbClr val="FF8200"/>
            </a:solidFill>
          </a:ln>
        </p:spPr>
        <p:txBody>
          <a:bodyPr wrap="square" rtlCol="0" anchor="ctr">
            <a:spAutoFit/>
          </a:bodyPr>
          <a:lstStyle/>
          <a:p>
            <a:pPr algn="ctr" defTabSz="1219170" latinLnBrk="1"/>
            <a:r>
              <a:rPr lang="en-US" altLang="ko-KR" sz="3200" b="1" dirty="0">
                <a:solidFill>
                  <a:prstClr val="white"/>
                </a:solidFill>
                <a:latin typeface="Arial"/>
                <a:ea typeface="Arial Unicode MS"/>
                <a:cs typeface="Arial" pitchFamily="34" charset="0"/>
              </a:rPr>
              <a:t>02</a:t>
            </a:r>
            <a:endParaRPr lang="ko-KR" altLang="en-US" sz="3200" b="1" dirty="0">
              <a:solidFill>
                <a:prstClr val="white"/>
              </a:solidFill>
              <a:latin typeface="Arial"/>
              <a:ea typeface="Arial Unicode MS"/>
              <a:cs typeface="Arial" pitchFamily="34" charset="0"/>
            </a:endParaRPr>
          </a:p>
        </p:txBody>
      </p:sp>
      <p:grpSp>
        <p:nvGrpSpPr>
          <p:cNvPr id="25" name="Group 24"/>
          <p:cNvGrpSpPr/>
          <p:nvPr/>
        </p:nvGrpSpPr>
        <p:grpSpPr>
          <a:xfrm>
            <a:off x="1840211" y="2591375"/>
            <a:ext cx="6336704" cy="647951"/>
            <a:chOff x="2175371" y="1776331"/>
            <a:chExt cx="5040560" cy="563983"/>
          </a:xfrm>
        </p:grpSpPr>
        <p:sp>
          <p:nvSpPr>
            <p:cNvPr id="26" name="TextBox 10"/>
            <p:cNvSpPr txBox="1"/>
            <p:nvPr/>
          </p:nvSpPr>
          <p:spPr bwMode="auto">
            <a:xfrm>
              <a:off x="2175371" y="1776331"/>
              <a:ext cx="5040560" cy="33045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867" b="1" dirty="0">
                  <a:solidFill>
                    <a:prstClr val="black">
                      <a:lumMod val="65000"/>
                      <a:lumOff val="35000"/>
                    </a:prstClr>
                  </a:solidFill>
                  <a:latin typeface="Arial"/>
                  <a:ea typeface="Arial Unicode MS"/>
                  <a:cs typeface="Arial" pitchFamily="34" charset="0"/>
                </a:rPr>
                <a:t>Proposing Solution</a:t>
              </a:r>
            </a:p>
          </p:txBody>
        </p:sp>
        <p:sp>
          <p:nvSpPr>
            <p:cNvPr id="27" name="TextBox 12"/>
            <p:cNvSpPr txBox="1"/>
            <p:nvPr/>
          </p:nvSpPr>
          <p:spPr bwMode="auto">
            <a:xfrm>
              <a:off x="2175371" y="2045633"/>
              <a:ext cx="5040560" cy="29468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600" dirty="0">
                  <a:solidFill>
                    <a:prstClr val="black">
                      <a:lumMod val="65000"/>
                      <a:lumOff val="35000"/>
                    </a:prstClr>
                  </a:solidFill>
                  <a:latin typeface="Arial"/>
                  <a:ea typeface="Arial Unicode MS"/>
                  <a:cs typeface="Arial" pitchFamily="34" charset="0"/>
                </a:rPr>
                <a:t>Data Description, LOS, Delay calculation …</a:t>
              </a:r>
              <a:endParaRPr lang="ko-KR" altLang="en-US" sz="1600" dirty="0">
                <a:solidFill>
                  <a:prstClr val="black">
                    <a:lumMod val="65000"/>
                    <a:lumOff val="35000"/>
                  </a:prstClr>
                </a:solidFill>
                <a:latin typeface="Arial"/>
                <a:ea typeface="Arial Unicode MS"/>
                <a:cs typeface="Arial" pitchFamily="34" charset="0"/>
              </a:endParaRPr>
            </a:p>
          </p:txBody>
        </p:sp>
      </p:grpSp>
      <p:sp>
        <p:nvSpPr>
          <p:cNvPr id="28" name="Rectangle 27"/>
          <p:cNvSpPr/>
          <p:nvPr/>
        </p:nvSpPr>
        <p:spPr>
          <a:xfrm>
            <a:off x="673623" y="3536069"/>
            <a:ext cx="775425" cy="763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black"/>
              </a:solidFill>
              <a:latin typeface="Arial"/>
              <a:ea typeface="Arial Unicode MS"/>
            </a:endParaRPr>
          </a:p>
        </p:txBody>
      </p:sp>
      <p:grpSp>
        <p:nvGrpSpPr>
          <p:cNvPr id="29" name="Group 28"/>
          <p:cNvGrpSpPr/>
          <p:nvPr/>
        </p:nvGrpSpPr>
        <p:grpSpPr>
          <a:xfrm>
            <a:off x="1710594" y="3536068"/>
            <a:ext cx="6851605" cy="802624"/>
            <a:chOff x="1795588" y="1688594"/>
            <a:chExt cx="6408712" cy="707911"/>
          </a:xfrm>
          <a:solidFill>
            <a:schemeClr val="bg1"/>
          </a:solidFill>
        </p:grpSpPr>
        <p:sp>
          <p:nvSpPr>
            <p:cNvPr id="30" name="Rounded Rectangle 29"/>
            <p:cNvSpPr/>
            <p:nvPr/>
          </p:nvSpPr>
          <p:spPr>
            <a:xfrm>
              <a:off x="1795588" y="1688594"/>
              <a:ext cx="6408712" cy="707911"/>
            </a:xfrm>
            <a:prstGeom prst="roundRect">
              <a:avLst>
                <a:gd name="adj" fmla="val 10715"/>
              </a:avLst>
            </a:prstGeom>
            <a:solidFill>
              <a:srgbClr val="FF82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dirty="0">
                <a:solidFill>
                  <a:prstClr val="white"/>
                </a:solidFill>
                <a:latin typeface="Arial"/>
                <a:ea typeface="Arial Unicode MS"/>
              </a:endParaRPr>
            </a:p>
          </p:txBody>
        </p:sp>
        <p:sp>
          <p:nvSpPr>
            <p:cNvPr id="31"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white"/>
                </a:solidFill>
                <a:latin typeface="Arial"/>
                <a:ea typeface="Arial Unicode MS"/>
              </a:endParaRPr>
            </a:p>
          </p:txBody>
        </p:sp>
      </p:grpSp>
      <p:sp>
        <p:nvSpPr>
          <p:cNvPr id="32" name="TextBox 31"/>
          <p:cNvSpPr txBox="1"/>
          <p:nvPr/>
        </p:nvSpPr>
        <p:spPr>
          <a:xfrm>
            <a:off x="665258" y="3625461"/>
            <a:ext cx="792152" cy="584775"/>
          </a:xfrm>
          <a:prstGeom prst="rect">
            <a:avLst/>
          </a:prstGeom>
          <a:noFill/>
        </p:spPr>
        <p:txBody>
          <a:bodyPr wrap="square" rtlCol="0" anchor="ctr">
            <a:spAutoFit/>
          </a:bodyPr>
          <a:lstStyle/>
          <a:p>
            <a:pPr algn="ctr" defTabSz="1219170" latinLnBrk="1"/>
            <a:r>
              <a:rPr lang="en-US" altLang="ko-KR" sz="3200" b="1" dirty="0">
                <a:solidFill>
                  <a:srgbClr val="E46C0A"/>
                </a:solidFill>
                <a:latin typeface="Arial"/>
                <a:ea typeface="Arial Unicode MS"/>
                <a:cs typeface="Arial" pitchFamily="34" charset="0"/>
              </a:rPr>
              <a:t>03</a:t>
            </a:r>
            <a:endParaRPr lang="ko-KR" altLang="en-US" sz="3200" b="1" dirty="0">
              <a:solidFill>
                <a:srgbClr val="E46C0A"/>
              </a:solidFill>
              <a:latin typeface="Arial"/>
              <a:ea typeface="Arial Unicode MS"/>
              <a:cs typeface="Arial" pitchFamily="34" charset="0"/>
            </a:endParaRPr>
          </a:p>
        </p:txBody>
      </p:sp>
      <p:grpSp>
        <p:nvGrpSpPr>
          <p:cNvPr id="33" name="Group 32"/>
          <p:cNvGrpSpPr/>
          <p:nvPr/>
        </p:nvGrpSpPr>
        <p:grpSpPr>
          <a:xfrm>
            <a:off x="1840211" y="3622312"/>
            <a:ext cx="6336704" cy="647951"/>
            <a:chOff x="2175371" y="1776331"/>
            <a:chExt cx="5040560" cy="563983"/>
          </a:xfrm>
        </p:grpSpPr>
        <p:sp>
          <p:nvSpPr>
            <p:cNvPr id="34" name="TextBox 10"/>
            <p:cNvSpPr txBox="1"/>
            <p:nvPr/>
          </p:nvSpPr>
          <p:spPr bwMode="auto">
            <a:xfrm>
              <a:off x="2175371" y="1776331"/>
              <a:ext cx="5040560" cy="33045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867" b="1" dirty="0">
                  <a:solidFill>
                    <a:prstClr val="white"/>
                  </a:solidFill>
                  <a:latin typeface="Arial"/>
                  <a:ea typeface="Arial Unicode MS"/>
                  <a:cs typeface="Arial" pitchFamily="34" charset="0"/>
                </a:rPr>
                <a:t>Benefits</a:t>
              </a:r>
            </a:p>
          </p:txBody>
        </p:sp>
        <p:sp>
          <p:nvSpPr>
            <p:cNvPr id="35" name="TextBox 12"/>
            <p:cNvSpPr txBox="1"/>
            <p:nvPr/>
          </p:nvSpPr>
          <p:spPr bwMode="auto">
            <a:xfrm>
              <a:off x="2175371" y="2045633"/>
              <a:ext cx="5040560" cy="29468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600" dirty="0">
                  <a:solidFill>
                    <a:prstClr val="white"/>
                  </a:solidFill>
                  <a:latin typeface="Arial"/>
                  <a:ea typeface="Arial Unicode MS"/>
                  <a:cs typeface="Arial" pitchFamily="34" charset="0"/>
                </a:rPr>
                <a:t>Expected benefits and Implementation</a:t>
              </a:r>
              <a:endParaRPr lang="ko-KR" altLang="en-US" sz="1600" dirty="0">
                <a:solidFill>
                  <a:prstClr val="white"/>
                </a:solidFill>
                <a:latin typeface="Arial"/>
                <a:ea typeface="Arial Unicode MS"/>
                <a:cs typeface="Arial" pitchFamily="34" charset="0"/>
              </a:endParaRPr>
            </a:p>
          </p:txBody>
        </p:sp>
      </p:grpSp>
      <p:sp>
        <p:nvSpPr>
          <p:cNvPr id="36" name="Rectangle 35"/>
          <p:cNvSpPr/>
          <p:nvPr/>
        </p:nvSpPr>
        <p:spPr>
          <a:xfrm>
            <a:off x="673623" y="4567006"/>
            <a:ext cx="775425" cy="763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black"/>
              </a:solidFill>
              <a:latin typeface="Arial"/>
              <a:ea typeface="Arial Unicode MS"/>
            </a:endParaRPr>
          </a:p>
        </p:txBody>
      </p:sp>
      <p:grpSp>
        <p:nvGrpSpPr>
          <p:cNvPr id="37" name="Group 36"/>
          <p:cNvGrpSpPr/>
          <p:nvPr/>
        </p:nvGrpSpPr>
        <p:grpSpPr>
          <a:xfrm>
            <a:off x="1710594" y="4567005"/>
            <a:ext cx="6851605" cy="802624"/>
            <a:chOff x="1795588" y="1688594"/>
            <a:chExt cx="6408712" cy="707911"/>
          </a:xfrm>
          <a:solidFill>
            <a:schemeClr val="bg1"/>
          </a:solidFill>
        </p:grpSpPr>
        <p:sp>
          <p:nvSpPr>
            <p:cNvPr id="38" name="Rounded Rectangle 37"/>
            <p:cNvSpPr/>
            <p:nvPr/>
          </p:nvSpPr>
          <p:spPr>
            <a:xfrm>
              <a:off x="1795588" y="1688594"/>
              <a:ext cx="6408712" cy="707911"/>
            </a:xfrm>
            <a:prstGeom prst="roundRect">
              <a:avLst>
                <a:gd name="adj" fmla="val 10715"/>
              </a:avLst>
            </a:prstGeom>
            <a:solidFill>
              <a:srgbClr val="FF82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dirty="0">
                <a:solidFill>
                  <a:prstClr val="white"/>
                </a:solidFill>
                <a:latin typeface="Arial"/>
                <a:ea typeface="Arial Unicode MS"/>
              </a:endParaRPr>
            </a:p>
          </p:txBody>
        </p:sp>
        <p:sp>
          <p:nvSpPr>
            <p:cNvPr id="39"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white"/>
                </a:solidFill>
                <a:latin typeface="Arial"/>
                <a:ea typeface="Arial Unicode MS"/>
              </a:endParaRPr>
            </a:p>
          </p:txBody>
        </p:sp>
      </p:grpSp>
      <p:sp>
        <p:nvSpPr>
          <p:cNvPr id="40" name="TextBox 39"/>
          <p:cNvSpPr txBox="1"/>
          <p:nvPr/>
        </p:nvSpPr>
        <p:spPr>
          <a:xfrm>
            <a:off x="665258" y="4656398"/>
            <a:ext cx="792152" cy="584775"/>
          </a:xfrm>
          <a:prstGeom prst="rect">
            <a:avLst/>
          </a:prstGeom>
          <a:noFill/>
        </p:spPr>
        <p:txBody>
          <a:bodyPr wrap="square" rtlCol="0" anchor="ctr">
            <a:spAutoFit/>
          </a:bodyPr>
          <a:lstStyle/>
          <a:p>
            <a:pPr algn="ctr" defTabSz="1219170" latinLnBrk="1"/>
            <a:r>
              <a:rPr lang="en-US" altLang="ko-KR" sz="3200" b="1" dirty="0">
                <a:solidFill>
                  <a:srgbClr val="E46C0A"/>
                </a:solidFill>
                <a:latin typeface="Arial"/>
                <a:ea typeface="Arial Unicode MS"/>
                <a:cs typeface="Arial" pitchFamily="34" charset="0"/>
              </a:rPr>
              <a:t>04</a:t>
            </a:r>
            <a:endParaRPr lang="ko-KR" altLang="en-US" sz="3200" b="1" dirty="0">
              <a:solidFill>
                <a:srgbClr val="E46C0A"/>
              </a:solidFill>
              <a:latin typeface="Arial"/>
              <a:ea typeface="Arial Unicode MS"/>
              <a:cs typeface="Arial" pitchFamily="34" charset="0"/>
            </a:endParaRPr>
          </a:p>
        </p:txBody>
      </p:sp>
      <p:grpSp>
        <p:nvGrpSpPr>
          <p:cNvPr id="41" name="Group 40"/>
          <p:cNvGrpSpPr/>
          <p:nvPr/>
        </p:nvGrpSpPr>
        <p:grpSpPr>
          <a:xfrm>
            <a:off x="1840211" y="4653249"/>
            <a:ext cx="6336704" cy="647951"/>
            <a:chOff x="2175371" y="1776331"/>
            <a:chExt cx="5040560" cy="563983"/>
          </a:xfrm>
        </p:grpSpPr>
        <p:sp>
          <p:nvSpPr>
            <p:cNvPr id="42" name="TextBox 10"/>
            <p:cNvSpPr txBox="1"/>
            <p:nvPr/>
          </p:nvSpPr>
          <p:spPr bwMode="auto">
            <a:xfrm>
              <a:off x="2175371" y="1776331"/>
              <a:ext cx="5040560" cy="33045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867" b="1" dirty="0">
                  <a:solidFill>
                    <a:prstClr val="white"/>
                  </a:solidFill>
                  <a:latin typeface="Arial"/>
                  <a:ea typeface="Arial Unicode MS"/>
                  <a:cs typeface="Arial" pitchFamily="34" charset="0"/>
                </a:rPr>
                <a:t>Cost Breakdown and Timeline</a:t>
              </a:r>
            </a:p>
          </p:txBody>
        </p:sp>
        <p:sp>
          <p:nvSpPr>
            <p:cNvPr id="43" name="TextBox 12"/>
            <p:cNvSpPr txBox="1"/>
            <p:nvPr/>
          </p:nvSpPr>
          <p:spPr bwMode="auto">
            <a:xfrm>
              <a:off x="2175371" y="2045633"/>
              <a:ext cx="5040560" cy="29468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600" dirty="0">
                  <a:solidFill>
                    <a:prstClr val="white"/>
                  </a:solidFill>
                  <a:latin typeface="Arial"/>
                  <a:ea typeface="Arial Unicode MS"/>
                  <a:cs typeface="Arial" pitchFamily="34" charset="0"/>
                </a:rPr>
                <a:t>Costs, needs, Timeline …</a:t>
              </a:r>
              <a:endParaRPr lang="ko-KR" altLang="en-US" sz="1600" dirty="0">
                <a:solidFill>
                  <a:prstClr val="white"/>
                </a:solidFill>
                <a:latin typeface="Arial"/>
                <a:ea typeface="Arial Unicode MS"/>
                <a:cs typeface="Arial" pitchFamily="34" charset="0"/>
              </a:endParaRPr>
            </a:p>
          </p:txBody>
        </p:sp>
      </p:grpSp>
      <p:sp>
        <p:nvSpPr>
          <p:cNvPr id="44" name="Rectangle 43"/>
          <p:cNvSpPr/>
          <p:nvPr/>
        </p:nvSpPr>
        <p:spPr>
          <a:xfrm>
            <a:off x="673623" y="5597945"/>
            <a:ext cx="775425" cy="763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black"/>
              </a:solidFill>
              <a:latin typeface="Arial"/>
              <a:ea typeface="Arial Unicode MS"/>
            </a:endParaRPr>
          </a:p>
        </p:txBody>
      </p:sp>
      <p:grpSp>
        <p:nvGrpSpPr>
          <p:cNvPr id="45" name="Group 44"/>
          <p:cNvGrpSpPr/>
          <p:nvPr/>
        </p:nvGrpSpPr>
        <p:grpSpPr>
          <a:xfrm>
            <a:off x="1710594" y="5597944"/>
            <a:ext cx="6851605" cy="802624"/>
            <a:chOff x="1795588" y="1688594"/>
            <a:chExt cx="6408712" cy="707911"/>
          </a:xfrm>
          <a:solidFill>
            <a:schemeClr val="bg1"/>
          </a:solidFill>
        </p:grpSpPr>
        <p:sp>
          <p:nvSpPr>
            <p:cNvPr id="46" name="Rounded Rectangle 45"/>
            <p:cNvSpPr/>
            <p:nvPr/>
          </p:nvSpPr>
          <p:spPr>
            <a:xfrm>
              <a:off x="1795588" y="1688594"/>
              <a:ext cx="6408712" cy="707911"/>
            </a:xfrm>
            <a:prstGeom prst="roundRect">
              <a:avLst>
                <a:gd name="adj" fmla="val 10715"/>
              </a:avLst>
            </a:prstGeom>
            <a:solidFill>
              <a:srgbClr val="FF82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white"/>
                </a:solidFill>
                <a:latin typeface="Arial"/>
                <a:ea typeface="Arial Unicode MS"/>
              </a:endParaRPr>
            </a:p>
          </p:txBody>
        </p:sp>
        <p:sp>
          <p:nvSpPr>
            <p:cNvPr id="47"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white"/>
                </a:solidFill>
                <a:latin typeface="Arial"/>
                <a:ea typeface="Arial Unicode MS"/>
              </a:endParaRPr>
            </a:p>
          </p:txBody>
        </p:sp>
      </p:grpSp>
      <p:sp>
        <p:nvSpPr>
          <p:cNvPr id="48" name="TextBox 47"/>
          <p:cNvSpPr txBox="1"/>
          <p:nvPr/>
        </p:nvSpPr>
        <p:spPr>
          <a:xfrm>
            <a:off x="665258" y="5687337"/>
            <a:ext cx="792152" cy="584775"/>
          </a:xfrm>
          <a:prstGeom prst="rect">
            <a:avLst/>
          </a:prstGeom>
          <a:noFill/>
        </p:spPr>
        <p:txBody>
          <a:bodyPr wrap="square" rtlCol="0" anchor="ctr">
            <a:spAutoFit/>
          </a:bodyPr>
          <a:lstStyle/>
          <a:p>
            <a:pPr algn="ctr" defTabSz="1219170" latinLnBrk="1"/>
            <a:r>
              <a:rPr lang="en-US" altLang="ko-KR" sz="3200" b="1" dirty="0">
                <a:solidFill>
                  <a:srgbClr val="E46C0A"/>
                </a:solidFill>
                <a:latin typeface="Arial"/>
                <a:ea typeface="Arial Unicode MS"/>
                <a:cs typeface="Arial" pitchFamily="34" charset="0"/>
              </a:rPr>
              <a:t>05</a:t>
            </a:r>
            <a:endParaRPr lang="ko-KR" altLang="en-US" sz="3200" b="1" dirty="0">
              <a:solidFill>
                <a:srgbClr val="E46C0A"/>
              </a:solidFill>
              <a:latin typeface="Arial"/>
              <a:ea typeface="Arial Unicode MS"/>
              <a:cs typeface="Arial" pitchFamily="34" charset="0"/>
            </a:endParaRPr>
          </a:p>
        </p:txBody>
      </p:sp>
      <p:grpSp>
        <p:nvGrpSpPr>
          <p:cNvPr id="49" name="Group 48"/>
          <p:cNvGrpSpPr/>
          <p:nvPr/>
        </p:nvGrpSpPr>
        <p:grpSpPr>
          <a:xfrm>
            <a:off x="1840211" y="5684188"/>
            <a:ext cx="6336704" cy="647951"/>
            <a:chOff x="2175371" y="1776331"/>
            <a:chExt cx="5040560" cy="563983"/>
          </a:xfrm>
        </p:grpSpPr>
        <p:sp>
          <p:nvSpPr>
            <p:cNvPr id="50" name="TextBox 10"/>
            <p:cNvSpPr txBox="1"/>
            <p:nvPr/>
          </p:nvSpPr>
          <p:spPr bwMode="auto">
            <a:xfrm>
              <a:off x="2175371" y="1776331"/>
              <a:ext cx="5040560" cy="33045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867" b="1" dirty="0">
                  <a:solidFill>
                    <a:prstClr val="white"/>
                  </a:solidFill>
                  <a:latin typeface="Arial"/>
                  <a:ea typeface="Arial Unicode MS"/>
                  <a:cs typeface="Arial" pitchFamily="34" charset="0"/>
                </a:rPr>
                <a:t>Summary</a:t>
              </a:r>
            </a:p>
          </p:txBody>
        </p:sp>
        <p:sp>
          <p:nvSpPr>
            <p:cNvPr id="51" name="TextBox 12"/>
            <p:cNvSpPr txBox="1"/>
            <p:nvPr/>
          </p:nvSpPr>
          <p:spPr bwMode="auto">
            <a:xfrm>
              <a:off x="2175371" y="2045633"/>
              <a:ext cx="5040560" cy="29468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defTabSz="1219170">
                <a:defRPr/>
              </a:pPr>
              <a:r>
                <a:rPr lang="en-US" altLang="ko-KR" sz="1600" dirty="0">
                  <a:solidFill>
                    <a:prstClr val="white"/>
                  </a:solidFill>
                  <a:latin typeface="Arial"/>
                  <a:ea typeface="Arial Unicode MS"/>
                  <a:cs typeface="Arial" pitchFamily="34" charset="0"/>
                </a:rPr>
                <a:t>Wrap up, questions …</a:t>
              </a:r>
              <a:endParaRPr lang="ko-KR" altLang="en-US" sz="1600" dirty="0">
                <a:solidFill>
                  <a:prstClr val="white"/>
                </a:solidFill>
                <a:latin typeface="Arial"/>
                <a:ea typeface="Arial Unicode MS"/>
                <a:cs typeface="Arial" pitchFamily="34" charset="0"/>
              </a:endParaRPr>
            </a:p>
          </p:txBody>
        </p:sp>
      </p:grpSp>
      <p:sp>
        <p:nvSpPr>
          <p:cNvPr id="52" name="TextBox 51">
            <a:extLst>
              <a:ext uri="{FF2B5EF4-FFF2-40B4-BE49-F238E27FC236}">
                <a16:creationId xmlns:a16="http://schemas.microsoft.com/office/drawing/2014/main" id="{4D298172-381A-4314-B4D7-48CA7939F3BB}"/>
              </a:ext>
            </a:extLst>
          </p:cNvPr>
          <p:cNvSpPr txBox="1"/>
          <p:nvPr/>
        </p:nvSpPr>
        <p:spPr>
          <a:xfrm>
            <a:off x="11518418" y="6335606"/>
            <a:ext cx="673582" cy="400110"/>
          </a:xfrm>
          <a:prstGeom prst="rect">
            <a:avLst/>
          </a:prstGeom>
          <a:noFill/>
        </p:spPr>
        <p:txBody>
          <a:bodyPr wrap="none" rtlCol="0">
            <a:spAutoFit/>
          </a:bodyPr>
          <a:lstStyle/>
          <a:p>
            <a:r>
              <a:rPr lang="en-US" sz="2000" dirty="0">
                <a:solidFill>
                  <a:srgbClr val="58595B"/>
                </a:solidFill>
              </a:rPr>
              <a:t>3/13</a:t>
            </a:r>
          </a:p>
        </p:txBody>
      </p:sp>
    </p:spTree>
    <p:extLst>
      <p:ext uri="{BB962C8B-B14F-4D97-AF65-F5344CB8AC3E}">
        <p14:creationId xmlns:p14="http://schemas.microsoft.com/office/powerpoint/2010/main" val="10950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29574" y="359236"/>
            <a:ext cx="9535677" cy="724247"/>
          </a:xfrm>
        </p:spPr>
        <p:txBody>
          <a:bodyPr>
            <a:normAutofit lnSpcReduction="10000"/>
          </a:bodyPr>
          <a:lstStyle/>
          <a:p>
            <a:r>
              <a:rPr lang="en-US" dirty="0">
                <a:solidFill>
                  <a:srgbClr val="58595B"/>
                </a:solidFill>
              </a:rPr>
              <a:t>Problem Description</a:t>
            </a:r>
          </a:p>
        </p:txBody>
      </p:sp>
      <p:graphicFrame>
        <p:nvGraphicFramePr>
          <p:cNvPr id="26" name="Chart 25">
            <a:extLst>
              <a:ext uri="{FF2B5EF4-FFF2-40B4-BE49-F238E27FC236}">
                <a16:creationId xmlns:a16="http://schemas.microsoft.com/office/drawing/2014/main" id="{E5D2B78C-C597-484F-A2AC-E087834795D7}"/>
              </a:ext>
            </a:extLst>
          </p:cNvPr>
          <p:cNvGraphicFramePr/>
          <p:nvPr>
            <p:extLst>
              <p:ext uri="{D42A27DB-BD31-4B8C-83A1-F6EECF244321}">
                <p14:modId xmlns:p14="http://schemas.microsoft.com/office/powerpoint/2010/main" val="3555659621"/>
              </p:ext>
            </p:extLst>
          </p:nvPr>
        </p:nvGraphicFramePr>
        <p:xfrm>
          <a:off x="729574" y="3290557"/>
          <a:ext cx="5123917" cy="32106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026882EE-F608-4B03-B72A-53A9F23E1549}"/>
              </a:ext>
            </a:extLst>
          </p:cNvPr>
          <p:cNvGraphicFramePr/>
          <p:nvPr>
            <p:extLst>
              <p:ext uri="{D42A27DB-BD31-4B8C-83A1-F6EECF244321}">
                <p14:modId xmlns:p14="http://schemas.microsoft.com/office/powerpoint/2010/main" val="4194784718"/>
              </p:ext>
            </p:extLst>
          </p:nvPr>
        </p:nvGraphicFramePr>
        <p:xfrm>
          <a:off x="6341786" y="3290557"/>
          <a:ext cx="5120640" cy="3209544"/>
        </p:xfrm>
        <a:graphic>
          <a:graphicData uri="http://schemas.openxmlformats.org/drawingml/2006/chart">
            <c:chart xmlns:c="http://schemas.openxmlformats.org/drawingml/2006/chart" xmlns:r="http://schemas.openxmlformats.org/officeDocument/2006/relationships" r:id="rId5"/>
          </a:graphicData>
        </a:graphic>
      </p:graphicFrame>
      <p:pic>
        <p:nvPicPr>
          <p:cNvPr id="28" name="Picture 27">
            <a:extLst>
              <a:ext uri="{FF2B5EF4-FFF2-40B4-BE49-F238E27FC236}">
                <a16:creationId xmlns:a16="http://schemas.microsoft.com/office/drawing/2014/main" id="{DAC0FC28-F94B-41E9-9089-91E51D01DD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937" y="1426171"/>
            <a:ext cx="5146063" cy="1667324"/>
          </a:xfrm>
          <a:prstGeom prst="rect">
            <a:avLst/>
          </a:prstGeom>
        </p:spPr>
      </p:pic>
      <p:sp>
        <p:nvSpPr>
          <p:cNvPr id="29" name="Rectangle 28">
            <a:extLst>
              <a:ext uri="{FF2B5EF4-FFF2-40B4-BE49-F238E27FC236}">
                <a16:creationId xmlns:a16="http://schemas.microsoft.com/office/drawing/2014/main" id="{AF6F166F-2F67-4A1C-A5DB-F71AA61523B5}"/>
              </a:ext>
            </a:extLst>
          </p:cNvPr>
          <p:cNvSpPr/>
          <p:nvPr/>
        </p:nvSpPr>
        <p:spPr>
          <a:xfrm>
            <a:off x="2847058" y="1231583"/>
            <a:ext cx="2985345" cy="646331"/>
          </a:xfrm>
          <a:prstGeom prst="rect">
            <a:avLst/>
          </a:prstGeom>
        </p:spPr>
        <p:txBody>
          <a:bodyPr wrap="square">
            <a:spAutoFit/>
          </a:bodyPr>
          <a:lstStyle/>
          <a:p>
            <a:pPr algn="ctr"/>
            <a:r>
              <a:rPr lang="en-US" sz="3600" dirty="0">
                <a:ln w="0"/>
                <a:solidFill>
                  <a:srgbClr val="58595B"/>
                </a:solidFill>
                <a:latin typeface="Great Vibes" panose="02000507080000020002" pitchFamily="2" charset="0"/>
              </a:rPr>
              <a:t>Tennessee</a:t>
            </a:r>
          </a:p>
        </p:txBody>
      </p:sp>
      <p:sp>
        <p:nvSpPr>
          <p:cNvPr id="30" name="TextBox 29">
            <a:extLst>
              <a:ext uri="{FF2B5EF4-FFF2-40B4-BE49-F238E27FC236}">
                <a16:creationId xmlns:a16="http://schemas.microsoft.com/office/drawing/2014/main" id="{BEEEC59D-3645-4151-9D8C-0474A50A3008}"/>
              </a:ext>
            </a:extLst>
          </p:cNvPr>
          <p:cNvSpPr txBox="1"/>
          <p:nvPr/>
        </p:nvSpPr>
        <p:spPr>
          <a:xfrm>
            <a:off x="6359599" y="1293140"/>
            <a:ext cx="1810368" cy="769441"/>
          </a:xfrm>
          <a:prstGeom prst="rect">
            <a:avLst/>
          </a:prstGeom>
          <a:noFill/>
        </p:spPr>
        <p:txBody>
          <a:bodyPr wrap="square" rtlCol="0" anchor="ctr">
            <a:spAutoFit/>
          </a:bodyPr>
          <a:lstStyle/>
          <a:p>
            <a:pPr algn="ctr"/>
            <a:r>
              <a:rPr lang="en-US" altLang="ko-KR" sz="4400" b="1" dirty="0">
                <a:solidFill>
                  <a:schemeClr val="accent2"/>
                </a:solidFill>
                <a:cs typeface="Arial" pitchFamily="34" charset="0"/>
              </a:rPr>
              <a:t>6,000</a:t>
            </a:r>
            <a:endParaRPr lang="ko-KR" altLang="en-US" sz="2800" b="1" dirty="0">
              <a:solidFill>
                <a:schemeClr val="accent2"/>
              </a:solidFill>
              <a:cs typeface="Arial" pitchFamily="34" charset="0"/>
            </a:endParaRPr>
          </a:p>
        </p:txBody>
      </p:sp>
      <p:sp>
        <p:nvSpPr>
          <p:cNvPr id="31" name="Rectangle 30">
            <a:extLst>
              <a:ext uri="{FF2B5EF4-FFF2-40B4-BE49-F238E27FC236}">
                <a16:creationId xmlns:a16="http://schemas.microsoft.com/office/drawing/2014/main" id="{67C9F9D2-2481-4F8F-A40A-D76FAEE0BCAE}"/>
              </a:ext>
            </a:extLst>
          </p:cNvPr>
          <p:cNvSpPr/>
          <p:nvPr/>
        </p:nvSpPr>
        <p:spPr>
          <a:xfrm>
            <a:off x="7993121" y="1451220"/>
            <a:ext cx="3666277" cy="400110"/>
          </a:xfrm>
          <a:prstGeom prst="rect">
            <a:avLst/>
          </a:prstGeom>
        </p:spPr>
        <p:txBody>
          <a:bodyPr wrap="square">
            <a:spAutoFit/>
          </a:bodyPr>
          <a:lstStyle/>
          <a:p>
            <a:r>
              <a:rPr lang="en-US" altLang="ko-KR" sz="2000" dirty="0">
                <a:solidFill>
                  <a:schemeClr val="tx1">
                    <a:lumMod val="75000"/>
                    <a:lumOff val="25000"/>
                  </a:schemeClr>
                </a:solidFill>
                <a:latin typeface="Arial" panose="020B0604020202020204" pitchFamily="34" charset="0"/>
                <a:cs typeface="Arial" panose="020B0604020202020204" pitchFamily="34" charset="0"/>
              </a:rPr>
              <a:t>Operating Traffic Signal in TN</a:t>
            </a: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91E7424-9AAB-4AF3-89C8-82DC1C6F2AD6}"/>
              </a:ext>
            </a:extLst>
          </p:cNvPr>
          <p:cNvSpPr txBox="1"/>
          <p:nvPr/>
        </p:nvSpPr>
        <p:spPr>
          <a:xfrm>
            <a:off x="11518418" y="6335606"/>
            <a:ext cx="673582" cy="400110"/>
          </a:xfrm>
          <a:prstGeom prst="rect">
            <a:avLst/>
          </a:prstGeom>
          <a:noFill/>
        </p:spPr>
        <p:txBody>
          <a:bodyPr wrap="none" rtlCol="0">
            <a:spAutoFit/>
          </a:bodyPr>
          <a:lstStyle/>
          <a:p>
            <a:r>
              <a:rPr lang="en-US" sz="2000" dirty="0">
                <a:solidFill>
                  <a:srgbClr val="58595B"/>
                </a:solidFill>
              </a:rPr>
              <a:t>4/13</a:t>
            </a:r>
          </a:p>
        </p:txBody>
      </p:sp>
      <p:sp>
        <p:nvSpPr>
          <p:cNvPr id="3" name="Rectangle 2">
            <a:extLst>
              <a:ext uri="{FF2B5EF4-FFF2-40B4-BE49-F238E27FC236}">
                <a16:creationId xmlns:a16="http://schemas.microsoft.com/office/drawing/2014/main" id="{9F9B1A9D-E8FE-4E95-B66B-9F4ED0EA35EA}"/>
              </a:ext>
            </a:extLst>
          </p:cNvPr>
          <p:cNvSpPr/>
          <p:nvPr/>
        </p:nvSpPr>
        <p:spPr>
          <a:xfrm>
            <a:off x="551182" y="6535661"/>
            <a:ext cx="10310192" cy="246221"/>
          </a:xfrm>
          <a:prstGeom prst="rect">
            <a:avLst/>
          </a:prstGeom>
        </p:spPr>
        <p:txBody>
          <a:bodyPr wrap="square">
            <a:spAutoFit/>
          </a:bodyPr>
          <a:lstStyle/>
          <a:p>
            <a:r>
              <a:rPr lang="en-US" sz="1000" dirty="0">
                <a:solidFill>
                  <a:srgbClr val="58595B"/>
                </a:solidFill>
                <a:latin typeface="Arial" panose="020B0604020202020204" pitchFamily="34" charset="0"/>
                <a:cs typeface="Arial" pitchFamily="34" charset="0"/>
              </a:rPr>
              <a:t>Source: </a:t>
            </a:r>
            <a:r>
              <a:rPr lang="en-US" sz="1000" u="sng" dirty="0">
                <a:solidFill>
                  <a:srgbClr val="58595B"/>
                </a:solidFill>
              </a:rPr>
              <a:t>http://tsite.org/wp-content/uploads/2012/11/Presentation-1-%E2%80%93-Tennessee-Traffic-Signal-Users-Group-TTSUG.pdf</a:t>
            </a:r>
          </a:p>
        </p:txBody>
      </p:sp>
    </p:spTree>
    <p:custDataLst>
      <p:tags r:id="rId1"/>
    </p:custDataLst>
    <p:extLst>
      <p:ext uri="{BB962C8B-B14F-4D97-AF65-F5344CB8AC3E}">
        <p14:creationId xmlns:p14="http://schemas.microsoft.com/office/powerpoint/2010/main" val="31526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Graphic spid="27" grpId="0">
        <p:bldAsOne/>
      </p:bldGraphic>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4A95B-894C-4EA9-B5F7-BBECD9CDD4AE}"/>
              </a:ext>
            </a:extLst>
          </p:cNvPr>
          <p:cNvSpPr/>
          <p:nvPr/>
        </p:nvSpPr>
        <p:spPr>
          <a:xfrm>
            <a:off x="5068411" y="938669"/>
            <a:ext cx="6273141" cy="720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Rectangle 3">
            <a:extLst>
              <a:ext uri="{FF2B5EF4-FFF2-40B4-BE49-F238E27FC236}">
                <a16:creationId xmlns:a16="http://schemas.microsoft.com/office/drawing/2014/main" id="{9371AEB6-EA8D-45F2-91BA-CCB0B1A583A1}"/>
              </a:ext>
            </a:extLst>
          </p:cNvPr>
          <p:cNvSpPr/>
          <p:nvPr/>
        </p:nvSpPr>
        <p:spPr>
          <a:xfrm>
            <a:off x="5126346" y="2422511"/>
            <a:ext cx="6273141" cy="720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TextBox 4">
            <a:extLst>
              <a:ext uri="{FF2B5EF4-FFF2-40B4-BE49-F238E27FC236}">
                <a16:creationId xmlns:a16="http://schemas.microsoft.com/office/drawing/2014/main" id="{79223521-B55E-492B-9690-64E2D6C39EF3}"/>
              </a:ext>
            </a:extLst>
          </p:cNvPr>
          <p:cNvSpPr txBox="1"/>
          <p:nvPr/>
        </p:nvSpPr>
        <p:spPr>
          <a:xfrm>
            <a:off x="5068411" y="514446"/>
            <a:ext cx="2527168" cy="369332"/>
          </a:xfrm>
          <a:prstGeom prst="rect">
            <a:avLst/>
          </a:prstGeom>
          <a:solidFill>
            <a:srgbClr val="FF8200"/>
          </a:solidFill>
        </p:spPr>
        <p:txBody>
          <a:bodyPr wrap="square" rtlCol="0" anchor="ctr">
            <a:spAutoFit/>
          </a:bodyPr>
          <a:lstStyle/>
          <a:p>
            <a:r>
              <a:rPr lang="en-US" altLang="ko-KR" b="1" dirty="0">
                <a:solidFill>
                  <a:schemeClr val="bg1"/>
                </a:solidFill>
                <a:latin typeface="Arial" panose="020B0604020202020204" pitchFamily="34" charset="0"/>
                <a:cs typeface="Arial" panose="020B0604020202020204" pitchFamily="34" charset="0"/>
              </a:rPr>
              <a:t>Objectives</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0808280-E301-471B-9EC7-05348EB13F97}"/>
              </a:ext>
            </a:extLst>
          </p:cNvPr>
          <p:cNvSpPr/>
          <p:nvPr/>
        </p:nvSpPr>
        <p:spPr>
          <a:xfrm>
            <a:off x="5006372" y="1013686"/>
            <a:ext cx="6791021" cy="1323439"/>
          </a:xfrm>
          <a:prstGeom prst="rect">
            <a:avLst/>
          </a:prstGeom>
        </p:spPr>
        <p:txBody>
          <a:bodyPr wrap="square">
            <a:spAutoFit/>
          </a:bodyPr>
          <a:lstStyle/>
          <a:p>
            <a:r>
              <a:rPr lang="en-US" altLang="ko-KR" sz="2000" dirty="0">
                <a:solidFill>
                  <a:srgbClr val="58595B"/>
                </a:solidFill>
                <a:latin typeface="Arial" panose="020B0604020202020204" pitchFamily="34" charset="0"/>
                <a:cs typeface="Arial" panose="020B0604020202020204" pitchFamily="34" charset="0"/>
              </a:rPr>
              <a:t>Using crowdsourced data to</a:t>
            </a:r>
          </a:p>
          <a:p>
            <a:r>
              <a:rPr lang="en-US" sz="2000" dirty="0">
                <a:solidFill>
                  <a:srgbClr val="58595B"/>
                </a:solidFill>
                <a:latin typeface="Arial" panose="020B0604020202020204" pitchFamily="34" charset="0"/>
                <a:cs typeface="Arial" panose="020B0604020202020204" pitchFamily="34" charset="0"/>
              </a:rPr>
              <a:t>- Calculate the performance of signalized intersections</a:t>
            </a:r>
          </a:p>
          <a:p>
            <a:r>
              <a:rPr lang="en-US" sz="2000" dirty="0">
                <a:solidFill>
                  <a:srgbClr val="58595B"/>
                </a:solidFill>
                <a:latin typeface="Arial" panose="020B0604020202020204" pitchFamily="34" charset="0"/>
                <a:cs typeface="Arial" panose="020B0604020202020204" pitchFamily="34" charset="0"/>
              </a:rPr>
              <a:t>- Identify and Rank deficient traffic signals </a:t>
            </a:r>
          </a:p>
          <a:p>
            <a:r>
              <a:rPr lang="en-US" sz="2000" dirty="0">
                <a:solidFill>
                  <a:srgbClr val="58595B"/>
                </a:solidFill>
                <a:latin typeface="Arial" panose="020B0604020202020204" pitchFamily="34" charset="0"/>
                <a:cs typeface="Arial" panose="020B0604020202020204" pitchFamily="34" charset="0"/>
              </a:rPr>
              <a:t>- Improve signal timing plans in a network level</a:t>
            </a:r>
          </a:p>
        </p:txBody>
      </p:sp>
      <p:sp>
        <p:nvSpPr>
          <p:cNvPr id="41" name="자유형: 도형 36">
            <a:extLst>
              <a:ext uri="{FF2B5EF4-FFF2-40B4-BE49-F238E27FC236}">
                <a16:creationId xmlns:a16="http://schemas.microsoft.com/office/drawing/2014/main" id="{4F9FEDDB-1B39-4093-84EC-424E29857EF8}"/>
              </a:ext>
            </a:extLst>
          </p:cNvPr>
          <p:cNvSpPr/>
          <p:nvPr/>
        </p:nvSpPr>
        <p:spPr>
          <a:xfrm rot="16200000">
            <a:off x="-725954" y="1184259"/>
            <a:ext cx="6363245" cy="4512067"/>
          </a:xfrm>
          <a:custGeom>
            <a:avLst/>
            <a:gdLst>
              <a:gd name="connsiteX0" fmla="*/ 0 w 7855544"/>
              <a:gd name="connsiteY0" fmla="*/ 0 h 4212000"/>
              <a:gd name="connsiteX1" fmla="*/ 1951544 w 7855544"/>
              <a:gd name="connsiteY1" fmla="*/ 0 h 4212000"/>
              <a:gd name="connsiteX2" fmla="*/ 5895817 w 7855544"/>
              <a:gd name="connsiteY2" fmla="*/ 0 h 4212000"/>
              <a:gd name="connsiteX3" fmla="*/ 7847361 w 7855544"/>
              <a:gd name="connsiteY3" fmla="*/ 0 h 4212000"/>
              <a:gd name="connsiteX4" fmla="*/ 5676169 w 7855544"/>
              <a:gd name="connsiteY4" fmla="*/ 2102039 h 4212000"/>
              <a:gd name="connsiteX5" fmla="*/ 7855544 w 7855544"/>
              <a:gd name="connsiteY5" fmla="*/ 4212000 h 4212000"/>
              <a:gd name="connsiteX6" fmla="*/ 5904000 w 7855544"/>
              <a:gd name="connsiteY6" fmla="*/ 4212000 h 4212000"/>
              <a:gd name="connsiteX7" fmla="*/ 1951544 w 7855544"/>
              <a:gd name="connsiteY7" fmla="*/ 4212000 h 4212000"/>
              <a:gd name="connsiteX8" fmla="*/ 0 w 7855544"/>
              <a:gd name="connsiteY8" fmla="*/ 4212000 h 42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5544" h="4212000">
                <a:moveTo>
                  <a:pt x="0" y="0"/>
                </a:moveTo>
                <a:lnTo>
                  <a:pt x="1951544" y="0"/>
                </a:lnTo>
                <a:lnTo>
                  <a:pt x="5895817" y="0"/>
                </a:lnTo>
                <a:lnTo>
                  <a:pt x="7847361" y="0"/>
                </a:lnTo>
                <a:lnTo>
                  <a:pt x="5676169" y="2102039"/>
                </a:lnTo>
                <a:lnTo>
                  <a:pt x="7855544" y="4212000"/>
                </a:lnTo>
                <a:lnTo>
                  <a:pt x="5904000" y="4212000"/>
                </a:lnTo>
                <a:lnTo>
                  <a:pt x="1951544" y="4212000"/>
                </a:lnTo>
                <a:lnTo>
                  <a:pt x="0" y="4212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2" name="Rectangle: Rounded Corners 41">
            <a:extLst>
              <a:ext uri="{FF2B5EF4-FFF2-40B4-BE49-F238E27FC236}">
                <a16:creationId xmlns:a16="http://schemas.microsoft.com/office/drawing/2014/main" id="{B732B5F0-8F91-4354-A500-1E33B0005B7C}"/>
              </a:ext>
            </a:extLst>
          </p:cNvPr>
          <p:cNvSpPr/>
          <p:nvPr/>
        </p:nvSpPr>
        <p:spPr>
          <a:xfrm>
            <a:off x="328853" y="4235998"/>
            <a:ext cx="4194214" cy="680937"/>
          </a:xfrm>
          <a:prstGeom prst="roundRect">
            <a:avLst/>
          </a:prstGeom>
          <a:solidFill>
            <a:srgbClr val="FF82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dirty="0">
                <a:solidFill>
                  <a:schemeClr val="tx1">
                    <a:lumMod val="85000"/>
                    <a:lumOff val="15000"/>
                  </a:schemeClr>
                </a:solidFill>
                <a:latin typeface="Arial" panose="020B0604020202020204" pitchFamily="34" charset="0"/>
                <a:cs typeface="Arial" panose="020B0604020202020204" pitchFamily="34" charset="0"/>
              </a:rPr>
              <a:t>High Cost of installing new devices</a:t>
            </a:r>
            <a:endParaRPr lang="ko-KR"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1897E232-E7A3-4620-B6E5-210026DB426F}"/>
              </a:ext>
            </a:extLst>
          </p:cNvPr>
          <p:cNvSpPr/>
          <p:nvPr/>
        </p:nvSpPr>
        <p:spPr>
          <a:xfrm>
            <a:off x="307621" y="3229989"/>
            <a:ext cx="4194214" cy="680937"/>
          </a:xfrm>
          <a:prstGeom prst="roundRect">
            <a:avLst/>
          </a:prstGeom>
          <a:solidFill>
            <a:srgbClr val="FF82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dirty="0">
                <a:solidFill>
                  <a:schemeClr val="tx1">
                    <a:lumMod val="85000"/>
                    <a:lumOff val="15000"/>
                  </a:schemeClr>
                </a:solidFill>
                <a:latin typeface="Arial" panose="020B0604020202020204" pitchFamily="34" charset="0"/>
                <a:cs typeface="Arial" panose="020B0604020202020204" pitchFamily="34" charset="0"/>
              </a:rPr>
              <a:t>Lack of expertise for signal retiming</a:t>
            </a:r>
            <a:endParaRPr lang="ko-KR"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D928138D-FFFB-4998-9D60-A201E57D8EAE}"/>
              </a:ext>
            </a:extLst>
          </p:cNvPr>
          <p:cNvSpPr/>
          <p:nvPr/>
        </p:nvSpPr>
        <p:spPr>
          <a:xfrm>
            <a:off x="307621" y="5242007"/>
            <a:ext cx="4194214" cy="680937"/>
          </a:xfrm>
          <a:prstGeom prst="roundRect">
            <a:avLst/>
          </a:prstGeom>
          <a:solidFill>
            <a:srgbClr val="FF8200"/>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en-US" altLang="ko-KR" dirty="0">
                <a:solidFill>
                  <a:schemeClr val="tx1">
                    <a:lumMod val="85000"/>
                    <a:lumOff val="15000"/>
                  </a:schemeClr>
                </a:solidFill>
                <a:latin typeface="Arial" panose="020B0604020202020204" pitchFamily="34" charset="0"/>
                <a:cs typeface="Arial" panose="020B0604020202020204" pitchFamily="34" charset="0"/>
              </a:rPr>
              <a:t>Lack of system-wide performance assessment</a:t>
            </a:r>
            <a:endParaRPr lang="ko-KR"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5" name="Diamond 10">
            <a:extLst>
              <a:ext uri="{FF2B5EF4-FFF2-40B4-BE49-F238E27FC236}">
                <a16:creationId xmlns:a16="http://schemas.microsoft.com/office/drawing/2014/main" id="{85E4828F-C5A3-492D-AF35-BD616FC5DC38}"/>
              </a:ext>
            </a:extLst>
          </p:cNvPr>
          <p:cNvSpPr/>
          <p:nvPr/>
        </p:nvSpPr>
        <p:spPr>
          <a:xfrm>
            <a:off x="394607" y="-531265"/>
            <a:ext cx="4062707" cy="2041536"/>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Box 12">
            <a:extLst>
              <a:ext uri="{FF2B5EF4-FFF2-40B4-BE49-F238E27FC236}">
                <a16:creationId xmlns:a16="http://schemas.microsoft.com/office/drawing/2014/main" id="{315ED6D7-0F4C-4893-82BD-8A3860E2A2FA}"/>
              </a:ext>
            </a:extLst>
          </p:cNvPr>
          <p:cNvSpPr txBox="1"/>
          <p:nvPr/>
        </p:nvSpPr>
        <p:spPr>
          <a:xfrm>
            <a:off x="11518418" y="6335606"/>
            <a:ext cx="673582" cy="400110"/>
          </a:xfrm>
          <a:prstGeom prst="rect">
            <a:avLst/>
          </a:prstGeom>
          <a:noFill/>
        </p:spPr>
        <p:txBody>
          <a:bodyPr wrap="none" rtlCol="0">
            <a:spAutoFit/>
          </a:bodyPr>
          <a:lstStyle/>
          <a:p>
            <a:r>
              <a:rPr lang="en-US" sz="2000" dirty="0">
                <a:solidFill>
                  <a:srgbClr val="58595B"/>
                </a:solidFill>
              </a:rPr>
              <a:t>5/13</a:t>
            </a:r>
          </a:p>
        </p:txBody>
      </p:sp>
      <p:sp>
        <p:nvSpPr>
          <p:cNvPr id="12" name="Rectangle 11">
            <a:extLst>
              <a:ext uri="{FF2B5EF4-FFF2-40B4-BE49-F238E27FC236}">
                <a16:creationId xmlns:a16="http://schemas.microsoft.com/office/drawing/2014/main" id="{BA314738-6FE7-4DE6-9146-58780A6045B3}"/>
              </a:ext>
            </a:extLst>
          </p:cNvPr>
          <p:cNvSpPr/>
          <p:nvPr/>
        </p:nvSpPr>
        <p:spPr>
          <a:xfrm>
            <a:off x="5126346" y="3949057"/>
            <a:ext cx="6273141" cy="720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a:extLst>
              <a:ext uri="{FF2B5EF4-FFF2-40B4-BE49-F238E27FC236}">
                <a16:creationId xmlns:a16="http://schemas.microsoft.com/office/drawing/2014/main" id="{42E817C0-E999-4675-98CE-95A85319C716}"/>
              </a:ext>
            </a:extLst>
          </p:cNvPr>
          <p:cNvSpPr/>
          <p:nvPr/>
        </p:nvSpPr>
        <p:spPr>
          <a:xfrm>
            <a:off x="5184281" y="5803393"/>
            <a:ext cx="6273141" cy="720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TextBox 14">
            <a:extLst>
              <a:ext uri="{FF2B5EF4-FFF2-40B4-BE49-F238E27FC236}">
                <a16:creationId xmlns:a16="http://schemas.microsoft.com/office/drawing/2014/main" id="{A9745A8B-631E-4785-8F4B-E5D4E1206A37}"/>
              </a:ext>
            </a:extLst>
          </p:cNvPr>
          <p:cNvSpPr txBox="1"/>
          <p:nvPr/>
        </p:nvSpPr>
        <p:spPr>
          <a:xfrm>
            <a:off x="5126346" y="3524834"/>
            <a:ext cx="2527168" cy="369332"/>
          </a:xfrm>
          <a:prstGeom prst="rect">
            <a:avLst/>
          </a:prstGeom>
          <a:solidFill>
            <a:srgbClr val="FF8200"/>
          </a:solidFill>
        </p:spPr>
        <p:txBody>
          <a:bodyPr wrap="square" rtlCol="0" anchor="ctr">
            <a:spAutoFit/>
          </a:bodyPr>
          <a:lstStyle/>
          <a:p>
            <a:r>
              <a:rPr lang="en-US" altLang="ko-KR" b="1" dirty="0">
                <a:solidFill>
                  <a:schemeClr val="bg1"/>
                </a:solidFill>
                <a:latin typeface="Arial" panose="020B0604020202020204" pitchFamily="34" charset="0"/>
                <a:cs typeface="Arial" panose="020B0604020202020204" pitchFamily="34" charset="0"/>
              </a:rPr>
              <a:t>Proposed Solution</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28080949-C333-4BFB-A466-AEC2AF098949}"/>
              </a:ext>
            </a:extLst>
          </p:cNvPr>
          <p:cNvSpPr/>
          <p:nvPr/>
        </p:nvSpPr>
        <p:spPr>
          <a:xfrm>
            <a:off x="328853" y="2223980"/>
            <a:ext cx="4194214" cy="680937"/>
          </a:xfrm>
          <a:prstGeom prst="roundRect">
            <a:avLst/>
          </a:prstGeom>
          <a:solidFill>
            <a:srgbClr val="FF8200"/>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en-US" altLang="ko-KR" dirty="0">
                <a:solidFill>
                  <a:schemeClr val="tx1">
                    <a:lumMod val="85000"/>
                    <a:lumOff val="15000"/>
                  </a:schemeClr>
                </a:solidFill>
                <a:latin typeface="Arial" panose="020B0604020202020204" pitchFamily="34" charset="0"/>
                <a:cs typeface="Arial" panose="020B0604020202020204" pitchFamily="34" charset="0"/>
              </a:rPr>
              <a:t>Retiming based on </a:t>
            </a:r>
            <a:r>
              <a:rPr lang="en-US" dirty="0">
                <a:solidFill>
                  <a:schemeClr val="tx1">
                    <a:lumMod val="85000"/>
                    <a:lumOff val="15000"/>
                  </a:schemeClr>
                </a:solidFill>
                <a:latin typeface="Arial" panose="020B0604020202020204" pitchFamily="34" charset="0"/>
                <a:cs typeface="Arial" panose="020B0604020202020204" pitchFamily="34" charset="0"/>
              </a:rPr>
              <a:t>local complaints and crash statistics fluctuations</a:t>
            </a:r>
            <a:r>
              <a:rPr lang="en-US" altLang="ko-KR" dirty="0">
                <a:solidFill>
                  <a:schemeClr val="tx1">
                    <a:lumMod val="85000"/>
                    <a:lumOff val="15000"/>
                  </a:schemeClr>
                </a:solidFill>
                <a:latin typeface="Arial" panose="020B0604020202020204" pitchFamily="34" charset="0"/>
                <a:cs typeface="Arial" panose="020B0604020202020204" pitchFamily="34" charset="0"/>
              </a:rPr>
              <a:t> </a:t>
            </a:r>
            <a:endParaRPr lang="ko-KR"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983B9C3-91A0-41EB-9480-16440947DC48}"/>
              </a:ext>
            </a:extLst>
          </p:cNvPr>
          <p:cNvSpPr/>
          <p:nvPr/>
        </p:nvSpPr>
        <p:spPr>
          <a:xfrm>
            <a:off x="5126346" y="4126813"/>
            <a:ext cx="6392072" cy="1631216"/>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Our proposed solution is to develop an automatic system-wide tool using crowdsourced data to evaluate the signalized intersections on a routine and real-time basis, which is independent of local complaints and crash statistics fluctuations</a:t>
            </a:r>
            <a:r>
              <a:rPr lang="en-US" sz="1600" dirty="0">
                <a:latin typeface="Arial" panose="020B0604020202020204" pitchFamily="34" charset="0"/>
                <a:cs typeface="Arial" panose="020B0604020202020204" pitchFamily="34" charset="0"/>
              </a:rPr>
              <a:t>. </a:t>
            </a:r>
            <a:endParaRPr lang="en-US" dirty="0"/>
          </a:p>
        </p:txBody>
      </p:sp>
    </p:spTree>
    <p:custDataLst>
      <p:tags r:id="rId1"/>
    </p:custDataLst>
    <p:extLst>
      <p:ext uri="{BB962C8B-B14F-4D97-AF65-F5344CB8AC3E}">
        <p14:creationId xmlns:p14="http://schemas.microsoft.com/office/powerpoint/2010/main" val="10229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12" grpId="0" animBg="1"/>
      <p:bldP spid="14" grpId="0" animBg="1"/>
      <p:bldP spid="1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BDE62A1-908E-4DC3-9ABD-64F23D78544B}"/>
              </a:ext>
            </a:extLst>
          </p:cNvPr>
          <p:cNvSpPr/>
          <p:nvPr/>
        </p:nvSpPr>
        <p:spPr>
          <a:xfrm>
            <a:off x="7568515" y="4561491"/>
            <a:ext cx="425726" cy="393733"/>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3">
            <a:extLst>
              <a:ext uri="{FF2B5EF4-FFF2-40B4-BE49-F238E27FC236}">
                <a16:creationId xmlns:a16="http://schemas.microsoft.com/office/drawing/2014/main" id="{DA1E3107-74A0-4A3E-9074-B5EC2341EBB6}"/>
              </a:ext>
            </a:extLst>
          </p:cNvPr>
          <p:cNvSpPr txBox="1">
            <a:spLocks/>
          </p:cNvSpPr>
          <p:nvPr/>
        </p:nvSpPr>
        <p:spPr>
          <a:xfrm>
            <a:off x="641325" y="700587"/>
            <a:ext cx="2432615" cy="150921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 typeface="Wingdings" panose="05000000000000000000" pitchFamily="2" charset="2"/>
              <a:buChar char="§"/>
            </a:pPr>
            <a:r>
              <a:rPr lang="en-US" sz="1600" b="1" dirty="0">
                <a:solidFill>
                  <a:srgbClr val="58595B"/>
                </a:solidFill>
                <a:latin typeface="Arial" panose="020B0604020202020204" pitchFamily="34" charset="0"/>
                <a:cs typeface="Arial" panose="020B0604020202020204" pitchFamily="34" charset="0"/>
              </a:rPr>
              <a:t>Stakeholders</a:t>
            </a:r>
          </a:p>
          <a:p>
            <a:pPr>
              <a:lnSpc>
                <a:spcPct val="110000"/>
              </a:lnSpc>
              <a:buFont typeface="Wingdings" panose="05000000000000000000" pitchFamily="2" charset="2"/>
              <a:buChar char="§"/>
            </a:pPr>
            <a:r>
              <a:rPr lang="en-US" sz="1600" b="1" dirty="0">
                <a:solidFill>
                  <a:srgbClr val="58595B"/>
                </a:solidFill>
                <a:latin typeface="Arial" panose="020B0604020202020204" pitchFamily="34" charset="0"/>
                <a:cs typeface="Arial" panose="020B0604020202020204" pitchFamily="34" charset="0"/>
              </a:rPr>
              <a:t>Requirements</a:t>
            </a:r>
          </a:p>
          <a:p>
            <a:pPr>
              <a:lnSpc>
                <a:spcPct val="110000"/>
              </a:lnSpc>
              <a:buFont typeface="Wingdings" panose="05000000000000000000" pitchFamily="2" charset="2"/>
              <a:buChar char="§"/>
            </a:pPr>
            <a:r>
              <a:rPr lang="en-US" altLang="ko-KR" sz="1600" b="1" dirty="0">
                <a:solidFill>
                  <a:srgbClr val="58595B"/>
                </a:solidFill>
                <a:latin typeface="Arial" panose="020B0604020202020204" pitchFamily="34" charset="0"/>
                <a:cs typeface="Arial" panose="020B0604020202020204" pitchFamily="34" charset="0"/>
              </a:rPr>
              <a:t>Scopes</a:t>
            </a:r>
          </a:p>
        </p:txBody>
      </p:sp>
      <p:sp>
        <p:nvSpPr>
          <p:cNvPr id="14" name="Rectangle 13">
            <a:extLst>
              <a:ext uri="{FF2B5EF4-FFF2-40B4-BE49-F238E27FC236}">
                <a16:creationId xmlns:a16="http://schemas.microsoft.com/office/drawing/2014/main" id="{4749F7B2-D990-4600-A92C-B1A00B4FC938}"/>
              </a:ext>
            </a:extLst>
          </p:cNvPr>
          <p:cNvSpPr/>
          <p:nvPr/>
        </p:nvSpPr>
        <p:spPr>
          <a:xfrm>
            <a:off x="0" y="718601"/>
            <a:ext cx="540000" cy="1423081"/>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F5679D"/>
              </a:solidFill>
            </a:endParaRPr>
          </a:p>
        </p:txBody>
      </p:sp>
      <p:sp>
        <p:nvSpPr>
          <p:cNvPr id="18" name="TextBox 17">
            <a:extLst>
              <a:ext uri="{FF2B5EF4-FFF2-40B4-BE49-F238E27FC236}">
                <a16:creationId xmlns:a16="http://schemas.microsoft.com/office/drawing/2014/main" id="{63EACA02-2ABA-4362-A982-FCF3AB08E991}"/>
              </a:ext>
            </a:extLst>
          </p:cNvPr>
          <p:cNvSpPr txBox="1"/>
          <p:nvPr/>
        </p:nvSpPr>
        <p:spPr>
          <a:xfrm>
            <a:off x="8210031" y="4726565"/>
            <a:ext cx="3908438" cy="1661993"/>
          </a:xfrm>
          <a:prstGeom prst="rect">
            <a:avLst/>
          </a:prstGeom>
          <a:noFill/>
        </p:spPr>
        <p:txBody>
          <a:bodyPr wrap="square" lIns="36000" tIns="0" rIns="36000" bIns="0" rtlCol="0" anchor="ctr">
            <a:spAutoFit/>
          </a:bodyPr>
          <a:lstStyle/>
          <a:p>
            <a:r>
              <a:rPr lang="en-US" altLang="ko-KR" b="1" dirty="0">
                <a:solidFill>
                  <a:schemeClr val="bg1"/>
                </a:solidFill>
                <a:latin typeface="Arial" panose="020B0604020202020204" pitchFamily="34" charset="0"/>
                <a:cs typeface="Arial" panose="020B0604020202020204" pitchFamily="34" charset="0"/>
              </a:rPr>
              <a:t>This Project:</a:t>
            </a:r>
          </a:p>
          <a:p>
            <a:r>
              <a:rPr lang="en-US" altLang="ko-KR" dirty="0">
                <a:solidFill>
                  <a:schemeClr val="bg1"/>
                </a:solidFill>
                <a:latin typeface="Arial" panose="020B0604020202020204" pitchFamily="34" charset="0"/>
                <a:cs typeface="Arial" panose="020B0604020202020204" pitchFamily="34" charset="0"/>
              </a:rPr>
              <a:t>- Focus on </a:t>
            </a:r>
            <a:r>
              <a:rPr lang="en-US" dirty="0">
                <a:solidFill>
                  <a:schemeClr val="bg1"/>
                </a:solidFill>
                <a:latin typeface="Arial" panose="020B0604020202020204" pitchFamily="34" charset="0"/>
                <a:cs typeface="Arial" panose="020B0604020202020204" pitchFamily="34" charset="0"/>
              </a:rPr>
              <a:t>signalized intersections in Tennessee</a:t>
            </a:r>
            <a:endParaRPr lang="en-US" altLang="ko-KR" dirty="0">
              <a:solidFill>
                <a:schemeClr val="bg1"/>
              </a:solidFill>
              <a:latin typeface="Arial" panose="020B0604020202020204" pitchFamily="34" charset="0"/>
              <a:cs typeface="Arial" panose="020B0604020202020204" pitchFamily="34" charset="0"/>
            </a:endParaRPr>
          </a:p>
          <a:p>
            <a:r>
              <a:rPr lang="en-US" altLang="ko-KR" dirty="0">
                <a:solidFill>
                  <a:schemeClr val="bg1"/>
                </a:solidFill>
                <a:latin typeface="Arial" panose="020B0604020202020204" pitchFamily="34" charset="0"/>
                <a:cs typeface="Arial" panose="020B0604020202020204" pitchFamily="34" charset="0"/>
              </a:rPr>
              <a:t>- Is a Research Project</a:t>
            </a:r>
          </a:p>
          <a:p>
            <a:r>
              <a:rPr lang="en-US" altLang="ko-KR" dirty="0">
                <a:solidFill>
                  <a:schemeClr val="bg1"/>
                </a:solidFill>
                <a:latin typeface="Arial" panose="020B0604020202020204" pitchFamily="34" charset="0"/>
                <a:cs typeface="Arial" panose="020B0604020202020204" pitchFamily="34" charset="0"/>
              </a:rPr>
              <a:t>- Has some limitation due to data availability</a:t>
            </a:r>
          </a:p>
        </p:txBody>
      </p:sp>
      <p:sp>
        <p:nvSpPr>
          <p:cNvPr id="15" name="Freeform: Shape 14">
            <a:extLst>
              <a:ext uri="{FF2B5EF4-FFF2-40B4-BE49-F238E27FC236}">
                <a16:creationId xmlns:a16="http://schemas.microsoft.com/office/drawing/2014/main" id="{B04EE3EE-403E-4AE1-A0D5-E80387ADA6F0}"/>
              </a:ext>
            </a:extLst>
          </p:cNvPr>
          <p:cNvSpPr/>
          <p:nvPr/>
        </p:nvSpPr>
        <p:spPr>
          <a:xfrm>
            <a:off x="218718" y="4563475"/>
            <a:ext cx="425726" cy="393733"/>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F1D2330-7E38-443A-9B6E-0736926E0866}"/>
              </a:ext>
            </a:extLst>
          </p:cNvPr>
          <p:cNvSpPr txBox="1"/>
          <p:nvPr/>
        </p:nvSpPr>
        <p:spPr>
          <a:xfrm>
            <a:off x="813325" y="4717247"/>
            <a:ext cx="3251189" cy="1107996"/>
          </a:xfrm>
          <a:prstGeom prst="rect">
            <a:avLst/>
          </a:prstGeom>
          <a:noFill/>
        </p:spPr>
        <p:txBody>
          <a:bodyPr wrap="square" lIns="36000" tIns="0" rIns="36000" bIns="0" rtlCol="0" anchor="ctr">
            <a:spAutoFit/>
          </a:bodyPr>
          <a:lstStyle/>
          <a:p>
            <a:r>
              <a:rPr lang="en-US" altLang="ko-KR" b="1" dirty="0">
                <a:solidFill>
                  <a:schemeClr val="bg1"/>
                </a:solidFill>
                <a:latin typeface="Arial" panose="020B0604020202020204" pitchFamily="34" charset="0"/>
                <a:cs typeface="Arial" panose="020B0604020202020204" pitchFamily="34" charset="0"/>
              </a:rPr>
              <a:t>What we need:</a:t>
            </a:r>
          </a:p>
          <a:p>
            <a:r>
              <a:rPr lang="en-US" altLang="ko-KR" dirty="0">
                <a:solidFill>
                  <a:schemeClr val="bg1"/>
                </a:solidFill>
                <a:latin typeface="Arial" panose="020B0604020202020204" pitchFamily="34" charset="0"/>
                <a:cs typeface="Arial" panose="020B0604020202020204" pitchFamily="34" charset="0"/>
              </a:rPr>
              <a:t>- Crowdsourced data (Waze) for state intersection</a:t>
            </a:r>
          </a:p>
          <a:p>
            <a:r>
              <a:rPr lang="en-US" altLang="ko-KR" dirty="0">
                <a:solidFill>
                  <a:schemeClr val="bg1"/>
                </a:solidFill>
                <a:latin typeface="Arial" panose="020B0604020202020204" pitchFamily="34" charset="0"/>
                <a:cs typeface="Arial" panose="020B0604020202020204" pitchFamily="34" charset="0"/>
              </a:rPr>
              <a:t>- Intersections GIS data</a:t>
            </a:r>
          </a:p>
        </p:txBody>
      </p:sp>
      <p:grpSp>
        <p:nvGrpSpPr>
          <p:cNvPr id="53" name="Group 18">
            <a:extLst>
              <a:ext uri="{FF2B5EF4-FFF2-40B4-BE49-F238E27FC236}">
                <a16:creationId xmlns:a16="http://schemas.microsoft.com/office/drawing/2014/main" id="{632B532E-D3A6-483B-B69F-1B9B6FCBA578}"/>
              </a:ext>
            </a:extLst>
          </p:cNvPr>
          <p:cNvGrpSpPr/>
          <p:nvPr/>
        </p:nvGrpSpPr>
        <p:grpSpPr>
          <a:xfrm>
            <a:off x="5789910" y="440355"/>
            <a:ext cx="3112682" cy="3110046"/>
            <a:chOff x="3213373" y="2511946"/>
            <a:chExt cx="2694012" cy="2691730"/>
          </a:xfrm>
        </p:grpSpPr>
        <p:sp>
          <p:nvSpPr>
            <p:cNvPr id="54" name="Rectangle 62">
              <a:extLst>
                <a:ext uri="{FF2B5EF4-FFF2-40B4-BE49-F238E27FC236}">
                  <a16:creationId xmlns:a16="http://schemas.microsoft.com/office/drawing/2014/main" id="{4B3D62F3-FB3A-4551-AC23-2D1C3BAE835D}"/>
                </a:ext>
              </a:extLst>
            </p:cNvPr>
            <p:cNvSpPr/>
            <p:nvPr/>
          </p:nvSpPr>
          <p:spPr>
            <a:xfrm rot="2700000">
              <a:off x="4137637" y="4291751"/>
              <a:ext cx="555155" cy="128311"/>
            </a:xfrm>
            <a:custGeom>
              <a:avLst/>
              <a:gdLst/>
              <a:ahLst/>
              <a:cxnLst/>
              <a:rect l="l" t="t" r="r" b="b"/>
              <a:pathLst>
                <a:path w="555155" h="128311">
                  <a:moveTo>
                    <a:pt x="1" y="0"/>
                  </a:moveTo>
                  <a:lnTo>
                    <a:pt x="555155" y="0"/>
                  </a:lnTo>
                  <a:lnTo>
                    <a:pt x="555155"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5" name="Oval 52">
              <a:extLst>
                <a:ext uri="{FF2B5EF4-FFF2-40B4-BE49-F238E27FC236}">
                  <a16:creationId xmlns:a16="http://schemas.microsoft.com/office/drawing/2014/main" id="{168DF4CD-0116-4E43-935E-DC3176A82197}"/>
                </a:ext>
              </a:extLst>
            </p:cNvPr>
            <p:cNvSpPr/>
            <p:nvPr/>
          </p:nvSpPr>
          <p:spPr>
            <a:xfrm>
              <a:off x="4093375" y="4267572"/>
              <a:ext cx="936104" cy="936104"/>
            </a:xfrm>
            <a:prstGeom prst="ellipse">
              <a:avLst/>
            </a:prstGeom>
            <a:noFill/>
            <a:ln w="155575">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6" name="Rectangle 60">
              <a:extLst>
                <a:ext uri="{FF2B5EF4-FFF2-40B4-BE49-F238E27FC236}">
                  <a16:creationId xmlns:a16="http://schemas.microsoft.com/office/drawing/2014/main" id="{316DFB48-48B9-46AF-9873-423763DD22A2}"/>
                </a:ext>
              </a:extLst>
            </p:cNvPr>
            <p:cNvSpPr/>
            <p:nvPr/>
          </p:nvSpPr>
          <p:spPr>
            <a:xfrm rot="8100000">
              <a:off x="4371502" y="4118918"/>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7" name="Oval 53">
              <a:extLst>
                <a:ext uri="{FF2B5EF4-FFF2-40B4-BE49-F238E27FC236}">
                  <a16:creationId xmlns:a16="http://schemas.microsoft.com/office/drawing/2014/main" id="{02294444-2DF2-4798-A2EF-DC31AD1BEF24}"/>
                </a:ext>
              </a:extLst>
            </p:cNvPr>
            <p:cNvSpPr/>
            <p:nvPr/>
          </p:nvSpPr>
          <p:spPr>
            <a:xfrm>
              <a:off x="4971281" y="3388618"/>
              <a:ext cx="936104" cy="936104"/>
            </a:xfrm>
            <a:prstGeom prst="ellipse">
              <a:avLst/>
            </a:prstGeom>
            <a:noFill/>
            <a:ln w="155575">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8" name="Rectangle 58">
              <a:extLst>
                <a:ext uri="{FF2B5EF4-FFF2-40B4-BE49-F238E27FC236}">
                  <a16:creationId xmlns:a16="http://schemas.microsoft.com/office/drawing/2014/main" id="{F41D3067-ECA7-413F-9462-18B59B11B3C2}"/>
                </a:ext>
              </a:extLst>
            </p:cNvPr>
            <p:cNvSpPr/>
            <p:nvPr/>
          </p:nvSpPr>
          <p:spPr>
            <a:xfrm rot="2700000">
              <a:off x="4371501" y="3469132"/>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9" name="Oval 2">
              <a:extLst>
                <a:ext uri="{FF2B5EF4-FFF2-40B4-BE49-F238E27FC236}">
                  <a16:creationId xmlns:a16="http://schemas.microsoft.com/office/drawing/2014/main" id="{9B871A3F-C7F0-44A6-B5D0-DDC8C8F5D4D7}"/>
                </a:ext>
              </a:extLst>
            </p:cNvPr>
            <p:cNvSpPr/>
            <p:nvPr/>
          </p:nvSpPr>
          <p:spPr>
            <a:xfrm>
              <a:off x="4093375" y="2511946"/>
              <a:ext cx="936104" cy="936104"/>
            </a:xfrm>
            <a:prstGeom prst="ellipse">
              <a:avLst/>
            </a:prstGeom>
            <a:noFill/>
            <a:ln w="155575">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0" name="Rectangle 4">
              <a:extLst>
                <a:ext uri="{FF2B5EF4-FFF2-40B4-BE49-F238E27FC236}">
                  <a16:creationId xmlns:a16="http://schemas.microsoft.com/office/drawing/2014/main" id="{4E213EE6-D553-4253-8F97-F2BA8DC001F9}"/>
                </a:ext>
              </a:extLst>
            </p:cNvPr>
            <p:cNvSpPr/>
            <p:nvPr/>
          </p:nvSpPr>
          <p:spPr>
            <a:xfrm rot="18900000">
              <a:off x="3719246" y="3469133"/>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1" name="Oval 54">
              <a:extLst>
                <a:ext uri="{FF2B5EF4-FFF2-40B4-BE49-F238E27FC236}">
                  <a16:creationId xmlns:a16="http://schemas.microsoft.com/office/drawing/2014/main" id="{59D66E63-385F-4C50-B0AD-ECD89F10ECF2}"/>
                </a:ext>
              </a:extLst>
            </p:cNvPr>
            <p:cNvSpPr/>
            <p:nvPr/>
          </p:nvSpPr>
          <p:spPr>
            <a:xfrm>
              <a:off x="3213373" y="3388618"/>
              <a:ext cx="936104" cy="936104"/>
            </a:xfrm>
            <a:prstGeom prst="ellipse">
              <a:avLst/>
            </a:prstGeom>
            <a:noFill/>
            <a:ln w="155575">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2" name="Rectangle 63">
              <a:extLst>
                <a:ext uri="{FF2B5EF4-FFF2-40B4-BE49-F238E27FC236}">
                  <a16:creationId xmlns:a16="http://schemas.microsoft.com/office/drawing/2014/main" id="{C12509C3-A2FC-48CC-AA1C-728FF3858034}"/>
                </a:ext>
              </a:extLst>
            </p:cNvPr>
            <p:cNvSpPr/>
            <p:nvPr/>
          </p:nvSpPr>
          <p:spPr>
            <a:xfrm rot="2700000">
              <a:off x="3803605" y="3928939"/>
              <a:ext cx="500477" cy="128311"/>
            </a:xfrm>
            <a:custGeom>
              <a:avLst/>
              <a:gdLst/>
              <a:ahLst/>
              <a:cxnLst/>
              <a:rect l="l" t="t" r="r" b="b"/>
              <a:pathLst>
                <a:path w="500477" h="128311">
                  <a:moveTo>
                    <a:pt x="0" y="0"/>
                  </a:moveTo>
                  <a:lnTo>
                    <a:pt x="500477" y="0"/>
                  </a:lnTo>
                  <a:lnTo>
                    <a:pt x="500477"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67" name="Group 70">
            <a:extLst>
              <a:ext uri="{FF2B5EF4-FFF2-40B4-BE49-F238E27FC236}">
                <a16:creationId xmlns:a16="http://schemas.microsoft.com/office/drawing/2014/main" id="{736664E4-2990-46C3-9C9B-B2B79C8705A6}"/>
              </a:ext>
            </a:extLst>
          </p:cNvPr>
          <p:cNvGrpSpPr/>
          <p:nvPr/>
        </p:nvGrpSpPr>
        <p:grpSpPr>
          <a:xfrm>
            <a:off x="8573319" y="950366"/>
            <a:ext cx="3715871" cy="546740"/>
            <a:chOff x="5921826" y="2468986"/>
            <a:chExt cx="2683774" cy="546740"/>
          </a:xfrm>
        </p:grpSpPr>
        <p:sp>
          <p:nvSpPr>
            <p:cNvPr id="68" name="TextBox 67">
              <a:extLst>
                <a:ext uri="{FF2B5EF4-FFF2-40B4-BE49-F238E27FC236}">
                  <a16:creationId xmlns:a16="http://schemas.microsoft.com/office/drawing/2014/main" id="{03D098DC-13C1-4E73-A29C-E5F0BB820072}"/>
                </a:ext>
              </a:extLst>
            </p:cNvPr>
            <p:cNvSpPr txBox="1"/>
            <p:nvPr/>
          </p:nvSpPr>
          <p:spPr>
            <a:xfrm>
              <a:off x="5926359" y="2738727"/>
              <a:ext cx="2679241" cy="276999"/>
            </a:xfrm>
            <a:prstGeom prst="rect">
              <a:avLst/>
            </a:prstGeom>
            <a:noFill/>
          </p:spPr>
          <p:txBody>
            <a:bodyPr wrap="square" rtlCol="0">
              <a:spAutoFit/>
            </a:bodyPr>
            <a:lstStyle/>
            <a:p>
              <a:r>
                <a:rPr lang="en-US" altLang="ko-KR" sz="1200" dirty="0">
                  <a:solidFill>
                    <a:schemeClr val="tx1">
                      <a:lumMod val="75000"/>
                      <a:lumOff val="25000"/>
                    </a:schemeClr>
                  </a:solidFill>
                  <a:latin typeface="Arial" panose="020B0604020202020204" pitchFamily="34" charset="0"/>
                  <a:ea typeface="FZShuTi" pitchFamily="2" charset="-122"/>
                  <a:cs typeface="Arial" panose="020B0604020202020204" pitchFamily="34" charset="0"/>
                </a:rPr>
                <a:t>As Probe vehicle</a:t>
              </a:r>
            </a:p>
          </p:txBody>
        </p:sp>
        <p:sp>
          <p:nvSpPr>
            <p:cNvPr id="69" name="TextBox 68">
              <a:extLst>
                <a:ext uri="{FF2B5EF4-FFF2-40B4-BE49-F238E27FC236}">
                  <a16:creationId xmlns:a16="http://schemas.microsoft.com/office/drawing/2014/main" id="{921AD920-656A-4AA8-9881-7559DDA0ECC7}"/>
                </a:ext>
              </a:extLst>
            </p:cNvPr>
            <p:cNvSpPr txBox="1"/>
            <p:nvPr/>
          </p:nvSpPr>
          <p:spPr>
            <a:xfrm>
              <a:off x="5921826" y="2468986"/>
              <a:ext cx="2682621" cy="338554"/>
            </a:xfrm>
            <a:prstGeom prst="rect">
              <a:avLst/>
            </a:prstGeom>
            <a:noFill/>
          </p:spPr>
          <p:txBody>
            <a:bodyPr wrap="square" rtlCol="0">
              <a:spAutoFit/>
            </a:bodyPr>
            <a:lstStyle/>
            <a:p>
              <a:r>
                <a:rPr lang="en-US" altLang="ko-KR" sz="1600" b="1" dirty="0">
                  <a:solidFill>
                    <a:schemeClr val="tx1">
                      <a:lumMod val="75000"/>
                      <a:lumOff val="25000"/>
                    </a:schemeClr>
                  </a:solidFill>
                  <a:latin typeface="Arial" panose="020B0604020202020204" pitchFamily="34" charset="0"/>
                  <a:ea typeface="FZShuTi" pitchFamily="2" charset="-122"/>
                  <a:cs typeface="Arial" panose="020B0604020202020204" pitchFamily="34" charset="0"/>
                </a:rPr>
                <a:t>Users</a:t>
              </a:r>
              <a:r>
                <a:rPr lang="en-US" altLang="ko-KR" sz="1400" b="1" dirty="0">
                  <a:solidFill>
                    <a:schemeClr val="tx1">
                      <a:lumMod val="75000"/>
                      <a:lumOff val="25000"/>
                    </a:schemeClr>
                  </a:solidFill>
                  <a:latin typeface="Arial" panose="020B0604020202020204" pitchFamily="34" charset="0"/>
                  <a:ea typeface="FZShuTi" pitchFamily="2" charset="-122"/>
                  <a:cs typeface="Arial" panose="020B0604020202020204" pitchFamily="34" charset="0"/>
                </a:rPr>
                <a:t> (Road Users, Commercial drivers)</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70" name="Group 73">
            <a:extLst>
              <a:ext uri="{FF2B5EF4-FFF2-40B4-BE49-F238E27FC236}">
                <a16:creationId xmlns:a16="http://schemas.microsoft.com/office/drawing/2014/main" id="{620D6EE1-C728-4EE2-B72B-622120181485}"/>
              </a:ext>
            </a:extLst>
          </p:cNvPr>
          <p:cNvGrpSpPr/>
          <p:nvPr/>
        </p:nvGrpSpPr>
        <p:grpSpPr>
          <a:xfrm>
            <a:off x="7994241" y="2993918"/>
            <a:ext cx="3262210" cy="731406"/>
            <a:chOff x="5921826" y="2468986"/>
            <a:chExt cx="2683774" cy="731406"/>
          </a:xfrm>
        </p:grpSpPr>
        <p:sp>
          <p:nvSpPr>
            <p:cNvPr id="71" name="TextBox 70">
              <a:extLst>
                <a:ext uri="{FF2B5EF4-FFF2-40B4-BE49-F238E27FC236}">
                  <a16:creationId xmlns:a16="http://schemas.microsoft.com/office/drawing/2014/main" id="{130FD661-978C-4EF1-9840-CB564551084F}"/>
                </a:ext>
              </a:extLst>
            </p:cNvPr>
            <p:cNvSpPr txBox="1"/>
            <p:nvPr/>
          </p:nvSpPr>
          <p:spPr>
            <a:xfrm>
              <a:off x="5926359" y="2738727"/>
              <a:ext cx="2679241" cy="461665"/>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Crowdsourced real-time data</a:t>
              </a:r>
            </a:p>
            <a:p>
              <a:r>
                <a:rPr lang="en-US" altLang="ko-KR" sz="1200" dirty="0">
                  <a:solidFill>
                    <a:schemeClr val="tx1">
                      <a:lumMod val="75000"/>
                      <a:lumOff val="25000"/>
                    </a:schemeClr>
                  </a:solidFill>
                  <a:ea typeface="FZShuTi" pitchFamily="2" charset="-122"/>
                  <a:cs typeface="Arial" pitchFamily="34" charset="0"/>
                </a:rPr>
                <a:t>Signal Timing Plan</a:t>
              </a:r>
              <a:endParaRPr lang="ko-KR" altLang="en-US" sz="1200" dirty="0">
                <a:solidFill>
                  <a:schemeClr val="tx1">
                    <a:lumMod val="75000"/>
                    <a:lumOff val="25000"/>
                  </a:schemeClr>
                </a:solidFill>
                <a:cs typeface="Arial" pitchFamily="34" charset="0"/>
              </a:endParaRPr>
            </a:p>
          </p:txBody>
        </p:sp>
        <p:sp>
          <p:nvSpPr>
            <p:cNvPr id="72" name="TextBox 71">
              <a:extLst>
                <a:ext uri="{FF2B5EF4-FFF2-40B4-BE49-F238E27FC236}">
                  <a16:creationId xmlns:a16="http://schemas.microsoft.com/office/drawing/2014/main" id="{5EC75CC0-4C6F-45C0-A72E-1A5DB27B46B3}"/>
                </a:ext>
              </a:extLst>
            </p:cNvPr>
            <p:cNvSpPr txBox="1"/>
            <p:nvPr/>
          </p:nvSpPr>
          <p:spPr>
            <a:xfrm>
              <a:off x="5921826" y="2468986"/>
              <a:ext cx="2682621" cy="338554"/>
            </a:xfrm>
            <a:prstGeom prst="rect">
              <a:avLst/>
            </a:prstGeom>
            <a:noFill/>
          </p:spPr>
          <p:txBody>
            <a:bodyPr wrap="square" rtlCol="0">
              <a:spAutoFit/>
            </a:bodyPr>
            <a:lstStyle/>
            <a:p>
              <a:r>
                <a:rPr lang="en-US" altLang="ko-KR" sz="1600" b="1" dirty="0">
                  <a:solidFill>
                    <a:schemeClr val="tx1">
                      <a:lumMod val="75000"/>
                      <a:lumOff val="25000"/>
                    </a:schemeClr>
                  </a:solidFill>
                  <a:ea typeface="FZShuTi" pitchFamily="2" charset="-122"/>
                  <a:cs typeface="Arial" pitchFamily="34" charset="0"/>
                </a:rPr>
                <a:t>Data Provider (Waze, TDOT)</a:t>
              </a:r>
              <a:endParaRPr lang="ko-KR" altLang="en-US" sz="1600" b="1" dirty="0">
                <a:solidFill>
                  <a:schemeClr val="tx1">
                    <a:lumMod val="75000"/>
                    <a:lumOff val="25000"/>
                  </a:schemeClr>
                </a:solidFill>
                <a:cs typeface="Arial" pitchFamily="34" charset="0"/>
              </a:endParaRPr>
            </a:p>
          </p:txBody>
        </p:sp>
      </p:grpSp>
      <p:grpSp>
        <p:nvGrpSpPr>
          <p:cNvPr id="73" name="Group 81">
            <a:extLst>
              <a:ext uri="{FF2B5EF4-FFF2-40B4-BE49-F238E27FC236}">
                <a16:creationId xmlns:a16="http://schemas.microsoft.com/office/drawing/2014/main" id="{3635A539-E4EF-4D0F-A2BF-6B380C9E00A8}"/>
              </a:ext>
            </a:extLst>
          </p:cNvPr>
          <p:cNvGrpSpPr/>
          <p:nvPr/>
        </p:nvGrpSpPr>
        <p:grpSpPr>
          <a:xfrm>
            <a:off x="3484287" y="184757"/>
            <a:ext cx="3284247" cy="731406"/>
            <a:chOff x="5921826" y="2468986"/>
            <a:chExt cx="2683774" cy="731406"/>
          </a:xfrm>
        </p:grpSpPr>
        <p:sp>
          <p:nvSpPr>
            <p:cNvPr id="74" name="TextBox 73">
              <a:extLst>
                <a:ext uri="{FF2B5EF4-FFF2-40B4-BE49-F238E27FC236}">
                  <a16:creationId xmlns:a16="http://schemas.microsoft.com/office/drawing/2014/main" id="{92719691-8613-4FE3-8F9F-F7CFF1BA3134}"/>
                </a:ext>
              </a:extLst>
            </p:cNvPr>
            <p:cNvSpPr txBox="1"/>
            <p:nvPr/>
          </p:nvSpPr>
          <p:spPr>
            <a:xfrm>
              <a:off x="5926359" y="2738727"/>
              <a:ext cx="2679241" cy="461665"/>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Research Projects</a:t>
              </a:r>
            </a:p>
            <a:p>
              <a:pPr algn="r"/>
              <a:r>
                <a:rPr lang="en-US" altLang="ko-KR" sz="1200" dirty="0">
                  <a:solidFill>
                    <a:schemeClr val="tx1">
                      <a:lumMod val="75000"/>
                      <a:lumOff val="25000"/>
                    </a:schemeClr>
                  </a:solidFill>
                  <a:ea typeface="FZShuTi" pitchFamily="2" charset="-122"/>
                  <a:cs typeface="Arial" pitchFamily="34" charset="0"/>
                </a:rPr>
                <a:t>Implementation</a:t>
              </a:r>
              <a:endParaRPr lang="ko-KR" altLang="en-US" sz="1200" dirty="0">
                <a:solidFill>
                  <a:schemeClr val="tx1">
                    <a:lumMod val="75000"/>
                    <a:lumOff val="25000"/>
                  </a:schemeClr>
                </a:solidFill>
                <a:cs typeface="Arial" pitchFamily="34" charset="0"/>
              </a:endParaRPr>
            </a:p>
          </p:txBody>
        </p:sp>
        <p:sp>
          <p:nvSpPr>
            <p:cNvPr id="75" name="TextBox 74">
              <a:extLst>
                <a:ext uri="{FF2B5EF4-FFF2-40B4-BE49-F238E27FC236}">
                  <a16:creationId xmlns:a16="http://schemas.microsoft.com/office/drawing/2014/main" id="{5DF9A156-99CD-4410-955E-6C099A352C1C}"/>
                </a:ext>
              </a:extLst>
            </p:cNvPr>
            <p:cNvSpPr txBox="1"/>
            <p:nvPr/>
          </p:nvSpPr>
          <p:spPr>
            <a:xfrm>
              <a:off x="5921826" y="2468986"/>
              <a:ext cx="2682621" cy="338554"/>
            </a:xfrm>
            <a:prstGeom prst="rect">
              <a:avLst/>
            </a:prstGeom>
            <a:noFill/>
          </p:spPr>
          <p:txBody>
            <a:bodyPr wrap="square" rtlCol="0">
              <a:spAutoFit/>
            </a:bodyPr>
            <a:lstStyle/>
            <a:p>
              <a:pPr algn="r"/>
              <a:r>
                <a:rPr lang="en-US" altLang="ko-KR" sz="1600" b="1" dirty="0">
                  <a:solidFill>
                    <a:schemeClr val="tx1">
                      <a:lumMod val="75000"/>
                      <a:lumOff val="25000"/>
                    </a:schemeClr>
                  </a:solidFill>
                  <a:ea typeface="FZShuTi" pitchFamily="2" charset="-122"/>
                  <a:cs typeface="Arial" pitchFamily="34" charset="0"/>
                </a:rPr>
                <a:t>Partners (University and Contractors)</a:t>
              </a:r>
              <a:endParaRPr lang="ko-KR" altLang="en-US" sz="1600" b="1" dirty="0">
                <a:solidFill>
                  <a:schemeClr val="tx1">
                    <a:lumMod val="75000"/>
                    <a:lumOff val="25000"/>
                  </a:schemeClr>
                </a:solidFill>
                <a:cs typeface="Arial" pitchFamily="34" charset="0"/>
              </a:endParaRPr>
            </a:p>
          </p:txBody>
        </p:sp>
      </p:grpSp>
      <p:grpSp>
        <p:nvGrpSpPr>
          <p:cNvPr id="76" name="Group 76">
            <a:extLst>
              <a:ext uri="{FF2B5EF4-FFF2-40B4-BE49-F238E27FC236}">
                <a16:creationId xmlns:a16="http://schemas.microsoft.com/office/drawing/2014/main" id="{C6648F10-DF21-4BAF-8A86-26CC51E13B11}"/>
              </a:ext>
            </a:extLst>
          </p:cNvPr>
          <p:cNvGrpSpPr/>
          <p:nvPr/>
        </p:nvGrpSpPr>
        <p:grpSpPr>
          <a:xfrm>
            <a:off x="2348365" y="1839025"/>
            <a:ext cx="3282836" cy="916072"/>
            <a:chOff x="5921826" y="2468986"/>
            <a:chExt cx="2683774" cy="916072"/>
          </a:xfrm>
        </p:grpSpPr>
        <p:sp>
          <p:nvSpPr>
            <p:cNvPr id="77" name="TextBox 76">
              <a:extLst>
                <a:ext uri="{FF2B5EF4-FFF2-40B4-BE49-F238E27FC236}">
                  <a16:creationId xmlns:a16="http://schemas.microsoft.com/office/drawing/2014/main" id="{965D960D-6FCA-457E-AC99-63111F1EB806}"/>
                </a:ext>
              </a:extLst>
            </p:cNvPr>
            <p:cNvSpPr txBox="1"/>
            <p:nvPr/>
          </p:nvSpPr>
          <p:spPr>
            <a:xfrm>
              <a:off x="5926359" y="2738727"/>
              <a:ext cx="2679241" cy="646331"/>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anose="020B0604020202020204" pitchFamily="34" charset="0"/>
                  <a:ea typeface="FZShuTi" pitchFamily="2" charset="-122"/>
                  <a:cs typeface="Arial" panose="020B0604020202020204" pitchFamily="34" charset="0"/>
                </a:rPr>
                <a:t>Policy</a:t>
              </a:r>
            </a:p>
            <a:p>
              <a:pPr algn="r"/>
              <a:r>
                <a:rPr lang="en-US" altLang="ko-KR" sz="1200" dirty="0">
                  <a:solidFill>
                    <a:schemeClr val="tx1">
                      <a:lumMod val="75000"/>
                      <a:lumOff val="25000"/>
                    </a:schemeClr>
                  </a:solidFill>
                  <a:latin typeface="Arial" panose="020B0604020202020204" pitchFamily="34" charset="0"/>
                  <a:ea typeface="FZShuTi" pitchFamily="2" charset="-122"/>
                  <a:cs typeface="Arial" panose="020B0604020202020204" pitchFamily="34" charset="0"/>
                </a:rPr>
                <a:t>Supervision</a:t>
              </a:r>
            </a:p>
            <a:p>
              <a:pPr algn="r"/>
              <a:r>
                <a:rPr lang="en-US" altLang="ko-KR" sz="1200" dirty="0">
                  <a:solidFill>
                    <a:schemeClr val="tx1">
                      <a:lumMod val="75000"/>
                      <a:lumOff val="25000"/>
                    </a:schemeClr>
                  </a:solidFill>
                  <a:latin typeface="Arial" panose="020B0604020202020204" pitchFamily="34" charset="0"/>
                  <a:ea typeface="FZShuTi" pitchFamily="2" charset="-122"/>
                  <a:cs typeface="Arial" panose="020B0604020202020204" pitchFamily="34" charset="0"/>
                </a:rPr>
                <a:t>Funding</a:t>
              </a: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08F0D2D9-813A-4135-8997-9B206EC9B6C1}"/>
                </a:ext>
              </a:extLst>
            </p:cNvPr>
            <p:cNvSpPr txBox="1"/>
            <p:nvPr/>
          </p:nvSpPr>
          <p:spPr>
            <a:xfrm>
              <a:off x="5921826" y="2468986"/>
              <a:ext cx="2682621" cy="338554"/>
            </a:xfrm>
            <a:prstGeom prst="rect">
              <a:avLst/>
            </a:prstGeom>
            <a:noFill/>
          </p:spPr>
          <p:txBody>
            <a:bodyPr wrap="square" rtlCol="0">
              <a:spAutoFit/>
            </a:bodyPr>
            <a:lstStyle/>
            <a:p>
              <a:pPr algn="r"/>
              <a:r>
                <a:rPr lang="en-US" altLang="ko-KR" sz="1600" b="1" dirty="0">
                  <a:solidFill>
                    <a:schemeClr val="tx1">
                      <a:lumMod val="75000"/>
                      <a:lumOff val="25000"/>
                    </a:schemeClr>
                  </a:solidFill>
                  <a:latin typeface="Arial" panose="020B0604020202020204" pitchFamily="34" charset="0"/>
                  <a:ea typeface="FZShuTi" pitchFamily="2" charset="-122"/>
                  <a:cs typeface="Arial" panose="020B0604020202020204" pitchFamily="34" charset="0"/>
                </a:rPr>
                <a:t>TDOT</a:t>
              </a:r>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pic>
        <p:nvPicPr>
          <p:cNvPr id="10" name="Picture 9" descr="A close up of a logo&#10;&#10;Description automatically generated">
            <a:extLst>
              <a:ext uri="{FF2B5EF4-FFF2-40B4-BE49-F238E27FC236}">
                <a16:creationId xmlns:a16="http://schemas.microsoft.com/office/drawing/2014/main" id="{658FB734-BCAB-4921-8313-0222D04229E1}"/>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8247002" y="1719767"/>
            <a:ext cx="472811" cy="472811"/>
          </a:xfrm>
          <a:prstGeom prst="rect">
            <a:avLst/>
          </a:prstGeom>
          <a:solidFill>
            <a:srgbClr val="FF0000"/>
          </a:solidFill>
        </p:spPr>
      </p:pic>
      <p:pic>
        <p:nvPicPr>
          <p:cNvPr id="13" name="Picture 12">
            <a:extLst>
              <a:ext uri="{FF2B5EF4-FFF2-40B4-BE49-F238E27FC236}">
                <a16:creationId xmlns:a16="http://schemas.microsoft.com/office/drawing/2014/main" id="{F6FE5BE4-0055-4002-8BC7-363660479F6D}"/>
              </a:ext>
            </a:extLst>
          </p:cNvPr>
          <p:cNvPicPr>
            <a:picLocks noChangeAspect="1"/>
          </p:cNvPicPr>
          <p:nvPr/>
        </p:nvPicPr>
        <p:blipFill>
          <a:blip r:embed="rId6">
            <a:duotone>
              <a:prstClr val="black"/>
              <a:schemeClr val="tx1">
                <a:tint val="45000"/>
                <a:satMod val="400000"/>
              </a:schemeClr>
            </a:duotone>
            <a:alphaModFix/>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tretch>
            <a:fillRect/>
          </a:stretch>
        </p:blipFill>
        <p:spPr>
          <a:xfrm>
            <a:off x="7084300" y="673524"/>
            <a:ext cx="475488" cy="475488"/>
          </a:xfrm>
          <a:prstGeom prst="rect">
            <a:avLst/>
          </a:prstGeom>
        </p:spPr>
      </p:pic>
      <p:pic>
        <p:nvPicPr>
          <p:cNvPr id="80" name="Picture 79" descr="A sign on the side of a building&#10;&#10;Description automatically generated">
            <a:extLst>
              <a:ext uri="{FF2B5EF4-FFF2-40B4-BE49-F238E27FC236}">
                <a16:creationId xmlns:a16="http://schemas.microsoft.com/office/drawing/2014/main" id="{EE4A4C68-31A3-405B-A40B-77368335BC47}"/>
              </a:ext>
            </a:extLst>
          </p:cNvPr>
          <p:cNvPicPr>
            <a:picLocks noChangeAspect="1"/>
          </p:cNvPicPr>
          <p:nvPr/>
        </p:nvPicPr>
        <p:blipFill>
          <a:blip r:embed="rId8">
            <a:extLst>
              <a:ext uri="{BEBA8EAE-BF5A-486C-A8C5-ECC9F3942E4B}">
                <a14:imgProps xmlns:a14="http://schemas.microsoft.com/office/drawing/2010/main">
                  <a14:imgLayer r:embed="rId9">
                    <a14:imgEffect>
                      <a14:artisticLineDrawing/>
                    </a14:imgEffect>
                  </a14:imgLayer>
                </a14:imgProps>
              </a:ext>
              <a:ext uri="{28A0092B-C50C-407E-A947-70E740481C1C}">
                <a14:useLocalDpi xmlns:a14="http://schemas.microsoft.com/office/drawing/2010/main" val="0"/>
              </a:ext>
            </a:extLst>
          </a:blip>
          <a:stretch>
            <a:fillRect/>
          </a:stretch>
        </p:blipFill>
        <p:spPr>
          <a:xfrm>
            <a:off x="7079697" y="2844350"/>
            <a:ext cx="548640" cy="548640"/>
          </a:xfrm>
          <a:prstGeom prst="rect">
            <a:avLst/>
          </a:prstGeom>
        </p:spPr>
      </p:pic>
      <p:pic>
        <p:nvPicPr>
          <p:cNvPr id="82" name="Picture 81" descr="A black sign with white text&#10;&#10;Description automatically generated">
            <a:extLst>
              <a:ext uri="{FF2B5EF4-FFF2-40B4-BE49-F238E27FC236}">
                <a16:creationId xmlns:a16="http://schemas.microsoft.com/office/drawing/2014/main" id="{5B5E2B53-D9F5-4D1B-B6C0-77CA99B01F28}"/>
              </a:ext>
            </a:extLst>
          </p:cNvPr>
          <p:cNvPicPr>
            <a:picLocks noChangeAspect="1"/>
          </p:cNvPicPr>
          <p:nvPr/>
        </p:nvPicPr>
        <p:blipFill>
          <a:blip r:embed="rId10">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val="0"/>
              </a:ext>
            </a:extLst>
          </a:blip>
          <a:stretch>
            <a:fillRect/>
          </a:stretch>
        </p:blipFill>
        <p:spPr>
          <a:xfrm>
            <a:off x="5924054" y="1877942"/>
            <a:ext cx="548981" cy="240749"/>
          </a:xfrm>
          <a:prstGeom prst="rect">
            <a:avLst/>
          </a:prstGeom>
        </p:spPr>
      </p:pic>
      <p:grpSp>
        <p:nvGrpSpPr>
          <p:cNvPr id="84" name="Group 83">
            <a:extLst>
              <a:ext uri="{FF2B5EF4-FFF2-40B4-BE49-F238E27FC236}">
                <a16:creationId xmlns:a16="http://schemas.microsoft.com/office/drawing/2014/main" id="{15E48888-31D6-4CF0-B5F2-677DE2D6ACFF}"/>
              </a:ext>
            </a:extLst>
          </p:cNvPr>
          <p:cNvGrpSpPr/>
          <p:nvPr/>
        </p:nvGrpSpPr>
        <p:grpSpPr>
          <a:xfrm>
            <a:off x="3964147" y="4163462"/>
            <a:ext cx="3099158" cy="2377546"/>
            <a:chOff x="2699792" y="2276872"/>
            <a:chExt cx="3312368" cy="2736303"/>
          </a:xfrm>
        </p:grpSpPr>
        <p:sp>
          <p:nvSpPr>
            <p:cNvPr id="85" name="Freeform 6">
              <a:extLst>
                <a:ext uri="{FF2B5EF4-FFF2-40B4-BE49-F238E27FC236}">
                  <a16:creationId xmlns:a16="http://schemas.microsoft.com/office/drawing/2014/main" id="{1D9B2B07-2598-4C47-A6CA-76154B0A0CFE}"/>
                </a:ext>
              </a:extLst>
            </p:cNvPr>
            <p:cNvSpPr/>
            <p:nvPr/>
          </p:nvSpPr>
          <p:spPr>
            <a:xfrm>
              <a:off x="3419872" y="2536470"/>
              <a:ext cx="1872208" cy="2211045"/>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53000">
                  <a:srgbClr val="FF8200"/>
                </a:gs>
                <a:gs pos="0">
                  <a:srgbClr val="58595B"/>
                </a:gs>
                <a:gs pos="100000">
                  <a:srgbClr val="58595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6" name="Right Arrow 5">
              <a:extLst>
                <a:ext uri="{FF2B5EF4-FFF2-40B4-BE49-F238E27FC236}">
                  <a16:creationId xmlns:a16="http://schemas.microsoft.com/office/drawing/2014/main" id="{38A096F8-D9EB-44D5-BFE5-DCFAB9CE847B}"/>
                </a:ext>
              </a:extLst>
            </p:cNvPr>
            <p:cNvSpPr/>
            <p:nvPr/>
          </p:nvSpPr>
          <p:spPr>
            <a:xfrm>
              <a:off x="3419872" y="2276872"/>
              <a:ext cx="2592288" cy="1296144"/>
            </a:xfrm>
            <a:prstGeom prst="rightArrow">
              <a:avLst>
                <a:gd name="adj1" fmla="val 58399"/>
                <a:gd name="adj2" fmla="val 50000"/>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ight Arrow 33">
              <a:extLst>
                <a:ext uri="{FF2B5EF4-FFF2-40B4-BE49-F238E27FC236}">
                  <a16:creationId xmlns:a16="http://schemas.microsoft.com/office/drawing/2014/main" id="{558A4370-0B05-4F65-B52F-B397B0F4FBCF}"/>
                </a:ext>
              </a:extLst>
            </p:cNvPr>
            <p:cNvSpPr/>
            <p:nvPr/>
          </p:nvSpPr>
          <p:spPr>
            <a:xfrm rot="10800000">
              <a:off x="2699792" y="3717031"/>
              <a:ext cx="2592288" cy="1296144"/>
            </a:xfrm>
            <a:prstGeom prst="rightArrow">
              <a:avLst>
                <a:gd name="adj1" fmla="val 58399"/>
                <a:gd name="adj2" fmla="val 50000"/>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35" name="TextBox 34">
            <a:extLst>
              <a:ext uri="{FF2B5EF4-FFF2-40B4-BE49-F238E27FC236}">
                <a16:creationId xmlns:a16="http://schemas.microsoft.com/office/drawing/2014/main" id="{26A9B4A1-D220-4D2F-BD97-DDB8DCAFF249}"/>
              </a:ext>
            </a:extLst>
          </p:cNvPr>
          <p:cNvSpPr txBox="1"/>
          <p:nvPr/>
        </p:nvSpPr>
        <p:spPr>
          <a:xfrm>
            <a:off x="4547021" y="5793239"/>
            <a:ext cx="1813280" cy="369332"/>
          </a:xfrm>
          <a:prstGeom prst="rect">
            <a:avLst/>
          </a:prstGeom>
          <a:noFill/>
        </p:spPr>
        <p:txBody>
          <a:bodyPr wrap="square" rtlCol="0">
            <a:spAutoFit/>
          </a:bodyPr>
          <a:lstStyle/>
          <a:p>
            <a:r>
              <a:rPr lang="en-US" altLang="ko-KR" b="1" dirty="0">
                <a:solidFill>
                  <a:schemeClr val="bg1"/>
                </a:solidFill>
                <a:latin typeface="Arial" panose="020B0604020202020204" pitchFamily="34" charset="0"/>
                <a:cs typeface="Arial" panose="020B0604020202020204" pitchFamily="34" charset="0"/>
              </a:rPr>
              <a:t>Requirements</a:t>
            </a:r>
            <a:endParaRPr lang="ko-KR" altLang="en-US" b="1" dirty="0">
              <a:solidFill>
                <a:schemeClr val="bg1"/>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EF170E55-CCEC-4DD6-A7DA-DEE038DA99DF}"/>
              </a:ext>
            </a:extLst>
          </p:cNvPr>
          <p:cNvSpPr txBox="1"/>
          <p:nvPr/>
        </p:nvSpPr>
        <p:spPr>
          <a:xfrm>
            <a:off x="5277721" y="4532581"/>
            <a:ext cx="897642" cy="369332"/>
          </a:xfrm>
          <a:prstGeom prst="rect">
            <a:avLst/>
          </a:prstGeom>
          <a:noFill/>
        </p:spPr>
        <p:txBody>
          <a:bodyPr wrap="square" rtlCol="0">
            <a:spAutoFit/>
          </a:bodyPr>
          <a:lstStyle/>
          <a:p>
            <a:r>
              <a:rPr lang="en-US" altLang="ko-KR" b="1" dirty="0">
                <a:solidFill>
                  <a:schemeClr val="bg1"/>
                </a:solidFill>
                <a:latin typeface="Arial" panose="020B0604020202020204" pitchFamily="34" charset="0"/>
                <a:cs typeface="Arial" panose="020B0604020202020204" pitchFamily="34" charset="0"/>
              </a:rPr>
              <a:t>Scope</a:t>
            </a:r>
            <a:endParaRPr lang="ko-KR" altLang="en-US"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4EED2A2-CB21-44B0-970F-D85F331B907B}"/>
              </a:ext>
            </a:extLst>
          </p:cNvPr>
          <p:cNvSpPr txBox="1"/>
          <p:nvPr/>
        </p:nvSpPr>
        <p:spPr>
          <a:xfrm>
            <a:off x="11518418" y="6335606"/>
            <a:ext cx="673582" cy="400110"/>
          </a:xfrm>
          <a:prstGeom prst="rect">
            <a:avLst/>
          </a:prstGeom>
          <a:noFill/>
        </p:spPr>
        <p:txBody>
          <a:bodyPr wrap="none" rtlCol="0">
            <a:spAutoFit/>
          </a:bodyPr>
          <a:lstStyle/>
          <a:p>
            <a:r>
              <a:rPr lang="en-US" sz="2000" dirty="0">
                <a:solidFill>
                  <a:srgbClr val="58595B"/>
                </a:solidFill>
              </a:rPr>
              <a:t>6/13</a:t>
            </a:r>
          </a:p>
        </p:txBody>
      </p:sp>
    </p:spTree>
    <p:custDataLst>
      <p:tags r:id="rId1"/>
    </p:custDataLst>
    <p:extLst>
      <p:ext uri="{BB962C8B-B14F-4D97-AF65-F5344CB8AC3E}">
        <p14:creationId xmlns:p14="http://schemas.microsoft.com/office/powerpoint/2010/main" val="24389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5" grpId="0" animBg="1"/>
      <p:bldP spid="19" grpId="0"/>
      <p:bldP spid="35"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descr="D:\GoogleSlides\002-기본자료\005-PNG이미지\모니터.png">
            <a:extLst>
              <a:ext uri="{FF2B5EF4-FFF2-40B4-BE49-F238E27FC236}">
                <a16:creationId xmlns:a16="http://schemas.microsoft.com/office/drawing/2014/main" id="{A11591AB-D26A-453A-BA09-3D483FF0A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688" y="2307224"/>
            <a:ext cx="3978758" cy="3967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normAutofit lnSpcReduction="10000"/>
          </a:bodyPr>
          <a:lstStyle/>
          <a:p>
            <a:r>
              <a:rPr lang="en-US" dirty="0"/>
              <a:t>Proposed Solution</a:t>
            </a:r>
          </a:p>
        </p:txBody>
      </p:sp>
      <p:grpSp>
        <p:nvGrpSpPr>
          <p:cNvPr id="6" name="Group 11">
            <a:extLst>
              <a:ext uri="{FF2B5EF4-FFF2-40B4-BE49-F238E27FC236}">
                <a16:creationId xmlns:a16="http://schemas.microsoft.com/office/drawing/2014/main" id="{14C44682-B67D-41AD-A47D-927BC323FE4C}"/>
              </a:ext>
            </a:extLst>
          </p:cNvPr>
          <p:cNvGrpSpPr/>
          <p:nvPr/>
        </p:nvGrpSpPr>
        <p:grpSpPr>
          <a:xfrm rot="10800000">
            <a:off x="6096000" y="1937287"/>
            <a:ext cx="6095998" cy="4197623"/>
            <a:chOff x="-878469" y="1992977"/>
            <a:chExt cx="3513872" cy="3638888"/>
          </a:xfrm>
          <a:solidFill>
            <a:schemeClr val="accent2"/>
          </a:solidFill>
        </p:grpSpPr>
        <p:sp>
          <p:nvSpPr>
            <p:cNvPr id="7" name="Rectangle 12">
              <a:extLst>
                <a:ext uri="{FF2B5EF4-FFF2-40B4-BE49-F238E27FC236}">
                  <a16:creationId xmlns:a16="http://schemas.microsoft.com/office/drawing/2014/main" id="{FEEE514B-5846-47DF-BD06-7E55F8C39331}"/>
                </a:ext>
              </a:extLst>
            </p:cNvPr>
            <p:cNvSpPr/>
            <p:nvPr/>
          </p:nvSpPr>
          <p:spPr>
            <a:xfrm>
              <a:off x="-878469" y="1992985"/>
              <a:ext cx="3434246" cy="3638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13">
              <a:extLst>
                <a:ext uri="{FF2B5EF4-FFF2-40B4-BE49-F238E27FC236}">
                  <a16:creationId xmlns:a16="http://schemas.microsoft.com/office/drawing/2014/main" id="{E0997F20-76A3-43BC-9BC6-1E3DFFA8F6A0}"/>
                </a:ext>
              </a:extLst>
            </p:cNvPr>
            <p:cNvSpPr/>
            <p:nvPr/>
          </p:nvSpPr>
          <p:spPr>
            <a:xfrm>
              <a:off x="2589684" y="1992977"/>
              <a:ext cx="45719" cy="3638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4" name="Picture 2" descr="D:\Fullppt\PNG이미지\핸드폰2.png">
            <a:extLst>
              <a:ext uri="{FF2B5EF4-FFF2-40B4-BE49-F238E27FC236}">
                <a16:creationId xmlns:a16="http://schemas.microsoft.com/office/drawing/2014/main" id="{5A5914A9-667D-4FCA-9068-EC1D0BA1F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54" y="2043010"/>
            <a:ext cx="1543465" cy="21309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YL_semester 8\transportation tournament\pictures\WAZE data retrive.png">
            <a:extLst>
              <a:ext uri="{FF2B5EF4-FFF2-40B4-BE49-F238E27FC236}">
                <a16:creationId xmlns:a16="http://schemas.microsoft.com/office/drawing/2014/main" id="{44C2F9D5-9AC7-4C38-A0CD-DB018B8668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2099" y="2512050"/>
            <a:ext cx="3100536" cy="2438914"/>
          </a:xfrm>
          <a:prstGeom prst="rect">
            <a:avLst/>
          </a:prstGeom>
          <a:noFill/>
          <a:ln>
            <a:noFill/>
          </a:ln>
        </p:spPr>
      </p:pic>
      <p:pic>
        <p:nvPicPr>
          <p:cNvPr id="37" name="Picture 36" descr="A screenshot of a cell phone&#10;&#10;Description generated with high confidence">
            <a:extLst>
              <a:ext uri="{FF2B5EF4-FFF2-40B4-BE49-F238E27FC236}">
                <a16:creationId xmlns:a16="http://schemas.microsoft.com/office/drawing/2014/main" id="{2D9BA04B-EABB-45D6-A6F2-51E1FD9C8F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69" y="2149440"/>
            <a:ext cx="894566" cy="1513974"/>
          </a:xfrm>
          <a:prstGeom prst="rect">
            <a:avLst/>
          </a:prstGeom>
        </p:spPr>
      </p:pic>
      <p:graphicFrame>
        <p:nvGraphicFramePr>
          <p:cNvPr id="17" name="Table 16">
            <a:extLst>
              <a:ext uri="{FF2B5EF4-FFF2-40B4-BE49-F238E27FC236}">
                <a16:creationId xmlns:a16="http://schemas.microsoft.com/office/drawing/2014/main" id="{6BB34E19-39A1-414E-AE02-41F34BBAD750}"/>
              </a:ext>
            </a:extLst>
          </p:cNvPr>
          <p:cNvGraphicFramePr>
            <a:graphicFrameLocks noGrp="1"/>
          </p:cNvGraphicFramePr>
          <p:nvPr>
            <p:extLst>
              <p:ext uri="{D42A27DB-BD31-4B8C-83A1-F6EECF244321}">
                <p14:modId xmlns:p14="http://schemas.microsoft.com/office/powerpoint/2010/main" val="1128064708"/>
              </p:ext>
            </p:extLst>
          </p:nvPr>
        </p:nvGraphicFramePr>
        <p:xfrm>
          <a:off x="6135657" y="1937287"/>
          <a:ext cx="5957859" cy="4197614"/>
        </p:xfrm>
        <a:graphic>
          <a:graphicData uri="http://schemas.openxmlformats.org/drawingml/2006/table">
            <a:tbl>
              <a:tblPr firstRow="1" bandRow="1">
                <a:tableStyleId>{5DA37D80-6434-44D0-A028-1B22A696006F}</a:tableStyleId>
              </a:tblPr>
              <a:tblGrid>
                <a:gridCol w="1402076">
                  <a:extLst>
                    <a:ext uri="{9D8B030D-6E8A-4147-A177-3AD203B41FA5}">
                      <a16:colId xmlns:a16="http://schemas.microsoft.com/office/drawing/2014/main" val="3986414311"/>
                    </a:ext>
                  </a:extLst>
                </a:gridCol>
                <a:gridCol w="2276272">
                  <a:extLst>
                    <a:ext uri="{9D8B030D-6E8A-4147-A177-3AD203B41FA5}">
                      <a16:colId xmlns:a16="http://schemas.microsoft.com/office/drawing/2014/main" val="635949943"/>
                    </a:ext>
                  </a:extLst>
                </a:gridCol>
                <a:gridCol w="2279511">
                  <a:extLst>
                    <a:ext uri="{9D8B030D-6E8A-4147-A177-3AD203B41FA5}">
                      <a16:colId xmlns:a16="http://schemas.microsoft.com/office/drawing/2014/main" val="580487588"/>
                    </a:ext>
                  </a:extLst>
                </a:gridCol>
              </a:tblGrid>
              <a:tr h="714606">
                <a:tc>
                  <a:txBody>
                    <a:bodyPr/>
                    <a:lstStyle/>
                    <a:p>
                      <a:pPr algn="ctr"/>
                      <a:endParaRPr lang="en-US" b="1" dirty="0">
                        <a:solidFill>
                          <a:schemeClr val="bg1"/>
                        </a:solidFill>
                        <a:latin typeface="+mn-lt"/>
                      </a:endParaRPr>
                    </a:p>
                  </a:txBody>
                  <a:tcPr/>
                </a:tc>
                <a:tc>
                  <a:txBody>
                    <a:bodyPr/>
                    <a:lstStyle/>
                    <a:p>
                      <a:pPr algn="l"/>
                      <a:r>
                        <a:rPr lang="en-US" altLang="ko-KR" sz="1800" b="1" dirty="0">
                          <a:solidFill>
                            <a:schemeClr val="bg1"/>
                          </a:solidFill>
                          <a:effectLst>
                            <a:outerShdw blurRad="38100" dist="38100" dir="2700000" algn="tl">
                              <a:srgbClr val="000000">
                                <a:alpha val="43137"/>
                              </a:srgbClr>
                            </a:outerShdw>
                          </a:effectLst>
                        </a:rPr>
                        <a:t>Traditional Method</a:t>
                      </a:r>
                      <a:endParaRPr lang="en-US" b="1" dirty="0">
                        <a:solidFill>
                          <a:schemeClr val="bg1"/>
                        </a:solidFill>
                        <a:effectLst>
                          <a:outerShdw blurRad="38100" dist="38100" dir="2700000" algn="tl">
                            <a:srgbClr val="000000">
                              <a:alpha val="43137"/>
                            </a:srgbClr>
                          </a:outerShdw>
                        </a:effectLst>
                        <a:latin typeface="+mn-lt"/>
                      </a:endParaRPr>
                    </a:p>
                  </a:txBody>
                  <a:tcPr anchor="ctr"/>
                </a:tc>
                <a:tc>
                  <a:txBody>
                    <a:bodyPr/>
                    <a:lstStyle/>
                    <a:p>
                      <a:pPr algn="l"/>
                      <a:r>
                        <a:rPr lang="en-US" altLang="ko-KR" sz="1800" b="1" dirty="0">
                          <a:solidFill>
                            <a:schemeClr val="bg1"/>
                          </a:solidFill>
                          <a:effectLst>
                            <a:outerShdw blurRad="38100" dist="38100" dir="2700000" algn="tl">
                              <a:srgbClr val="000000">
                                <a:alpha val="43137"/>
                              </a:srgbClr>
                            </a:outerShdw>
                          </a:effectLst>
                        </a:rPr>
                        <a:t>Propose Solution</a:t>
                      </a:r>
                      <a:endParaRPr lang="en-US" b="1" dirty="0">
                        <a:solidFill>
                          <a:schemeClr val="bg1"/>
                        </a:solidFill>
                        <a:effectLst>
                          <a:outerShdw blurRad="38100" dist="38100" dir="2700000" algn="tl">
                            <a:srgbClr val="000000">
                              <a:alpha val="43137"/>
                            </a:srgbClr>
                          </a:outerShdw>
                        </a:effectLst>
                        <a:latin typeface="+mn-lt"/>
                      </a:endParaRPr>
                    </a:p>
                  </a:txBody>
                  <a:tcPr anchor="ctr"/>
                </a:tc>
                <a:extLst>
                  <a:ext uri="{0D108BD9-81ED-4DB2-BD59-A6C34878D82A}">
                    <a16:rowId xmlns:a16="http://schemas.microsoft.com/office/drawing/2014/main" val="1749544216"/>
                  </a:ext>
                </a:extLst>
              </a:tr>
              <a:tr h="1501580">
                <a:tc>
                  <a:txBody>
                    <a:bodyPr/>
                    <a:lstStyle/>
                    <a:p>
                      <a:pPr algn="ctr"/>
                      <a:r>
                        <a:rPr lang="en-US" b="1" dirty="0">
                          <a:solidFill>
                            <a:schemeClr val="bg1"/>
                          </a:solidFill>
                          <a:effectLst>
                            <a:outerShdw blurRad="38100" dist="38100" dir="2700000" algn="tl">
                              <a:srgbClr val="000000">
                                <a:alpha val="43137"/>
                              </a:srgbClr>
                            </a:outerShdw>
                          </a:effectLst>
                        </a:rPr>
                        <a:t>Data</a:t>
                      </a:r>
                      <a:endParaRPr lang="en-US" b="1" dirty="0">
                        <a:solidFill>
                          <a:schemeClr val="bg1"/>
                        </a:solidFill>
                        <a:effectLst>
                          <a:outerShdw blurRad="38100" dist="38100" dir="2700000" algn="tl">
                            <a:srgbClr val="000000">
                              <a:alpha val="43137"/>
                            </a:srgbClr>
                          </a:outerShdw>
                        </a:effectLst>
                        <a:latin typeface="+mn-lt"/>
                      </a:endParaRPr>
                    </a:p>
                  </a:txBody>
                  <a:tcPr anchor="ctr"/>
                </a:tc>
                <a:tc>
                  <a:txBody>
                    <a:bodyPr/>
                    <a:lstStyle/>
                    <a:p>
                      <a:pPr algn="l"/>
                      <a:r>
                        <a:rPr lang="en-US" altLang="ko-KR" sz="1800" b="0" dirty="0">
                          <a:solidFill>
                            <a:schemeClr val="bg1"/>
                          </a:solidFill>
                        </a:rPr>
                        <a:t>Turning Movements, Arriving rates, </a:t>
                      </a:r>
                    </a:p>
                    <a:p>
                      <a:pPr algn="l"/>
                      <a:r>
                        <a:rPr lang="en-US" altLang="ko-KR" sz="1800" b="0" dirty="0">
                          <a:solidFill>
                            <a:schemeClr val="bg1"/>
                          </a:solidFill>
                        </a:rPr>
                        <a:t>Signal timing plan</a:t>
                      </a:r>
                      <a:endParaRPr lang="en-US" altLang="ko-KR" sz="1800" b="0" i="1" dirty="0">
                        <a:solidFill>
                          <a:schemeClr val="bg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800" b="0" dirty="0">
                          <a:solidFill>
                            <a:schemeClr val="bg1"/>
                          </a:solidFill>
                        </a:rPr>
                        <a:t>Waze Travel Time Data</a:t>
                      </a:r>
                      <a:endParaRPr lang="ko-KR" altLang="en-US" sz="1800" b="0" dirty="0">
                        <a:solidFill>
                          <a:schemeClr val="bg1"/>
                        </a:solidFill>
                      </a:endParaRPr>
                    </a:p>
                    <a:p>
                      <a:pPr algn="l"/>
                      <a:endParaRPr lang="en-US" b="0" dirty="0">
                        <a:solidFill>
                          <a:schemeClr val="bg1"/>
                        </a:solidFill>
                        <a:latin typeface="+mn-lt"/>
                      </a:endParaRPr>
                    </a:p>
                  </a:txBody>
                  <a:tcPr anchor="ctr"/>
                </a:tc>
                <a:extLst>
                  <a:ext uri="{0D108BD9-81ED-4DB2-BD59-A6C34878D82A}">
                    <a16:rowId xmlns:a16="http://schemas.microsoft.com/office/drawing/2014/main" val="773813977"/>
                  </a:ext>
                </a:extLst>
              </a:tr>
              <a:tr h="714606">
                <a:tc>
                  <a:txBody>
                    <a:bodyPr/>
                    <a:lstStyle/>
                    <a:p>
                      <a:pPr algn="ctr"/>
                      <a:r>
                        <a:rPr lang="en-US" b="1" dirty="0">
                          <a:solidFill>
                            <a:schemeClr val="bg1"/>
                          </a:solidFill>
                          <a:effectLst>
                            <a:outerShdw blurRad="38100" dist="38100" dir="2700000" algn="tl">
                              <a:srgbClr val="000000">
                                <a:alpha val="43137"/>
                              </a:srgbClr>
                            </a:outerShdw>
                          </a:effectLst>
                        </a:rPr>
                        <a:t>Delay</a:t>
                      </a:r>
                      <a:endParaRPr lang="en-US" b="1" dirty="0">
                        <a:solidFill>
                          <a:schemeClr val="bg1"/>
                        </a:solidFill>
                        <a:effectLst>
                          <a:outerShdw blurRad="38100" dist="38100" dir="2700000" algn="tl">
                            <a:srgbClr val="000000">
                              <a:alpha val="43137"/>
                            </a:srgbClr>
                          </a:outerShdw>
                        </a:effectLst>
                        <a:latin typeface="+mn-lt"/>
                      </a:endParaRPr>
                    </a:p>
                  </a:txBody>
                  <a:tcPr anchor="ctr"/>
                </a:tc>
                <a:tc>
                  <a:txBody>
                    <a:bodyPr/>
                    <a:lstStyle/>
                    <a:p>
                      <a:pPr algn="l"/>
                      <a:r>
                        <a:rPr lang="en-US" b="0" dirty="0">
                          <a:solidFill>
                            <a:schemeClr val="bg1"/>
                          </a:solidFill>
                        </a:rPr>
                        <a:t>Average Control Delay</a:t>
                      </a:r>
                      <a:endParaRPr lang="en-US" b="0" dirty="0">
                        <a:solidFill>
                          <a:schemeClr val="bg1"/>
                        </a:solidFill>
                        <a:latin typeface="+mn-lt"/>
                      </a:endParaRPr>
                    </a:p>
                  </a:txBody>
                  <a:tcPr anchor="ctr"/>
                </a:tc>
                <a:tc>
                  <a:txBody>
                    <a:bodyPr/>
                    <a:lstStyle/>
                    <a:p>
                      <a:pPr algn="l"/>
                      <a:r>
                        <a:rPr lang="en-US" b="0" dirty="0">
                          <a:solidFill>
                            <a:schemeClr val="bg1"/>
                          </a:solidFill>
                          <a:latin typeface="+mn-lt"/>
                        </a:rPr>
                        <a:t>Average Travel Time Delay</a:t>
                      </a:r>
                    </a:p>
                  </a:txBody>
                  <a:tcPr anchor="ctr"/>
                </a:tc>
                <a:extLst>
                  <a:ext uri="{0D108BD9-81ED-4DB2-BD59-A6C34878D82A}">
                    <a16:rowId xmlns:a16="http://schemas.microsoft.com/office/drawing/2014/main" val="3206652262"/>
                  </a:ext>
                </a:extLst>
              </a:tr>
              <a:tr h="1266822">
                <a:tc>
                  <a:txBody>
                    <a:bodyPr/>
                    <a:lstStyle/>
                    <a:p>
                      <a:pPr algn="ctr"/>
                      <a:r>
                        <a:rPr lang="en-US" b="1" dirty="0">
                          <a:solidFill>
                            <a:schemeClr val="bg1"/>
                          </a:solidFill>
                          <a:effectLst>
                            <a:outerShdw blurRad="38100" dist="38100" dir="2700000" algn="tl">
                              <a:srgbClr val="000000">
                                <a:alpha val="43137"/>
                              </a:srgbClr>
                            </a:outerShdw>
                          </a:effectLst>
                        </a:rPr>
                        <a:t>Performance Measures</a:t>
                      </a:r>
                      <a:endParaRPr lang="en-US" b="1" dirty="0">
                        <a:solidFill>
                          <a:schemeClr val="bg1"/>
                        </a:solidFill>
                        <a:effectLst>
                          <a:outerShdw blurRad="38100" dist="38100" dir="2700000" algn="tl">
                            <a:srgbClr val="000000">
                              <a:alpha val="43137"/>
                            </a:srgbClr>
                          </a:outerShdw>
                        </a:effectLst>
                        <a:latin typeface="+mn-lt"/>
                      </a:endParaRPr>
                    </a:p>
                  </a:txBody>
                  <a:tcPr anchor="ctr"/>
                </a:tc>
                <a:tc>
                  <a:txBody>
                    <a:bodyPr/>
                    <a:lstStyle/>
                    <a:p>
                      <a:pPr algn="l"/>
                      <a:r>
                        <a:rPr lang="en-US" b="0" dirty="0">
                          <a:solidFill>
                            <a:schemeClr val="bg1"/>
                          </a:solidFill>
                        </a:rPr>
                        <a:t>Level of Service(LOS)</a:t>
                      </a:r>
                      <a:endParaRPr lang="en-US" b="0" dirty="0">
                        <a:solidFill>
                          <a:schemeClr val="bg1"/>
                        </a:solidFill>
                        <a:latin typeface="+mn-lt"/>
                      </a:endParaRPr>
                    </a:p>
                  </a:txBody>
                  <a:tcPr anchor="ctr"/>
                </a:tc>
                <a:tc>
                  <a:txBody>
                    <a:bodyPr/>
                    <a:lstStyle/>
                    <a:p>
                      <a:pPr algn="l"/>
                      <a:r>
                        <a:rPr lang="en-US" b="0" dirty="0">
                          <a:solidFill>
                            <a:schemeClr val="bg1"/>
                          </a:solidFill>
                        </a:rPr>
                        <a:t>Derive New Measurement</a:t>
                      </a:r>
                      <a:endParaRPr lang="en-US" b="0" dirty="0">
                        <a:solidFill>
                          <a:schemeClr val="bg1"/>
                        </a:solidFill>
                        <a:latin typeface="+mn-lt"/>
                      </a:endParaRPr>
                    </a:p>
                  </a:txBody>
                  <a:tcPr anchor="ctr"/>
                </a:tc>
                <a:extLst>
                  <a:ext uri="{0D108BD9-81ED-4DB2-BD59-A6C34878D82A}">
                    <a16:rowId xmlns:a16="http://schemas.microsoft.com/office/drawing/2014/main" val="941546290"/>
                  </a:ext>
                </a:extLst>
              </a:tr>
            </a:tbl>
          </a:graphicData>
        </a:graphic>
      </p:graphicFrame>
      <p:sp>
        <p:nvSpPr>
          <p:cNvPr id="12" name="TextBox 11">
            <a:extLst>
              <a:ext uri="{FF2B5EF4-FFF2-40B4-BE49-F238E27FC236}">
                <a16:creationId xmlns:a16="http://schemas.microsoft.com/office/drawing/2014/main" id="{3D91498E-B8FF-41A4-A7EA-DEBC4E4E6247}"/>
              </a:ext>
            </a:extLst>
          </p:cNvPr>
          <p:cNvSpPr txBox="1"/>
          <p:nvPr/>
        </p:nvSpPr>
        <p:spPr>
          <a:xfrm>
            <a:off x="11518418" y="6335606"/>
            <a:ext cx="673582" cy="400110"/>
          </a:xfrm>
          <a:prstGeom prst="rect">
            <a:avLst/>
          </a:prstGeom>
          <a:noFill/>
        </p:spPr>
        <p:txBody>
          <a:bodyPr wrap="none" rtlCol="0">
            <a:spAutoFit/>
          </a:bodyPr>
          <a:lstStyle/>
          <a:p>
            <a:r>
              <a:rPr lang="en-US" sz="2000" dirty="0">
                <a:solidFill>
                  <a:srgbClr val="58595B"/>
                </a:solidFill>
              </a:rPr>
              <a:t>7/13</a:t>
            </a:r>
          </a:p>
        </p:txBody>
      </p:sp>
    </p:spTree>
    <p:extLst>
      <p:ext uri="{BB962C8B-B14F-4D97-AF65-F5344CB8AC3E}">
        <p14:creationId xmlns:p14="http://schemas.microsoft.com/office/powerpoint/2010/main" val="421910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40006266-AED1-4468-8E92-950C7566AFA0}"/>
              </a:ext>
            </a:extLst>
          </p:cNvPr>
          <p:cNvGrpSpPr/>
          <p:nvPr/>
        </p:nvGrpSpPr>
        <p:grpSpPr>
          <a:xfrm rot="10800000" flipV="1">
            <a:off x="326967" y="5705572"/>
            <a:ext cx="11094316" cy="793872"/>
            <a:chOff x="-878469" y="1992977"/>
            <a:chExt cx="3513872" cy="3638888"/>
          </a:xfrm>
          <a:solidFill>
            <a:schemeClr val="accent2"/>
          </a:solidFill>
        </p:grpSpPr>
        <p:sp>
          <p:nvSpPr>
            <p:cNvPr id="5" name="Rectangle 12">
              <a:extLst>
                <a:ext uri="{FF2B5EF4-FFF2-40B4-BE49-F238E27FC236}">
                  <a16:creationId xmlns:a16="http://schemas.microsoft.com/office/drawing/2014/main" id="{A345EA2C-6A34-41BD-8F99-1888A0F1439C}"/>
                </a:ext>
              </a:extLst>
            </p:cNvPr>
            <p:cNvSpPr/>
            <p:nvPr/>
          </p:nvSpPr>
          <p:spPr>
            <a:xfrm>
              <a:off x="-878469" y="1992985"/>
              <a:ext cx="3434246" cy="3638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Rectangle 13">
              <a:extLst>
                <a:ext uri="{FF2B5EF4-FFF2-40B4-BE49-F238E27FC236}">
                  <a16:creationId xmlns:a16="http://schemas.microsoft.com/office/drawing/2014/main" id="{B7D17A90-3827-45BB-ADED-D2315792E367}"/>
                </a:ext>
              </a:extLst>
            </p:cNvPr>
            <p:cNvSpPr/>
            <p:nvPr/>
          </p:nvSpPr>
          <p:spPr>
            <a:xfrm>
              <a:off x="2589684" y="1992977"/>
              <a:ext cx="45719" cy="3638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 name="TextBox 9">
            <a:extLst>
              <a:ext uri="{FF2B5EF4-FFF2-40B4-BE49-F238E27FC236}">
                <a16:creationId xmlns:a16="http://schemas.microsoft.com/office/drawing/2014/main" id="{D4FF00B5-3DA6-468C-93EE-4836538A9DAD}"/>
              </a:ext>
            </a:extLst>
          </p:cNvPr>
          <p:cNvSpPr txBox="1"/>
          <p:nvPr/>
        </p:nvSpPr>
        <p:spPr>
          <a:xfrm>
            <a:off x="1413014" y="5917841"/>
            <a:ext cx="8972557"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Delay Computation:</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FA4435A-1E73-40CC-87E6-F72CDCCB74EB}"/>
                  </a:ext>
                </a:extLst>
              </p:cNvPr>
              <p:cNvSpPr/>
              <p:nvPr/>
            </p:nvSpPr>
            <p:spPr>
              <a:xfrm>
                <a:off x="5294141" y="5860093"/>
                <a:ext cx="19705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a:rPr lang="en-US" sz="2800" i="1">
                              <a:solidFill>
                                <a:schemeClr val="bg1"/>
                              </a:solidFill>
                              <a:latin typeface="Cambria Math" panose="02040503050406030204" pitchFamily="18" charset="0"/>
                            </a:rPr>
                            <m:t>𝐷</m:t>
                          </m:r>
                        </m:e>
                      </m:acc>
                      <m:r>
                        <a:rPr lang="en-US" sz="2800" i="0">
                          <a:solidFill>
                            <a:schemeClr val="bg1"/>
                          </a:solidFill>
                          <a:latin typeface="Cambria Math" panose="02040503050406030204" pitchFamily="18" charset="0"/>
                        </a:rPr>
                        <m:t>=</m:t>
                      </m:r>
                      <m:acc>
                        <m:accPr>
                          <m:chr m:val="̅"/>
                          <m:ctrlPr>
                            <a:rPr lang="en-US" sz="2800" i="1">
                              <a:solidFill>
                                <a:schemeClr val="bg1"/>
                              </a:solidFill>
                              <a:latin typeface="Cambria Math" panose="02040503050406030204" pitchFamily="18" charset="0"/>
                            </a:rPr>
                          </m:ctrlPr>
                        </m:accPr>
                        <m:e>
                          <m:r>
                            <a:rPr lang="en-US" sz="2800" i="1">
                              <a:solidFill>
                                <a:schemeClr val="bg1"/>
                              </a:solidFill>
                              <a:latin typeface="Cambria Math" panose="02040503050406030204" pitchFamily="18" charset="0"/>
                            </a:rPr>
                            <m:t>𝑇</m:t>
                          </m:r>
                        </m:e>
                      </m:acc>
                      <m:r>
                        <a:rPr lang="en-US" sz="2800" i="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𝑇</m:t>
                          </m:r>
                        </m:e>
                        <m:sub>
                          <m:r>
                            <a:rPr lang="en-US" sz="2800" i="1">
                              <a:solidFill>
                                <a:schemeClr val="bg1"/>
                              </a:solidFill>
                              <a:latin typeface="Cambria Math" panose="02040503050406030204" pitchFamily="18" charset="0"/>
                            </a:rPr>
                            <m:t>𝑒</m:t>
                          </m:r>
                        </m:sub>
                      </m:sSub>
                    </m:oMath>
                  </m:oMathPara>
                </a14:m>
                <a:endParaRPr lang="en-US" dirty="0"/>
              </a:p>
            </p:txBody>
          </p:sp>
        </mc:Choice>
        <mc:Fallback xmlns="">
          <p:sp>
            <p:nvSpPr>
              <p:cNvPr id="11" name="Rectangle 10">
                <a:extLst>
                  <a:ext uri="{FF2B5EF4-FFF2-40B4-BE49-F238E27FC236}">
                    <a16:creationId xmlns:a16="http://schemas.microsoft.com/office/drawing/2014/main" id="{4FA4435A-1E73-40CC-87E6-F72CDCCB74EB}"/>
                  </a:ext>
                </a:extLst>
              </p:cNvPr>
              <p:cNvSpPr>
                <a:spLocks noRot="1" noChangeAspect="1" noMove="1" noResize="1" noEditPoints="1" noAdjustHandles="1" noChangeArrowheads="1" noChangeShapeType="1" noTextEdit="1"/>
              </p:cNvSpPr>
              <p:nvPr/>
            </p:nvSpPr>
            <p:spPr>
              <a:xfrm>
                <a:off x="5294141" y="5860093"/>
                <a:ext cx="1970539" cy="523220"/>
              </a:xfrm>
              <a:prstGeom prst="rect">
                <a:avLst/>
              </a:prstGeom>
              <a:blipFill>
                <a:blip r:embed="rId3"/>
                <a:stretch>
                  <a:fillRect/>
                </a:stretch>
              </a:blipFill>
            </p:spPr>
            <p:txBody>
              <a:bodyPr/>
              <a:lstStyle/>
              <a:p>
                <a:r>
                  <a:rPr lang="en-US">
                    <a:noFill/>
                  </a:rPr>
                  <a:t> </a:t>
                </a:r>
              </a:p>
            </p:txBody>
          </p:sp>
        </mc:Fallback>
      </mc:AlternateContent>
      <p:pic>
        <p:nvPicPr>
          <p:cNvPr id="3" name="Picture 2" descr="A screenshot of a video game&#10;&#10;Description automatically generated">
            <a:extLst>
              <a:ext uri="{FF2B5EF4-FFF2-40B4-BE49-F238E27FC236}">
                <a16:creationId xmlns:a16="http://schemas.microsoft.com/office/drawing/2014/main" id="{6FCBC531-1CDE-48FE-A9B6-49C7532F5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627" y="1157442"/>
            <a:ext cx="4439068" cy="4432000"/>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18028C3-6027-43CA-ACB2-6233586ACD6C}"/>
                  </a:ext>
                </a:extLst>
              </p:cNvPr>
              <p:cNvSpPr/>
              <p:nvPr/>
            </p:nvSpPr>
            <p:spPr>
              <a:xfrm>
                <a:off x="6411949" y="4865904"/>
                <a:ext cx="133100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58595B"/>
                          </a:solidFill>
                          <a:latin typeface="Cambria Math" panose="02040503050406030204" pitchFamily="18" charset="0"/>
                        </a:rPr>
                        <m:t>𝑈𝑝𝑠𝑡𝑟𝑎𝑚</m:t>
                      </m:r>
                      <m:r>
                        <a:rPr lang="en-US" sz="1600" b="0" i="1" smtClean="0">
                          <a:solidFill>
                            <a:srgbClr val="58595B"/>
                          </a:solidFill>
                          <a:latin typeface="Cambria Math" panose="02040503050406030204" pitchFamily="18" charset="0"/>
                        </a:rPr>
                        <m:t> </m:t>
                      </m:r>
                      <m:sSub>
                        <m:sSubPr>
                          <m:ctrlPr>
                            <a:rPr lang="en-US" sz="1600" i="1">
                              <a:solidFill>
                                <a:srgbClr val="58595B"/>
                              </a:solidFill>
                              <a:latin typeface="Cambria Math" panose="02040503050406030204" pitchFamily="18" charset="0"/>
                            </a:rPr>
                          </m:ctrlPr>
                        </m:sSubPr>
                        <m:e>
                          <m:r>
                            <a:rPr lang="en-US" sz="1600" b="0" i="1" smtClean="0">
                              <a:solidFill>
                                <a:srgbClr val="58595B"/>
                              </a:solidFill>
                              <a:latin typeface="Cambria Math" panose="02040503050406030204" pitchFamily="18" charset="0"/>
                            </a:rPr>
                            <m:t>𝑃</m:t>
                          </m:r>
                        </m:e>
                        <m:sub>
                          <m:r>
                            <a:rPr lang="en-US" sz="1600" b="0" i="1" smtClean="0">
                              <a:solidFill>
                                <a:srgbClr val="58595B"/>
                              </a:solidFill>
                              <a:latin typeface="Cambria Math" panose="02040503050406030204" pitchFamily="18" charset="0"/>
                            </a:rPr>
                            <m:t>𝑈</m:t>
                          </m:r>
                        </m:sub>
                      </m:sSub>
                    </m:oMath>
                  </m:oMathPara>
                </a14:m>
                <a:endParaRPr lang="en-US" sz="1100" dirty="0">
                  <a:solidFill>
                    <a:srgbClr val="58595B"/>
                  </a:solidFill>
                  <a:latin typeface="Arial" panose="020B0604020202020204" pitchFamily="34" charset="0"/>
                  <a:cs typeface="Arial" panose="020B0604020202020204" pitchFamily="34" charset="0"/>
                </a:endParaRPr>
              </a:p>
            </p:txBody>
          </p:sp>
        </mc:Choice>
        <mc:Fallback xmlns="">
          <p:sp>
            <p:nvSpPr>
              <p:cNvPr id="12" name="Rectangle 11">
                <a:extLst>
                  <a:ext uri="{FF2B5EF4-FFF2-40B4-BE49-F238E27FC236}">
                    <a16:creationId xmlns:a16="http://schemas.microsoft.com/office/drawing/2014/main" id="{318028C3-6027-43CA-ACB2-6233586ACD6C}"/>
                  </a:ext>
                </a:extLst>
              </p:cNvPr>
              <p:cNvSpPr>
                <a:spLocks noRot="1" noChangeAspect="1" noMove="1" noResize="1" noEditPoints="1" noAdjustHandles="1" noChangeArrowheads="1" noChangeShapeType="1" noTextEdit="1"/>
              </p:cNvSpPr>
              <p:nvPr/>
            </p:nvSpPr>
            <p:spPr>
              <a:xfrm>
                <a:off x="6411949" y="4865904"/>
                <a:ext cx="1331005" cy="338554"/>
              </a:xfrm>
              <a:prstGeom prst="rect">
                <a:avLst/>
              </a:prstGeom>
              <a:blipFill>
                <a:blip r:embed="rId5"/>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EC6FACF-0F23-4111-82FA-B571789B8A2B}"/>
                  </a:ext>
                </a:extLst>
              </p:cNvPr>
              <p:cNvSpPr/>
              <p:nvPr/>
            </p:nvSpPr>
            <p:spPr>
              <a:xfrm>
                <a:off x="6599177" y="4026234"/>
                <a:ext cx="16637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58595B"/>
                          </a:solidFill>
                          <a:latin typeface="Cambria Math" panose="02040503050406030204" pitchFamily="18" charset="0"/>
                        </a:rPr>
                        <m:t>𝐷𝑜𝑤𝑛𝑠𝑡𝑟𝑎𝑚</m:t>
                      </m:r>
                      <m:r>
                        <a:rPr lang="en-US" sz="1600" b="0" i="1" smtClean="0">
                          <a:solidFill>
                            <a:srgbClr val="58595B"/>
                          </a:solidFill>
                          <a:latin typeface="Cambria Math" panose="02040503050406030204" pitchFamily="18" charset="0"/>
                        </a:rPr>
                        <m:t> </m:t>
                      </m:r>
                      <m:sSub>
                        <m:sSubPr>
                          <m:ctrlPr>
                            <a:rPr lang="en-US" sz="1600" i="1">
                              <a:solidFill>
                                <a:srgbClr val="58595B"/>
                              </a:solidFill>
                              <a:latin typeface="Cambria Math" panose="02040503050406030204" pitchFamily="18" charset="0"/>
                            </a:rPr>
                          </m:ctrlPr>
                        </m:sSubPr>
                        <m:e>
                          <m:r>
                            <a:rPr lang="en-US" sz="1600" b="0" i="1" smtClean="0">
                              <a:solidFill>
                                <a:srgbClr val="58595B"/>
                              </a:solidFill>
                              <a:latin typeface="Cambria Math" panose="02040503050406030204" pitchFamily="18" charset="0"/>
                            </a:rPr>
                            <m:t>𝑃</m:t>
                          </m:r>
                        </m:e>
                        <m:sub>
                          <m:r>
                            <a:rPr lang="en-US" sz="1600" b="0" i="1" smtClean="0">
                              <a:solidFill>
                                <a:srgbClr val="58595B"/>
                              </a:solidFill>
                              <a:latin typeface="Cambria Math" panose="02040503050406030204" pitchFamily="18" charset="0"/>
                            </a:rPr>
                            <m:t>𝑟𝑑</m:t>
                          </m:r>
                        </m:sub>
                      </m:sSub>
                    </m:oMath>
                  </m:oMathPara>
                </a14:m>
                <a:endParaRPr lang="en-US" sz="1100" dirty="0">
                  <a:solidFill>
                    <a:srgbClr val="58595B"/>
                  </a:solidFill>
                  <a:latin typeface="Arial" panose="020B0604020202020204" pitchFamily="34"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8EC6FACF-0F23-4111-82FA-B571789B8A2B}"/>
                  </a:ext>
                </a:extLst>
              </p:cNvPr>
              <p:cNvSpPr>
                <a:spLocks noRot="1" noChangeAspect="1" noMove="1" noResize="1" noEditPoints="1" noAdjustHandles="1" noChangeArrowheads="1" noChangeShapeType="1" noTextEdit="1"/>
              </p:cNvSpPr>
              <p:nvPr/>
            </p:nvSpPr>
            <p:spPr>
              <a:xfrm>
                <a:off x="6599177" y="4026234"/>
                <a:ext cx="1663789"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3754E9F4-A6E1-42F3-8C21-6159EA4B0FC1}"/>
                  </a:ext>
                </a:extLst>
              </p:cNvPr>
              <p:cNvSpPr/>
              <p:nvPr/>
            </p:nvSpPr>
            <p:spPr>
              <a:xfrm>
                <a:off x="3647627" y="2313337"/>
                <a:ext cx="16637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58595B"/>
                          </a:solidFill>
                          <a:latin typeface="Cambria Math" panose="02040503050406030204" pitchFamily="18" charset="0"/>
                        </a:rPr>
                        <m:t>𝐷𝑜𝑤𝑛𝑠𝑡𝑟𝑎𝑚</m:t>
                      </m:r>
                      <m:r>
                        <a:rPr lang="en-US" sz="1600" b="0" i="1" smtClean="0">
                          <a:solidFill>
                            <a:srgbClr val="58595B"/>
                          </a:solidFill>
                          <a:latin typeface="Cambria Math" panose="02040503050406030204" pitchFamily="18" charset="0"/>
                        </a:rPr>
                        <m:t> </m:t>
                      </m:r>
                      <m:sSub>
                        <m:sSubPr>
                          <m:ctrlPr>
                            <a:rPr lang="en-US" sz="1600" i="1">
                              <a:solidFill>
                                <a:srgbClr val="58595B"/>
                              </a:solidFill>
                              <a:latin typeface="Cambria Math" panose="02040503050406030204" pitchFamily="18" charset="0"/>
                            </a:rPr>
                          </m:ctrlPr>
                        </m:sSubPr>
                        <m:e>
                          <m:r>
                            <a:rPr lang="en-US" sz="1600" b="0" i="1" smtClean="0">
                              <a:solidFill>
                                <a:srgbClr val="58595B"/>
                              </a:solidFill>
                              <a:latin typeface="Cambria Math" panose="02040503050406030204" pitchFamily="18" charset="0"/>
                            </a:rPr>
                            <m:t>𝑃</m:t>
                          </m:r>
                        </m:e>
                        <m:sub>
                          <m:r>
                            <a:rPr lang="en-US" sz="1600" b="0" i="1" smtClean="0">
                              <a:solidFill>
                                <a:srgbClr val="58595B"/>
                              </a:solidFill>
                              <a:latin typeface="Cambria Math" panose="02040503050406030204" pitchFamily="18" charset="0"/>
                            </a:rPr>
                            <m:t>𝑙𝑑</m:t>
                          </m:r>
                        </m:sub>
                      </m:sSub>
                    </m:oMath>
                  </m:oMathPara>
                </a14:m>
                <a:endParaRPr lang="en-US" sz="1100" dirty="0">
                  <a:solidFill>
                    <a:srgbClr val="58595B"/>
                  </a:solidFill>
                  <a:latin typeface="Arial" panose="020B0604020202020204" pitchFamily="34" charset="0"/>
                  <a:cs typeface="Arial" panose="020B0604020202020204" pitchFamily="34" charset="0"/>
                </a:endParaRPr>
              </a:p>
            </p:txBody>
          </p:sp>
        </mc:Choice>
        <mc:Fallback xmlns="">
          <p:sp>
            <p:nvSpPr>
              <p:cNvPr id="18" name="Rectangle 17">
                <a:extLst>
                  <a:ext uri="{FF2B5EF4-FFF2-40B4-BE49-F238E27FC236}">
                    <a16:creationId xmlns:a16="http://schemas.microsoft.com/office/drawing/2014/main" id="{3754E9F4-A6E1-42F3-8C21-6159EA4B0FC1}"/>
                  </a:ext>
                </a:extLst>
              </p:cNvPr>
              <p:cNvSpPr>
                <a:spLocks noRot="1" noChangeAspect="1" noMove="1" noResize="1" noEditPoints="1" noAdjustHandles="1" noChangeArrowheads="1" noChangeShapeType="1" noTextEdit="1"/>
              </p:cNvSpPr>
              <p:nvPr/>
            </p:nvSpPr>
            <p:spPr>
              <a:xfrm>
                <a:off x="3647627" y="2313337"/>
                <a:ext cx="1663789"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3014C93-3E52-4AC5-A73B-60E52E36A439}"/>
                  </a:ext>
                </a:extLst>
              </p:cNvPr>
              <p:cNvSpPr/>
              <p:nvPr/>
            </p:nvSpPr>
            <p:spPr>
              <a:xfrm>
                <a:off x="6411949" y="1822819"/>
                <a:ext cx="158524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58595B"/>
                          </a:solidFill>
                          <a:latin typeface="Cambria Math" panose="02040503050406030204" pitchFamily="18" charset="0"/>
                        </a:rPr>
                        <m:t>𝐷𝑜𝑤𝑛𝑠𝑡𝑟𝑎𝑚</m:t>
                      </m:r>
                      <m:r>
                        <a:rPr lang="en-US" sz="1600" b="0" i="1" smtClean="0">
                          <a:solidFill>
                            <a:srgbClr val="58595B"/>
                          </a:solidFill>
                          <a:latin typeface="Cambria Math" panose="02040503050406030204" pitchFamily="18" charset="0"/>
                        </a:rPr>
                        <m:t> </m:t>
                      </m:r>
                      <m:sSub>
                        <m:sSubPr>
                          <m:ctrlPr>
                            <a:rPr lang="en-US" sz="1600" i="1">
                              <a:solidFill>
                                <a:srgbClr val="58595B"/>
                              </a:solidFill>
                              <a:latin typeface="Cambria Math" panose="02040503050406030204" pitchFamily="18" charset="0"/>
                            </a:rPr>
                          </m:ctrlPr>
                        </m:sSubPr>
                        <m:e>
                          <m:r>
                            <a:rPr lang="en-US" sz="1600" b="0" i="1" smtClean="0">
                              <a:solidFill>
                                <a:srgbClr val="58595B"/>
                              </a:solidFill>
                              <a:latin typeface="Cambria Math" panose="02040503050406030204" pitchFamily="18" charset="0"/>
                            </a:rPr>
                            <m:t>𝑃</m:t>
                          </m:r>
                        </m:e>
                        <m:sub>
                          <m:r>
                            <a:rPr lang="en-US" sz="1600" b="0" i="1" smtClean="0">
                              <a:solidFill>
                                <a:srgbClr val="58595B"/>
                              </a:solidFill>
                              <a:latin typeface="Cambria Math" panose="02040503050406030204" pitchFamily="18" charset="0"/>
                            </a:rPr>
                            <m:t>𝑑</m:t>
                          </m:r>
                        </m:sub>
                      </m:sSub>
                    </m:oMath>
                  </m:oMathPara>
                </a14:m>
                <a:endParaRPr lang="en-US" sz="1100" dirty="0">
                  <a:solidFill>
                    <a:srgbClr val="58595B"/>
                  </a:solidFill>
                  <a:latin typeface="Arial" panose="020B0604020202020204" pitchFamily="34" charset="0"/>
                  <a:cs typeface="Arial" panose="020B0604020202020204" pitchFamily="34" charset="0"/>
                </a:endParaRPr>
              </a:p>
            </p:txBody>
          </p:sp>
        </mc:Choice>
        <mc:Fallback xmlns="">
          <p:sp>
            <p:nvSpPr>
              <p:cNvPr id="19" name="Rectangle 18">
                <a:extLst>
                  <a:ext uri="{FF2B5EF4-FFF2-40B4-BE49-F238E27FC236}">
                    <a16:creationId xmlns:a16="http://schemas.microsoft.com/office/drawing/2014/main" id="{93014C93-3E52-4AC5-A73B-60E52E36A439}"/>
                  </a:ext>
                </a:extLst>
              </p:cNvPr>
              <p:cNvSpPr>
                <a:spLocks noRot="1" noChangeAspect="1" noMove="1" noResize="1" noEditPoints="1" noAdjustHandles="1" noChangeArrowheads="1" noChangeShapeType="1" noTextEdit="1"/>
              </p:cNvSpPr>
              <p:nvPr/>
            </p:nvSpPr>
            <p:spPr>
              <a:xfrm>
                <a:off x="6411949" y="1822819"/>
                <a:ext cx="1585242" cy="338554"/>
              </a:xfrm>
              <a:prstGeom prst="rect">
                <a:avLst/>
              </a:prstGeom>
              <a:blipFill>
                <a:blip r:embed="rId8"/>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16AEB9F2-81A9-4589-9D63-B7EC0976DA1E}"/>
              </a:ext>
            </a:extLst>
          </p:cNvPr>
          <p:cNvSpPr txBox="1"/>
          <p:nvPr/>
        </p:nvSpPr>
        <p:spPr>
          <a:xfrm>
            <a:off x="11518418" y="6335606"/>
            <a:ext cx="673582" cy="400110"/>
          </a:xfrm>
          <a:prstGeom prst="rect">
            <a:avLst/>
          </a:prstGeom>
          <a:noFill/>
        </p:spPr>
        <p:txBody>
          <a:bodyPr wrap="none" rtlCol="0">
            <a:spAutoFit/>
          </a:bodyPr>
          <a:lstStyle/>
          <a:p>
            <a:r>
              <a:rPr lang="en-US" sz="2000" dirty="0">
                <a:solidFill>
                  <a:srgbClr val="58595B"/>
                </a:solidFill>
              </a:rPr>
              <a:t>8/13</a:t>
            </a:r>
          </a:p>
        </p:txBody>
      </p:sp>
    </p:spTree>
    <p:extLst>
      <p:ext uri="{BB962C8B-B14F-4D97-AF65-F5344CB8AC3E}">
        <p14:creationId xmlns:p14="http://schemas.microsoft.com/office/powerpoint/2010/main" val="62359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직사각형 1">
            <a:extLst>
              <a:ext uri="{FF2B5EF4-FFF2-40B4-BE49-F238E27FC236}">
                <a16:creationId xmlns:a16="http://schemas.microsoft.com/office/drawing/2014/main" id="{A32C5EDE-3BCF-476E-A090-BC749D8251EE}"/>
              </a:ext>
            </a:extLst>
          </p:cNvPr>
          <p:cNvSpPr/>
          <p:nvPr/>
        </p:nvSpPr>
        <p:spPr>
          <a:xfrm>
            <a:off x="-5278" y="4214828"/>
            <a:ext cx="1036890" cy="583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38">
            <a:extLst>
              <a:ext uri="{FF2B5EF4-FFF2-40B4-BE49-F238E27FC236}">
                <a16:creationId xmlns:a16="http://schemas.microsoft.com/office/drawing/2014/main" id="{9F5CADC0-D105-456E-A458-B31CEF7A61BC}"/>
              </a:ext>
            </a:extLst>
          </p:cNvPr>
          <p:cNvSpPr/>
          <p:nvPr/>
        </p:nvSpPr>
        <p:spPr>
          <a:xfrm>
            <a:off x="2541" y="3435174"/>
            <a:ext cx="1188000" cy="16910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39">
            <a:extLst>
              <a:ext uri="{FF2B5EF4-FFF2-40B4-BE49-F238E27FC236}">
                <a16:creationId xmlns:a16="http://schemas.microsoft.com/office/drawing/2014/main" id="{846236BD-10E9-4C8A-ACA2-E5612D696267}"/>
              </a:ext>
            </a:extLst>
          </p:cNvPr>
          <p:cNvSpPr/>
          <p:nvPr/>
        </p:nvSpPr>
        <p:spPr>
          <a:xfrm>
            <a:off x="1031615" y="3441494"/>
            <a:ext cx="169101" cy="74404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284DE6A1-E851-43C6-9A4D-2FC32D025E92}"/>
              </a:ext>
            </a:extLst>
          </p:cNvPr>
          <p:cNvSpPr/>
          <p:nvPr/>
        </p:nvSpPr>
        <p:spPr>
          <a:xfrm>
            <a:off x="1031613" y="4016439"/>
            <a:ext cx="1188000" cy="16910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ectangle 41">
            <a:extLst>
              <a:ext uri="{FF2B5EF4-FFF2-40B4-BE49-F238E27FC236}">
                <a16:creationId xmlns:a16="http://schemas.microsoft.com/office/drawing/2014/main" id="{6DD562FC-0243-4044-A718-0EC65AE4106C}"/>
              </a:ext>
            </a:extLst>
          </p:cNvPr>
          <p:cNvSpPr/>
          <p:nvPr/>
        </p:nvSpPr>
        <p:spPr>
          <a:xfrm>
            <a:off x="2074592" y="4781521"/>
            <a:ext cx="169101" cy="74404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46F69AFE-16C6-4D2B-A1F8-C5A4F19CBD8D}"/>
              </a:ext>
            </a:extLst>
          </p:cNvPr>
          <p:cNvSpPr/>
          <p:nvPr/>
        </p:nvSpPr>
        <p:spPr>
          <a:xfrm>
            <a:off x="2074589" y="4597703"/>
            <a:ext cx="1188000" cy="16910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077A3F32-270B-4E2A-B77C-89F44B084157}"/>
              </a:ext>
            </a:extLst>
          </p:cNvPr>
          <p:cNvSpPr/>
          <p:nvPr/>
        </p:nvSpPr>
        <p:spPr>
          <a:xfrm>
            <a:off x="3107637" y="4597701"/>
            <a:ext cx="169101" cy="750368"/>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AB8F465B-768A-4D65-800A-26534DDADF16}"/>
              </a:ext>
            </a:extLst>
          </p:cNvPr>
          <p:cNvSpPr/>
          <p:nvPr/>
        </p:nvSpPr>
        <p:spPr>
          <a:xfrm>
            <a:off x="3107633" y="5178967"/>
            <a:ext cx="1188000" cy="16910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ectangle 45">
            <a:extLst>
              <a:ext uri="{FF2B5EF4-FFF2-40B4-BE49-F238E27FC236}">
                <a16:creationId xmlns:a16="http://schemas.microsoft.com/office/drawing/2014/main" id="{91F442FD-630C-42D2-97BC-568597374869}"/>
              </a:ext>
            </a:extLst>
          </p:cNvPr>
          <p:cNvSpPr/>
          <p:nvPr/>
        </p:nvSpPr>
        <p:spPr>
          <a:xfrm>
            <a:off x="5169991" y="5758939"/>
            <a:ext cx="169101" cy="676403"/>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ectangle 46">
            <a:extLst>
              <a:ext uri="{FF2B5EF4-FFF2-40B4-BE49-F238E27FC236}">
                <a16:creationId xmlns:a16="http://schemas.microsoft.com/office/drawing/2014/main" id="{755E2E53-517C-40F4-A216-3DFD085730F0}"/>
              </a:ext>
            </a:extLst>
          </p:cNvPr>
          <p:cNvSpPr/>
          <p:nvPr/>
        </p:nvSpPr>
        <p:spPr>
          <a:xfrm>
            <a:off x="4142086" y="6373077"/>
            <a:ext cx="8046720" cy="16910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7" name="TextBox 56">
            <a:extLst>
              <a:ext uri="{FF2B5EF4-FFF2-40B4-BE49-F238E27FC236}">
                <a16:creationId xmlns:a16="http://schemas.microsoft.com/office/drawing/2014/main" id="{0B2CD612-7CA9-4D93-92F2-A3F2AFA5D426}"/>
              </a:ext>
            </a:extLst>
          </p:cNvPr>
          <p:cNvSpPr txBox="1"/>
          <p:nvPr/>
        </p:nvSpPr>
        <p:spPr>
          <a:xfrm>
            <a:off x="1969851" y="1787868"/>
            <a:ext cx="4099253" cy="400110"/>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Collect and Archive Waze Travel Time</a:t>
            </a:r>
            <a:endParaRPr lang="ko-KR" altLang="en-US" sz="2000" b="1" dirty="0">
              <a:solidFill>
                <a:schemeClr val="tx1">
                  <a:lumMod val="75000"/>
                  <a:lumOff val="25000"/>
                </a:schemeClr>
              </a:solidFill>
              <a:cs typeface="Arial" pitchFamily="34" charset="0"/>
            </a:endParaRPr>
          </a:p>
        </p:txBody>
      </p:sp>
      <p:sp>
        <p:nvSpPr>
          <p:cNvPr id="66" name="TextBox 65">
            <a:extLst>
              <a:ext uri="{FF2B5EF4-FFF2-40B4-BE49-F238E27FC236}">
                <a16:creationId xmlns:a16="http://schemas.microsoft.com/office/drawing/2014/main" id="{91CB6877-EE03-40C0-88A3-7B298CDFF4B8}"/>
              </a:ext>
            </a:extLst>
          </p:cNvPr>
          <p:cNvSpPr txBox="1"/>
          <p:nvPr/>
        </p:nvSpPr>
        <p:spPr>
          <a:xfrm>
            <a:off x="4993814" y="3512115"/>
            <a:ext cx="6973630" cy="707886"/>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Prioritize Signalized Intersection and Identify Deficient Intersections</a:t>
            </a:r>
            <a:endParaRPr lang="ko-KR" altLang="en-US" sz="2000" b="1" dirty="0">
              <a:solidFill>
                <a:schemeClr val="tx1">
                  <a:lumMod val="75000"/>
                  <a:lumOff val="25000"/>
                </a:schemeClr>
              </a:solidFill>
              <a:cs typeface="Arial" pitchFamily="34" charset="0"/>
            </a:endParaRPr>
          </a:p>
        </p:txBody>
      </p:sp>
      <p:sp>
        <p:nvSpPr>
          <p:cNvPr id="67" name="Freeform 57">
            <a:extLst>
              <a:ext uri="{FF2B5EF4-FFF2-40B4-BE49-F238E27FC236}">
                <a16:creationId xmlns:a16="http://schemas.microsoft.com/office/drawing/2014/main" id="{ED68EBB9-39EB-462C-90B9-AF9063F4CD76}"/>
              </a:ext>
            </a:extLst>
          </p:cNvPr>
          <p:cNvSpPr/>
          <p:nvPr/>
        </p:nvSpPr>
        <p:spPr>
          <a:xfrm>
            <a:off x="602840" y="2047550"/>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bg2">
                <a:lumMod val="9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8" name="Freeform 59">
            <a:extLst>
              <a:ext uri="{FF2B5EF4-FFF2-40B4-BE49-F238E27FC236}">
                <a16:creationId xmlns:a16="http://schemas.microsoft.com/office/drawing/2014/main" id="{578E43DA-5D59-4695-9113-B76C6AA5320F}"/>
              </a:ext>
            </a:extLst>
          </p:cNvPr>
          <p:cNvSpPr/>
          <p:nvPr/>
        </p:nvSpPr>
        <p:spPr>
          <a:xfrm>
            <a:off x="1641048" y="2657260"/>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3"/>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9" name="Freeform 60">
            <a:extLst>
              <a:ext uri="{FF2B5EF4-FFF2-40B4-BE49-F238E27FC236}">
                <a16:creationId xmlns:a16="http://schemas.microsoft.com/office/drawing/2014/main" id="{DC5B8144-D392-4A29-B61A-100967DC8A58}"/>
              </a:ext>
            </a:extLst>
          </p:cNvPr>
          <p:cNvSpPr/>
          <p:nvPr/>
        </p:nvSpPr>
        <p:spPr>
          <a:xfrm>
            <a:off x="2679256" y="3266972"/>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bg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0" name="Freeform 61">
            <a:extLst>
              <a:ext uri="{FF2B5EF4-FFF2-40B4-BE49-F238E27FC236}">
                <a16:creationId xmlns:a16="http://schemas.microsoft.com/office/drawing/2014/main" id="{07897F56-0315-4019-B2F2-74A35CFFEEB9}"/>
              </a:ext>
            </a:extLst>
          </p:cNvPr>
          <p:cNvSpPr/>
          <p:nvPr/>
        </p:nvSpPr>
        <p:spPr>
          <a:xfrm>
            <a:off x="3717464" y="3876682"/>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bg2">
                <a:lumMod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3" name="직사각형 52">
            <a:extLst>
              <a:ext uri="{FF2B5EF4-FFF2-40B4-BE49-F238E27FC236}">
                <a16:creationId xmlns:a16="http://schemas.microsoft.com/office/drawing/2014/main" id="{EAF1E196-AF0E-4E25-AF6D-EEE6B5CD56F0}"/>
              </a:ext>
            </a:extLst>
          </p:cNvPr>
          <p:cNvSpPr/>
          <p:nvPr/>
        </p:nvSpPr>
        <p:spPr>
          <a:xfrm>
            <a:off x="2540" y="4184467"/>
            <a:ext cx="2072050" cy="582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74" name="직사각형 53">
            <a:extLst>
              <a:ext uri="{FF2B5EF4-FFF2-40B4-BE49-F238E27FC236}">
                <a16:creationId xmlns:a16="http://schemas.microsoft.com/office/drawing/2014/main" id="{0E890D17-35D9-4908-AA62-50744FA3CE30}"/>
              </a:ext>
            </a:extLst>
          </p:cNvPr>
          <p:cNvSpPr/>
          <p:nvPr/>
        </p:nvSpPr>
        <p:spPr>
          <a:xfrm>
            <a:off x="2541" y="4766802"/>
            <a:ext cx="3108494" cy="5812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75" name="직사각형 54">
            <a:extLst>
              <a:ext uri="{FF2B5EF4-FFF2-40B4-BE49-F238E27FC236}">
                <a16:creationId xmlns:a16="http://schemas.microsoft.com/office/drawing/2014/main" id="{0F62010E-4487-4C14-AD1B-BB563FE6D95E}"/>
              </a:ext>
            </a:extLst>
          </p:cNvPr>
          <p:cNvSpPr/>
          <p:nvPr/>
        </p:nvSpPr>
        <p:spPr>
          <a:xfrm>
            <a:off x="2541" y="5340796"/>
            <a:ext cx="4139546" cy="5875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76" name="TextBox 75">
            <a:extLst>
              <a:ext uri="{FF2B5EF4-FFF2-40B4-BE49-F238E27FC236}">
                <a16:creationId xmlns:a16="http://schemas.microsoft.com/office/drawing/2014/main" id="{E30D3A0E-073F-450E-A3C3-8B9DB2FA7B4C}"/>
              </a:ext>
            </a:extLst>
          </p:cNvPr>
          <p:cNvSpPr txBox="1"/>
          <p:nvPr/>
        </p:nvSpPr>
        <p:spPr>
          <a:xfrm>
            <a:off x="1293297" y="4217076"/>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02</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5B56B9EA-CA6C-4FFB-B75E-F3B14FE06EE7}"/>
              </a:ext>
            </a:extLst>
          </p:cNvPr>
          <p:cNvSpPr txBox="1"/>
          <p:nvPr/>
        </p:nvSpPr>
        <p:spPr>
          <a:xfrm>
            <a:off x="3363359" y="5400274"/>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04</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78" name="TextBox 77">
            <a:extLst>
              <a:ext uri="{FF2B5EF4-FFF2-40B4-BE49-F238E27FC236}">
                <a16:creationId xmlns:a16="http://schemas.microsoft.com/office/drawing/2014/main" id="{5C773E34-8536-4628-856D-BBA3ABE00F9E}"/>
              </a:ext>
            </a:extLst>
          </p:cNvPr>
          <p:cNvSpPr txBox="1"/>
          <p:nvPr/>
        </p:nvSpPr>
        <p:spPr>
          <a:xfrm>
            <a:off x="2328328" y="4790970"/>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03</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81" name="Text Placeholder 9">
            <a:extLst>
              <a:ext uri="{FF2B5EF4-FFF2-40B4-BE49-F238E27FC236}">
                <a16:creationId xmlns:a16="http://schemas.microsoft.com/office/drawing/2014/main" id="{8061160E-4ECB-4678-B02A-CB5FEEFE1E90}"/>
              </a:ext>
            </a:extLst>
          </p:cNvPr>
          <p:cNvSpPr txBox="1">
            <a:spLocks/>
          </p:cNvSpPr>
          <p:nvPr/>
        </p:nvSpPr>
        <p:spPr>
          <a:xfrm>
            <a:off x="972443" y="287255"/>
            <a:ext cx="11219558" cy="724247"/>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82" name="Rectangle 81">
            <a:extLst>
              <a:ext uri="{FF2B5EF4-FFF2-40B4-BE49-F238E27FC236}">
                <a16:creationId xmlns:a16="http://schemas.microsoft.com/office/drawing/2014/main" id="{66D254AA-0C8E-42C6-A206-79183F6A2839}"/>
              </a:ext>
            </a:extLst>
          </p:cNvPr>
          <p:cNvSpPr/>
          <p:nvPr/>
        </p:nvSpPr>
        <p:spPr>
          <a:xfrm>
            <a:off x="272952" y="287255"/>
            <a:ext cx="368489"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17A5E6B-8447-4A00-8313-775318AD7BEA}"/>
              </a:ext>
            </a:extLst>
          </p:cNvPr>
          <p:cNvSpPr/>
          <p:nvPr/>
        </p:nvSpPr>
        <p:spPr>
          <a:xfrm>
            <a:off x="-4" y="287254"/>
            <a:ext cx="191071" cy="72424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a:extLst>
              <a:ext uri="{FF2B5EF4-FFF2-40B4-BE49-F238E27FC236}">
                <a16:creationId xmlns:a16="http://schemas.microsoft.com/office/drawing/2014/main" id="{A2CAC2BC-AF69-4CCB-A582-4D24406DCAF6}"/>
              </a:ext>
            </a:extLst>
          </p:cNvPr>
          <p:cNvGrpSpPr/>
          <p:nvPr/>
        </p:nvGrpSpPr>
        <p:grpSpPr>
          <a:xfrm>
            <a:off x="-18572" y="6508203"/>
            <a:ext cx="12210572" cy="379656"/>
            <a:chOff x="3638881" y="1932349"/>
            <a:chExt cx="12210572" cy="379656"/>
          </a:xfrm>
        </p:grpSpPr>
        <p:sp>
          <p:nvSpPr>
            <p:cNvPr id="226" name="Rectangle 225">
              <a:extLst>
                <a:ext uri="{FF2B5EF4-FFF2-40B4-BE49-F238E27FC236}">
                  <a16:creationId xmlns:a16="http://schemas.microsoft.com/office/drawing/2014/main" id="{E71F0B1F-2DD4-42FB-AC96-8EC1559D4FCF}"/>
                </a:ext>
              </a:extLst>
            </p:cNvPr>
            <p:cNvSpPr/>
            <p:nvPr/>
          </p:nvSpPr>
          <p:spPr>
            <a:xfrm>
              <a:off x="3657453" y="1932349"/>
              <a:ext cx="12192000" cy="379656"/>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226">
              <a:extLst>
                <a:ext uri="{FF2B5EF4-FFF2-40B4-BE49-F238E27FC236}">
                  <a16:creationId xmlns:a16="http://schemas.microsoft.com/office/drawing/2014/main" id="{9408C510-752A-43F1-A901-C73DE7CDD09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TextBox 211">
            <a:extLst>
              <a:ext uri="{FF2B5EF4-FFF2-40B4-BE49-F238E27FC236}">
                <a16:creationId xmlns:a16="http://schemas.microsoft.com/office/drawing/2014/main" id="{DFE8DB86-1595-451D-AE7C-A9FB4365F81E}"/>
              </a:ext>
            </a:extLst>
          </p:cNvPr>
          <p:cNvSpPr txBox="1"/>
          <p:nvPr/>
        </p:nvSpPr>
        <p:spPr>
          <a:xfrm>
            <a:off x="396915" y="3565304"/>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01</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222" name="직사각형 54">
            <a:extLst>
              <a:ext uri="{FF2B5EF4-FFF2-40B4-BE49-F238E27FC236}">
                <a16:creationId xmlns:a16="http://schemas.microsoft.com/office/drawing/2014/main" id="{A3EAB434-4A35-4A42-9BA3-A9A922F62750}"/>
              </a:ext>
            </a:extLst>
          </p:cNvPr>
          <p:cNvSpPr/>
          <p:nvPr/>
        </p:nvSpPr>
        <p:spPr>
          <a:xfrm>
            <a:off x="-5760" y="5919860"/>
            <a:ext cx="5175504" cy="58759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5" name="TextBox 234">
            <a:extLst>
              <a:ext uri="{FF2B5EF4-FFF2-40B4-BE49-F238E27FC236}">
                <a16:creationId xmlns:a16="http://schemas.microsoft.com/office/drawing/2014/main" id="{E5057581-8237-474C-9F25-B99C4F5ADFA3}"/>
              </a:ext>
            </a:extLst>
          </p:cNvPr>
          <p:cNvSpPr txBox="1"/>
          <p:nvPr/>
        </p:nvSpPr>
        <p:spPr>
          <a:xfrm>
            <a:off x="4404071" y="5922675"/>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05</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236" name="Rectangle 235">
            <a:extLst>
              <a:ext uri="{FF2B5EF4-FFF2-40B4-BE49-F238E27FC236}">
                <a16:creationId xmlns:a16="http://schemas.microsoft.com/office/drawing/2014/main" id="{B44D1574-79A2-421A-97AF-4E25E710E5AD}"/>
              </a:ext>
            </a:extLst>
          </p:cNvPr>
          <p:cNvSpPr/>
          <p:nvPr/>
        </p:nvSpPr>
        <p:spPr>
          <a:xfrm>
            <a:off x="2054572" y="4021173"/>
            <a:ext cx="169101" cy="750368"/>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7" name="Rectangle 236">
            <a:extLst>
              <a:ext uri="{FF2B5EF4-FFF2-40B4-BE49-F238E27FC236}">
                <a16:creationId xmlns:a16="http://schemas.microsoft.com/office/drawing/2014/main" id="{DAB9EBB6-3A65-47C8-9FAF-B5F9DBB86623}"/>
              </a:ext>
            </a:extLst>
          </p:cNvPr>
          <p:cNvSpPr/>
          <p:nvPr/>
        </p:nvSpPr>
        <p:spPr>
          <a:xfrm>
            <a:off x="4143717" y="5754849"/>
            <a:ext cx="1188000" cy="16910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8" name="Rectangle 257">
            <a:extLst>
              <a:ext uri="{FF2B5EF4-FFF2-40B4-BE49-F238E27FC236}">
                <a16:creationId xmlns:a16="http://schemas.microsoft.com/office/drawing/2014/main" id="{E9D115CD-8E13-4FE5-AA27-71D68DA3CE4F}"/>
              </a:ext>
            </a:extLst>
          </p:cNvPr>
          <p:cNvSpPr/>
          <p:nvPr/>
        </p:nvSpPr>
        <p:spPr>
          <a:xfrm>
            <a:off x="4122602" y="5243955"/>
            <a:ext cx="169101" cy="676403"/>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3" name="TextBox 272">
            <a:extLst>
              <a:ext uri="{FF2B5EF4-FFF2-40B4-BE49-F238E27FC236}">
                <a16:creationId xmlns:a16="http://schemas.microsoft.com/office/drawing/2014/main" id="{57EF8A23-B8E4-4625-80DF-C3AF949B88B5}"/>
              </a:ext>
            </a:extLst>
          </p:cNvPr>
          <p:cNvSpPr txBox="1"/>
          <p:nvPr/>
        </p:nvSpPr>
        <p:spPr>
          <a:xfrm>
            <a:off x="6270164" y="4355127"/>
            <a:ext cx="4789346" cy="400110"/>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Signal Retiming and Before-After Analysis</a:t>
            </a:r>
            <a:endParaRPr lang="ko-KR" altLang="en-US" sz="2000" b="1" dirty="0">
              <a:solidFill>
                <a:schemeClr val="tx1">
                  <a:lumMod val="75000"/>
                  <a:lumOff val="25000"/>
                </a:schemeClr>
              </a:solidFill>
              <a:cs typeface="Arial" pitchFamily="34" charset="0"/>
            </a:endParaRPr>
          </a:p>
        </p:txBody>
      </p:sp>
      <p:sp>
        <p:nvSpPr>
          <p:cNvPr id="274" name="Freeform 61">
            <a:extLst>
              <a:ext uri="{FF2B5EF4-FFF2-40B4-BE49-F238E27FC236}">
                <a16:creationId xmlns:a16="http://schemas.microsoft.com/office/drawing/2014/main" id="{45350B5F-C702-4D64-9526-B22F176761F4}"/>
              </a:ext>
            </a:extLst>
          </p:cNvPr>
          <p:cNvSpPr/>
          <p:nvPr/>
        </p:nvSpPr>
        <p:spPr>
          <a:xfrm>
            <a:off x="4993814" y="4676782"/>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bg2">
                <a:lumMod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54" name="TextBox 53">
            <a:extLst>
              <a:ext uri="{FF2B5EF4-FFF2-40B4-BE49-F238E27FC236}">
                <a16:creationId xmlns:a16="http://schemas.microsoft.com/office/drawing/2014/main" id="{27B49FC3-450B-4965-BCD8-D69DB4AA364E}"/>
              </a:ext>
            </a:extLst>
          </p:cNvPr>
          <p:cNvSpPr txBox="1"/>
          <p:nvPr/>
        </p:nvSpPr>
        <p:spPr>
          <a:xfrm>
            <a:off x="3920724" y="3004991"/>
            <a:ext cx="8046720" cy="400110"/>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Evaluate Performance and Generate Performance Reports</a:t>
            </a:r>
            <a:endParaRPr lang="ko-KR" altLang="en-US" sz="2000" b="1"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id="{D0F21F08-EE29-4368-947E-81DFDF897354}"/>
              </a:ext>
            </a:extLst>
          </p:cNvPr>
          <p:cNvSpPr txBox="1"/>
          <p:nvPr/>
        </p:nvSpPr>
        <p:spPr>
          <a:xfrm>
            <a:off x="2882516" y="2450133"/>
            <a:ext cx="4099253" cy="400110"/>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Compute Average Travel Time Delay</a:t>
            </a:r>
            <a:endParaRPr lang="ko-KR" altLang="en-US" sz="2000" b="1" dirty="0">
              <a:solidFill>
                <a:schemeClr val="tx1">
                  <a:lumMod val="75000"/>
                  <a:lumOff val="25000"/>
                </a:schemeClr>
              </a:solidFill>
              <a:cs typeface="Arial" pitchFamily="34" charset="0"/>
            </a:endParaRPr>
          </a:p>
        </p:txBody>
      </p:sp>
      <p:sp>
        <p:nvSpPr>
          <p:cNvPr id="48" name="TextBox 47">
            <a:extLst>
              <a:ext uri="{FF2B5EF4-FFF2-40B4-BE49-F238E27FC236}">
                <a16:creationId xmlns:a16="http://schemas.microsoft.com/office/drawing/2014/main" id="{8B18E50F-51BA-4795-A734-53F9402C8524}"/>
              </a:ext>
            </a:extLst>
          </p:cNvPr>
          <p:cNvSpPr txBox="1"/>
          <p:nvPr/>
        </p:nvSpPr>
        <p:spPr>
          <a:xfrm>
            <a:off x="11518418" y="6335606"/>
            <a:ext cx="673582" cy="400110"/>
          </a:xfrm>
          <a:prstGeom prst="rect">
            <a:avLst/>
          </a:prstGeom>
          <a:noFill/>
        </p:spPr>
        <p:txBody>
          <a:bodyPr wrap="none" rtlCol="0">
            <a:spAutoFit/>
          </a:bodyPr>
          <a:lstStyle/>
          <a:p>
            <a:r>
              <a:rPr lang="en-US" sz="2000" dirty="0">
                <a:solidFill>
                  <a:schemeClr val="bg1"/>
                </a:solidFill>
              </a:rPr>
              <a:t>9/13</a:t>
            </a:r>
          </a:p>
        </p:txBody>
      </p:sp>
    </p:spTree>
    <p:extLst>
      <p:ext uri="{BB962C8B-B14F-4D97-AF65-F5344CB8AC3E}">
        <p14:creationId xmlns:p14="http://schemas.microsoft.com/office/powerpoint/2010/main" val="266781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2|15.9"/>
</p:tagLst>
</file>

<file path=ppt/tags/tag2.xml><?xml version="1.0" encoding="utf-8"?>
<p:tagLst xmlns:a="http://schemas.openxmlformats.org/drawingml/2006/main" xmlns:r="http://schemas.openxmlformats.org/officeDocument/2006/relationships" xmlns:p="http://schemas.openxmlformats.org/presentationml/2006/main">
  <p:tag name="TIMING" val="|22.2"/>
</p:tagLst>
</file>

<file path=ppt/tags/tag3.xml><?xml version="1.0" encoding="utf-8"?>
<p:tagLst xmlns:a="http://schemas.openxmlformats.org/drawingml/2006/main" xmlns:r="http://schemas.openxmlformats.org/officeDocument/2006/relationships" xmlns:p="http://schemas.openxmlformats.org/presentationml/2006/main">
  <p:tag name="TIMING" val="|23.7|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26">
      <a:dk1>
        <a:sysClr val="windowText" lastClr="000000"/>
      </a:dk1>
      <a:lt1>
        <a:sysClr val="window" lastClr="FFFFFF"/>
      </a:lt1>
      <a:dk2>
        <a:srgbClr val="1F497D"/>
      </a:dk2>
      <a:lt2>
        <a:srgbClr val="EEECE1"/>
      </a:lt2>
      <a:accent1>
        <a:srgbClr val="E46C0A"/>
      </a:accent1>
      <a:accent2>
        <a:srgbClr val="E46C0A"/>
      </a:accent2>
      <a:accent3>
        <a:srgbClr val="E46C0A"/>
      </a:accent3>
      <a:accent4>
        <a:srgbClr val="E46C0A"/>
      </a:accent4>
      <a:accent5>
        <a:srgbClr val="E46C0A"/>
      </a:accent5>
      <a:accent6>
        <a:srgbClr val="E46C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6C0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884</Words>
  <Application>Microsoft Office PowerPoint</Application>
  <PresentationFormat>Widescreen</PresentationFormat>
  <Paragraphs>194</Paragraphs>
  <Slides>14</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Calibri</vt:lpstr>
      <vt:lpstr>Wingdings</vt:lpstr>
      <vt:lpstr>Great Vibes</vt:lpstr>
      <vt:lpstr>Calibri Light</vt:lpstr>
      <vt:lpstr>Cambria Math</vt:lpstr>
      <vt:lpstr>Arial</vt:lpstr>
      <vt:lpstr>Office Theme</vt:lpstr>
      <vt:lpstr>Contents Slide Master</vt:lpstr>
      <vt:lpstr>1_Office Theme</vt:lpstr>
      <vt:lpstr>A New Tool for Signalized Intersection Performance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Tool for Signalized Intersection Performance Assessment</dc:title>
  <dc:creator>Hoseinzadeh, Nima</dc:creator>
  <cp:lastModifiedBy>Hoseinzadeh, Nima</cp:lastModifiedBy>
  <cp:revision>19</cp:revision>
  <dcterms:created xsi:type="dcterms:W3CDTF">2019-07-18T21:17:08Z</dcterms:created>
  <dcterms:modified xsi:type="dcterms:W3CDTF">2019-07-21T16:11:46Z</dcterms:modified>
</cp:coreProperties>
</file>