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320" r:id="rId2"/>
    <p:sldId id="334" r:id="rId3"/>
    <p:sldId id="335" r:id="rId4"/>
    <p:sldId id="336" r:id="rId5"/>
    <p:sldId id="337" r:id="rId6"/>
    <p:sldId id="333" r:id="rId7"/>
    <p:sldId id="340" r:id="rId8"/>
    <p:sldId id="341" r:id="rId9"/>
    <p:sldId id="342" r:id="rId10"/>
    <p:sldId id="343" r:id="rId11"/>
    <p:sldId id="329" r:id="rId12"/>
    <p:sldId id="339" r:id="rId13"/>
    <p:sldId id="268" r:id="rId14"/>
    <p:sldId id="279" r:id="rId15"/>
    <p:sldId id="273" r:id="rId16"/>
    <p:sldId id="274" r:id="rId17"/>
    <p:sldId id="344" r:id="rId18"/>
    <p:sldId id="327" r:id="rId19"/>
    <p:sldId id="338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0A29C2D-56E8-DC4E-B6C7-4530F5490F1D}">
          <p14:sldIdLst>
            <p14:sldId id="320"/>
            <p14:sldId id="334"/>
            <p14:sldId id="335"/>
            <p14:sldId id="336"/>
            <p14:sldId id="337"/>
            <p14:sldId id="333"/>
            <p14:sldId id="340"/>
            <p14:sldId id="341"/>
            <p14:sldId id="342"/>
            <p14:sldId id="343"/>
            <p14:sldId id="329"/>
            <p14:sldId id="339"/>
            <p14:sldId id="268"/>
            <p14:sldId id="279"/>
            <p14:sldId id="273"/>
            <p14:sldId id="274"/>
            <p14:sldId id="344"/>
          </p14:sldIdLst>
        </p14:section>
        <p14:section name="Backups" id="{67C74E50-A145-BB45-9A08-5CD16221FD95}">
          <p14:sldIdLst>
            <p14:sldId id="327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hWzP/SedUWlfDczYUDoXzh70wa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3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E0085A-0219-43E8-80D4-88BF3BE0EC39}">
  <a:tblStyle styleId="{89E0085A-0219-43E8-80D4-88BF3BE0EC3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413" autoAdjust="0"/>
  </p:normalViewPr>
  <p:slideViewPr>
    <p:cSldViewPr snapToGrid="0">
      <p:cViewPr varScale="1">
        <p:scale>
          <a:sx n="127" d="100"/>
          <a:sy n="127" d="100"/>
        </p:scale>
        <p:origin x="1200" y="176"/>
      </p:cViewPr>
      <p:guideLst>
        <p:guide orient="horz" pos="162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existing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5943-006D-420E-A6D8-519A9069CF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4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Employees enroll on a company platform, giving the company access to their address/preferred pickup location</a:t>
            </a:r>
          </a:p>
          <a:p>
            <a:r>
              <a:rPr lang="en-US" dirty="0"/>
              <a:t>Optimization of pickup points and times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77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ELABORATE </a:t>
            </a:r>
          </a:p>
          <a:p>
            <a:r>
              <a:rPr lang="en-US" dirty="0"/>
              <a:t>SUPPLY: DO NOT LIMIT NUMBER OF VEHICLES USED, BUT ONLY REGULATE THEM</a:t>
            </a:r>
          </a:p>
          <a:p>
            <a:r>
              <a:rPr lang="en-US" dirty="0"/>
              <a:t>Demand side: shrink the number of vehicles but not the trips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5943-006D-420E-A6D8-519A9069CF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6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obtained a visualization of the historical travel speed data from Google Maps.</a:t>
            </a:r>
          </a:p>
          <a:p>
            <a:r>
              <a:rPr lang="en-US" dirty="0"/>
              <a:t>When we investigate the distribution of travel speeds, we found that the merging points are the bottlenecks.</a:t>
            </a:r>
          </a:p>
          <a:p>
            <a:endParaRPr lang="en-US" dirty="0"/>
          </a:p>
          <a:p>
            <a:r>
              <a:rPr lang="en-US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animation</a:t>
            </a:r>
          </a:p>
          <a:p>
            <a:r>
              <a:rPr lang="en-US" altLang="zh-CN" dirty="0"/>
              <a:t>Practice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5943-006D-420E-A6D8-519A9069CF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3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</a:t>
            </a:r>
          </a:p>
          <a:p>
            <a:pPr>
              <a:buAutoNum type="arabicPeriod"/>
            </a:pPr>
            <a:r>
              <a:rPr lang="en-US" dirty="0"/>
              <a:t>Diagram of a map with meters and green waves</a:t>
            </a:r>
          </a:p>
          <a:p>
            <a:pPr>
              <a:buAutoNum type="arabicPeriod"/>
            </a:pPr>
            <a:r>
              <a:rPr lang="en-US" dirty="0"/>
              <a:t>Slide 7, big pics with small zoomed-in pics</a:t>
            </a:r>
          </a:p>
          <a:p>
            <a:pPr>
              <a:buAutoNum type="arabicPeriod"/>
            </a:pPr>
            <a:r>
              <a:rPr lang="en-US" dirty="0"/>
              <a:t>Cost breakdown: size of the area, ask ED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5943-006D-420E-A6D8-519A9069CF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Demand</a:t>
            </a:r>
            <a:r>
              <a:rPr lang="zh-CN" altLang="en-US" dirty="0"/>
              <a:t> </a:t>
            </a:r>
            <a:r>
              <a:rPr lang="en-US" altLang="zh-CN" dirty="0"/>
              <a:t>side:</a:t>
            </a:r>
            <a:r>
              <a:rPr lang="zh-CN" altLang="en-US" dirty="0"/>
              <a:t> </a:t>
            </a:r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companies</a:t>
            </a:r>
            <a:r>
              <a:rPr lang="zh-CN" altLang="en-US" dirty="0"/>
              <a:t> </a:t>
            </a:r>
            <a:r>
              <a:rPr lang="en-US" altLang="zh-CN" dirty="0"/>
              <a:t>participate:</a:t>
            </a:r>
            <a:r>
              <a:rPr lang="zh-CN" altLang="en-US" dirty="0"/>
              <a:t> </a:t>
            </a:r>
            <a:r>
              <a:rPr lang="en-US" altLang="zh-CN" dirty="0"/>
              <a:t>parking</a:t>
            </a:r>
            <a:r>
              <a:rPr lang="zh-CN" altLang="en-US" dirty="0"/>
              <a:t> </a:t>
            </a:r>
            <a:r>
              <a:rPr lang="en-US" altLang="zh-CN" dirty="0"/>
              <a:t>constraints</a:t>
            </a:r>
          </a:p>
          <a:p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outsourced</a:t>
            </a:r>
          </a:p>
          <a:p>
            <a:r>
              <a:rPr lang="en-US" altLang="zh-CN" dirty="0"/>
              <a:t>Conclusion</a:t>
            </a:r>
            <a:r>
              <a:rPr lang="zh-CN" altLang="en-US" dirty="0"/>
              <a:t> </a:t>
            </a:r>
            <a:r>
              <a:rPr lang="en-US" altLang="zh-CN" dirty="0"/>
              <a:t>slide</a:t>
            </a:r>
          </a:p>
          <a:p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slide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stakeholders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supply</a:t>
            </a:r>
            <a:r>
              <a:rPr lang="zh-CN" altLang="en-US" dirty="0"/>
              <a:t> </a:t>
            </a:r>
            <a:r>
              <a:rPr lang="en-US" altLang="zh-CN" dirty="0"/>
              <a:t>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5943-006D-420E-A6D8-519A9069CF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79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Companies have the motivation to do so because they struggling with parking issues and work productivity.</a:t>
            </a:r>
          </a:p>
          <a:p>
            <a:r>
              <a:rPr lang="en-US" dirty="0"/>
              <a:t>Comparing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121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Comparing to traditional TDM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9287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Highlight companies will be responsible for this.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Arranging the use of bus stops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Mobility service for different communities</a:t>
            </a:r>
            <a:endParaRPr dirty="0"/>
          </a:p>
        </p:txBody>
      </p:sp>
      <p:sp>
        <p:nvSpPr>
          <p:cNvPr id="208" name="Google Shape;20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Adam Hopps (</a:t>
            </a:r>
            <a:r>
              <a:rPr lang="en-US" dirty="0" err="1"/>
              <a:t>NOCoE</a:t>
            </a:r>
            <a:r>
              <a:rPr lang="en-US" dirty="0"/>
              <a:t>): Total Presentation Time: 11 minutes 30 seconds.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David Jackson (USDOT Volpe Ctr): Expanded Problem Statement &amp; Solution was made to be relevant beyond Detroit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David Jackson (USDOT Volpe Ctr): May want to spend a little more time on the SUPPLY COST slide (rough with 11 minutes right now)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David Jackson (USDOT Volpe Ctr): Alex's upfront section was much improved, but may want to streamline his remarks some to provide time for the solutions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David Jackson (USDOT Volpe Ctr): EGAN has joined - another judge for next week.  Any comments?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David Jackson (USDOT Volpe Ctr): BUSINESS MODELS - will the shuttles impact revenue generation by the transit agency(</a:t>
            </a:r>
            <a:r>
              <a:rPr lang="en-US" dirty="0" err="1"/>
              <a:t>ies</a:t>
            </a:r>
            <a:r>
              <a:rPr lang="en-US" dirty="0"/>
              <a:t>)?  COSTS - any option to contract with Public Transit provider for shuttles (be prepared for judges to inquire about pros/cons for the shuttles)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David Jackson (USDOT Volpe Ctr): DEMAND - Proposing TDM solutions, perhaps at an expanded scale.  May want to differentiate or mention how this is beyond the traditional TDM.  Also, with TDM, MPO should be </a:t>
            </a:r>
            <a:r>
              <a:rPr lang="en-US" dirty="0" err="1"/>
              <a:t>invovled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83" name="Google Shape;2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 type="title">
  <p:cSld name="TITLE">
    <p:bg>
      <p:bgPr>
        <a:solidFill>
          <a:srgbClr val="E5E5E5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/>
          <p:nvPr/>
        </p:nvSpPr>
        <p:spPr>
          <a:xfrm>
            <a:off x="0" y="0"/>
            <a:ext cx="9144000" cy="3439085"/>
          </a:xfrm>
          <a:prstGeom prst="rect">
            <a:avLst/>
          </a:prstGeom>
          <a:solidFill>
            <a:srgbClr val="00274C">
              <a:alpha val="9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F9C676"/>
                </a:solidFill>
                <a:latin typeface="+mj-lt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22"/>
          <p:cNvSpPr txBox="1">
            <a:spLocks noGrp="1"/>
          </p:cNvSpPr>
          <p:nvPr>
            <p:ph type="subTitle" idx="1"/>
          </p:nvPr>
        </p:nvSpPr>
        <p:spPr>
          <a:xfrm>
            <a:off x="5556997" y="3725813"/>
            <a:ext cx="3529853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4A422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A4222"/>
                </a:solidFill>
                <a:latin typeface="+mj-lt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title"/>
          </p:nvPr>
        </p:nvSpPr>
        <p:spPr>
          <a:xfrm>
            <a:off x="379927" y="145852"/>
            <a:ext cx="8135424" cy="51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24292B"/>
                </a:solidFill>
                <a:latin typeface="+mj-lt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115105" y="473298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1"/>
          </p:nvPr>
        </p:nvSpPr>
        <p:spPr>
          <a:xfrm>
            <a:off x="379413" y="779463"/>
            <a:ext cx="8135937" cy="3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445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373E40"/>
              </a:buClr>
              <a:buSzPts val="2000"/>
              <a:buFont typeface="Arial" panose="020B0604020202020204" pitchFamily="34" charset="0"/>
              <a:buChar char="•"/>
              <a:defRPr sz="2000" b="0" i="0" u="none" strike="noStrike" cap="none">
                <a:solidFill>
                  <a:srgbClr val="373E40"/>
                </a:solidFill>
                <a:latin typeface="+mn-lt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373E4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73E40"/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41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373E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3E40"/>
                </a:solidFill>
                <a:latin typeface="+mj-lt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373E4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373E4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73E4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373E4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1818126" y="740058"/>
            <a:ext cx="5483083" cy="661679"/>
          </a:xfrm>
          <a:prstGeom prst="rect">
            <a:avLst/>
          </a:prstGeom>
          <a:solidFill>
            <a:srgbClr val="E5E5E5"/>
          </a:solidFill>
          <a:ln w="19050" cap="flat" cmpd="sng">
            <a:solidFill>
              <a:srgbClr val="2429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431800" algn="ctr" rtl="0">
              <a:spcBef>
                <a:spcPts val="640"/>
              </a:spcBef>
              <a:spcAft>
                <a:spcPts val="0"/>
              </a:spcAft>
              <a:buClr>
                <a:srgbClr val="24292B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4292B"/>
                </a:solidFill>
                <a:latin typeface="+mj-lt"/>
                <a:ea typeface="Gill Sans"/>
                <a:cs typeface="Gill Sans"/>
                <a:sym typeface="Gill Sans"/>
              </a:defRPr>
            </a:lvl1pPr>
            <a:lvl2pPr marL="914400" marR="0" lvl="1" indent="-406400" algn="ctr" rtl="0">
              <a:spcBef>
                <a:spcPts val="560"/>
              </a:spcBef>
              <a:spcAft>
                <a:spcPts val="0"/>
              </a:spcAft>
              <a:buClr>
                <a:srgbClr val="373E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73E4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ctr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Google Shape;25;p24"/>
          <p:cNvSpPr txBox="1">
            <a:spLocks noGrp="1"/>
          </p:cNvSpPr>
          <p:nvPr>
            <p:ph type="sldNum" idx="12"/>
          </p:nvPr>
        </p:nvSpPr>
        <p:spPr>
          <a:xfrm>
            <a:off x="115105" y="473298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BCB0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79927" y="145852"/>
            <a:ext cx="8135424" cy="517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>
                    <a:lumMod val="50000"/>
                  </a:schemeClr>
                </a:solidFill>
                <a:latin typeface="Gill Sans MT (Headings)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05" y="473298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BCB06"/>
                </a:solidFill>
                <a:latin typeface="Gill Sans MT" panose="020B0502020104020203" pitchFamily="34" charset="0"/>
              </a:defRPr>
            </a:lvl1pPr>
          </a:lstStyle>
          <a:p>
            <a:fld id="{7E028A33-7153-4888-953E-0548B7C8F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79413" y="779463"/>
            <a:ext cx="8135937" cy="368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>
                    <a:lumMod val="75000"/>
                  </a:schemeClr>
                </a:solidFill>
                <a:latin typeface="Gill Sans MT (Body)"/>
                <a:cs typeface="Times New Roman" panose="02020603050405020304" pitchFamily="18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Gill Sans MT (Body)"/>
                <a:cs typeface="Times New Roman" panose="02020603050405020304" pitchFamily="18" charset="0"/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  <a:latin typeface="Gill Sans MT (Body)"/>
                <a:cs typeface="Times New Roman" panose="02020603050405020304" pitchFamily="18" charset="0"/>
              </a:defRPr>
            </a:lvl3pPr>
            <a:lvl4pPr>
              <a:defRPr sz="1400">
                <a:solidFill>
                  <a:schemeClr val="tx2">
                    <a:lumMod val="75000"/>
                  </a:schemeClr>
                </a:solidFill>
                <a:latin typeface="Gill Sans MT (Body)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2">
                    <a:lumMod val="75000"/>
                  </a:schemeClr>
                </a:solidFill>
                <a:latin typeface="Gill Sans MT (Body)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32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0" y="4689475"/>
            <a:ext cx="9144000" cy="454027"/>
          </a:xfrm>
          <a:prstGeom prst="rect">
            <a:avLst/>
          </a:prstGeom>
          <a:solidFill>
            <a:srgbClr val="10253F"/>
          </a:solidFill>
          <a:ln>
            <a:noFill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7137" y="4744244"/>
            <a:ext cx="482600" cy="3444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26" Type="http://schemas.openxmlformats.org/officeDocument/2006/relationships/image" Target="../media/image47.sv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sv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24" Type="http://schemas.openxmlformats.org/officeDocument/2006/relationships/image" Target="../media/image45.sv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svg"/><Relationship Id="rId10" Type="http://schemas.openxmlformats.org/officeDocument/2006/relationships/image" Target="../media/image31.svg"/><Relationship Id="rId19" Type="http://schemas.openxmlformats.org/officeDocument/2006/relationships/image" Target="../media/image40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Relationship Id="rId22" Type="http://schemas.openxmlformats.org/officeDocument/2006/relationships/image" Target="../media/image43.svg"/><Relationship Id="rId27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.png"/><Relationship Id="rId4" Type="http://schemas.openxmlformats.org/officeDocument/2006/relationships/image" Target="../media/image5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.state.mn.us/rampmeter/pdf/finalreport.pdf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66.png"/><Relationship Id="rId14" Type="http://schemas.openxmlformats.org/officeDocument/2006/relationships/image" Target="../media/image7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B5650C-5796-4FDD-AA7D-E0169D4EAE57}"/>
              </a:ext>
            </a:extLst>
          </p:cNvPr>
          <p:cNvSpPr/>
          <p:nvPr/>
        </p:nvSpPr>
        <p:spPr>
          <a:xfrm>
            <a:off x="0" y="-3924"/>
            <a:ext cx="9144000" cy="2365019"/>
          </a:xfrm>
          <a:prstGeom prst="rect">
            <a:avLst/>
          </a:prstGeom>
          <a:solidFill>
            <a:srgbClr val="00274C">
              <a:alpha val="9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70614" y="531390"/>
            <a:ext cx="8002772" cy="17907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 (Headings)"/>
              </a:rPr>
              <a:t>C</a:t>
            </a:r>
            <a:r>
              <a:rPr lang="en-US" altLang="zh-C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 (Headings)"/>
              </a:rPr>
              <a:t>orridor Management in I-75/I-696 </a:t>
            </a:r>
            <a:r>
              <a:rPr lang="en-US" altLang="zh-CN" sz="4000" dirty="0"/>
              <a:t>Influence Area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Gill Sans MT (Headings)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B01743-C046-4D08-A13B-35316CC95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026" y="168892"/>
            <a:ext cx="535770" cy="406446"/>
          </a:xfrm>
          <a:prstGeom prst="rect">
            <a:avLst/>
          </a:prstGeo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29A35C00-5936-4A34-A9AB-29AB38B98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815" y="168892"/>
            <a:ext cx="1454472" cy="4084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7602" y="3497280"/>
            <a:ext cx="6608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Gill Sans MT (Headings)"/>
              </a:rPr>
              <a:t>University of Michigan</a:t>
            </a:r>
          </a:p>
          <a:p>
            <a:pPr algn="ctr">
              <a:spcAft>
                <a:spcPts val="300"/>
              </a:spcAft>
            </a:pPr>
            <a:r>
              <a:rPr lang="en-US" sz="1600" dirty="0">
                <a:latin typeface="Gill Sans MT" panose="020B0502020104020203" pitchFamily="34" charset="0"/>
              </a:rPr>
              <a:t>(Presenting) Alex Sundt, Yan Zhao, Xiaotong Sun,</a:t>
            </a:r>
          </a:p>
          <a:p>
            <a:pPr algn="ctr">
              <a:spcAft>
                <a:spcPts val="300"/>
              </a:spcAft>
            </a:pPr>
            <a:r>
              <a:rPr lang="en-US" sz="1600" dirty="0">
                <a:latin typeface="Gill Sans MT" panose="020B0502020104020203" pitchFamily="34" charset="0"/>
              </a:rPr>
              <a:t>Shihong Huang, </a:t>
            </a:r>
            <a:r>
              <a:rPr lang="en-US" sz="1600" dirty="0" err="1">
                <a:latin typeface="Gill Sans MT" panose="020B0502020104020203" pitchFamily="34" charset="0"/>
              </a:rPr>
              <a:t>Guoyang</a:t>
            </a:r>
            <a:r>
              <a:rPr lang="en-US" sz="1600" dirty="0">
                <a:latin typeface="Gill Sans MT" panose="020B0502020104020203" pitchFamily="34" charset="0"/>
              </a:rPr>
              <a:t> Qin, Amir </a:t>
            </a:r>
            <a:r>
              <a:rPr lang="en-US" sz="1600" dirty="0" err="1">
                <a:latin typeface="Gill Sans MT" panose="020B0502020104020203" pitchFamily="34" charset="0"/>
              </a:rPr>
              <a:t>Tafreshian</a:t>
            </a:r>
            <a:r>
              <a:rPr lang="en-US" sz="1600" dirty="0">
                <a:latin typeface="Gill Sans MT" panose="020B0502020104020203" pitchFamily="34" charset="0"/>
              </a:rPr>
              <a:t>, </a:t>
            </a:r>
          </a:p>
          <a:p>
            <a:pPr algn="ctr">
              <a:spcAft>
                <a:spcPts val="300"/>
              </a:spcAft>
            </a:pPr>
            <a:r>
              <a:rPr lang="en-US" sz="1600" dirty="0">
                <a:latin typeface="Gill Sans MT" panose="020B0502020104020203" pitchFamily="34" charset="0"/>
              </a:rPr>
              <a:t>(Advisor) Dr. Neda Masoud </a:t>
            </a:r>
          </a:p>
          <a:p>
            <a:pPr algn="ctr">
              <a:spcAft>
                <a:spcPts val="300"/>
              </a:spcAft>
            </a:pPr>
            <a:r>
              <a:rPr lang="en-US" sz="1600" b="1" dirty="0">
                <a:latin typeface="Gill Sans MT" panose="020B0502020104020203" pitchFamily="34" charset="0"/>
              </a:rPr>
              <a:t>In collaboration with MDOT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2C8C3-B150-4EA2-8D74-5AB050C21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302" y="146058"/>
            <a:ext cx="1391168" cy="4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7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A77-B362-499B-B88E-76B29B09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Cost breakdown and 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F1032A-5C99-4342-B86B-ADAC6F6D8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28A33-7153-4888-953E-0548B7C8FBC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BCF29B-9945-4969-9D28-AA6FA4CC15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Timeline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8D8665-3AED-4C48-9810-E182C795D9D6}"/>
              </a:ext>
            </a:extLst>
          </p:cNvPr>
          <p:cNvGraphicFramePr>
            <a:graphicFrameLocks noGrp="1"/>
          </p:cNvGraphicFramePr>
          <p:nvPr/>
        </p:nvGraphicFramePr>
        <p:xfrm>
          <a:off x="935888" y="1216443"/>
          <a:ext cx="5103901" cy="135619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70397">
                  <a:extLst>
                    <a:ext uri="{9D8B030D-6E8A-4147-A177-3AD203B41FA5}">
                      <a16:colId xmlns:a16="http://schemas.microsoft.com/office/drawing/2014/main" val="2136147063"/>
                    </a:ext>
                  </a:extLst>
                </a:gridCol>
                <a:gridCol w="1846366">
                  <a:extLst>
                    <a:ext uri="{9D8B030D-6E8A-4147-A177-3AD203B41FA5}">
                      <a16:colId xmlns:a16="http://schemas.microsoft.com/office/drawing/2014/main" val="694672494"/>
                    </a:ext>
                  </a:extLst>
                </a:gridCol>
                <a:gridCol w="929046">
                  <a:extLst>
                    <a:ext uri="{9D8B030D-6E8A-4147-A177-3AD203B41FA5}">
                      <a16:colId xmlns:a16="http://schemas.microsoft.com/office/drawing/2014/main" val="2430913633"/>
                    </a:ext>
                  </a:extLst>
                </a:gridCol>
                <a:gridCol w="929046">
                  <a:extLst>
                    <a:ext uri="{9D8B030D-6E8A-4147-A177-3AD203B41FA5}">
                      <a16:colId xmlns:a16="http://schemas.microsoft.com/office/drawing/2014/main" val="3924887297"/>
                    </a:ext>
                  </a:extLst>
                </a:gridCol>
                <a:gridCol w="929046">
                  <a:extLst>
                    <a:ext uri="{9D8B030D-6E8A-4147-A177-3AD203B41FA5}">
                      <a16:colId xmlns:a16="http://schemas.microsoft.com/office/drawing/2014/main" val="4074694332"/>
                    </a:ext>
                  </a:extLst>
                </a:gridCol>
              </a:tblGrid>
              <a:tr h="246936"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Description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Quantity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Unit Price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Subtotal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20281"/>
                  </a:ext>
                </a:extLst>
              </a:tr>
              <a:tr h="246936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Ramp meter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20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$40,000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$800,000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2355"/>
                  </a:ext>
                </a:extLst>
              </a:tr>
              <a:tr h="283608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Portable dynamic message sign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10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$5,000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$50,000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155713"/>
                  </a:ext>
                </a:extLst>
              </a:tr>
              <a:tr h="318208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Traffic signal retiming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~20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$3,000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$60,000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429767"/>
                  </a:ext>
                </a:extLst>
              </a:tr>
              <a:tr h="246936"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$910,000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61341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FCF6953-CFFD-405B-809B-7674BB97C7C4}"/>
              </a:ext>
            </a:extLst>
          </p:cNvPr>
          <p:cNvGraphicFramePr>
            <a:graphicFrameLocks noGrp="1"/>
          </p:cNvGraphicFramePr>
          <p:nvPr/>
        </p:nvGraphicFramePr>
        <p:xfrm>
          <a:off x="935887" y="3129013"/>
          <a:ext cx="5103901" cy="110473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658972">
                  <a:extLst>
                    <a:ext uri="{9D8B030D-6E8A-4147-A177-3AD203B41FA5}">
                      <a16:colId xmlns:a16="http://schemas.microsoft.com/office/drawing/2014/main" val="694672494"/>
                    </a:ext>
                  </a:extLst>
                </a:gridCol>
                <a:gridCol w="1444929">
                  <a:extLst>
                    <a:ext uri="{9D8B030D-6E8A-4147-A177-3AD203B41FA5}">
                      <a16:colId xmlns:a16="http://schemas.microsoft.com/office/drawing/2014/main" val="2430913633"/>
                    </a:ext>
                  </a:extLst>
                </a:gridCol>
              </a:tblGrid>
              <a:tr h="246936">
                <a:tc>
                  <a:txBody>
                    <a:bodyPr/>
                    <a:lstStyle/>
                    <a:p>
                      <a:r>
                        <a:rPr lang="en-US" sz="1050" dirty="0"/>
                        <a:t>Task 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Time Estimate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20281"/>
                  </a:ext>
                </a:extLst>
              </a:tr>
              <a:tr h="246936">
                <a:tc>
                  <a:txBody>
                    <a:bodyPr/>
                    <a:lstStyle/>
                    <a:p>
                      <a:r>
                        <a:rPr lang="en-US" sz="1050" dirty="0"/>
                        <a:t>Ramp meter installation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3 months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2355"/>
                  </a:ext>
                </a:extLst>
              </a:tr>
              <a:tr h="283608">
                <a:tc>
                  <a:txBody>
                    <a:bodyPr/>
                    <a:lstStyle/>
                    <a:p>
                      <a:r>
                        <a:rPr lang="en-US" sz="1050" dirty="0"/>
                        <a:t>Portable dynamic message sign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1 month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155713"/>
                  </a:ext>
                </a:extLst>
              </a:tr>
              <a:tr h="318208">
                <a:tc>
                  <a:txBody>
                    <a:bodyPr/>
                    <a:lstStyle/>
                    <a:p>
                      <a:r>
                        <a:rPr lang="en-US" sz="1050" dirty="0"/>
                        <a:t>Traffic signal retiming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1 month</a:t>
                      </a:r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429767"/>
                  </a:ext>
                </a:extLst>
              </a:tr>
            </a:tbl>
          </a:graphicData>
        </a:graphic>
      </p:graphicFrame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3EA9BA8-CD01-450E-96DF-708C7F807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10" t="15211" r="3580" b="9631"/>
          <a:stretch/>
        </p:blipFill>
        <p:spPr>
          <a:xfrm>
            <a:off x="6353175" y="909750"/>
            <a:ext cx="2411412" cy="34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5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55FC-1F6E-4887-AAF1-86C7D58D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Demand-focused </a:t>
            </a:r>
            <a:r>
              <a:rPr lang="en-US" altLang="zh-CN" dirty="0"/>
              <a:t>solutions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BAEBFF-0755-4736-9B58-87B4F9EF65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C516B-9766-4818-B9C2-33B547B58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14" y="697629"/>
            <a:ext cx="4110754" cy="3683000"/>
          </a:xfrm>
        </p:spPr>
        <p:txBody>
          <a:bodyPr/>
          <a:lstStyle/>
          <a:p>
            <a:r>
              <a:rPr lang="en-US" dirty="0"/>
              <a:t>Commuting trips to downtown Detroit and big companies</a:t>
            </a:r>
          </a:p>
          <a:p>
            <a:r>
              <a:rPr lang="en-US" altLang="zh-CN" dirty="0"/>
              <a:t>Company-led, MPO-assisted: </a:t>
            </a:r>
            <a:r>
              <a:rPr lang="en-US" dirty="0"/>
              <a:t>Integrating the commuting trips for employees</a:t>
            </a:r>
          </a:p>
          <a:p>
            <a:r>
              <a:rPr lang="en-US" dirty="0"/>
              <a:t>Win-win cooperation</a:t>
            </a:r>
          </a:p>
          <a:p>
            <a:r>
              <a:rPr lang="en-US" dirty="0"/>
              <a:t>Two suggested solutions: shuttle-based and carpool-based</a:t>
            </a:r>
          </a:p>
        </p:txBody>
      </p:sp>
      <p:pic>
        <p:nvPicPr>
          <p:cNvPr id="5" name="Google Shape;195;p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6D8366A-8550-459E-A02E-1D87D39C39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1248" y="793694"/>
            <a:ext cx="4073882" cy="3107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196235-2946-42F8-B6F8-BB9077144F6D}"/>
              </a:ext>
            </a:extLst>
          </p:cNvPr>
          <p:cNvCxnSpPr>
            <a:cxnSpLocks/>
          </p:cNvCxnSpPr>
          <p:nvPr/>
        </p:nvCxnSpPr>
        <p:spPr>
          <a:xfrm>
            <a:off x="6358104" y="1063835"/>
            <a:ext cx="640435" cy="23020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0DB11C-98ED-4136-9537-A2DCE62A3676}"/>
              </a:ext>
            </a:extLst>
          </p:cNvPr>
          <p:cNvCxnSpPr>
            <a:cxnSpLocks/>
          </p:cNvCxnSpPr>
          <p:nvPr/>
        </p:nvCxnSpPr>
        <p:spPr>
          <a:xfrm>
            <a:off x="6712122" y="1063834"/>
            <a:ext cx="640435" cy="2302011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200;p12">
            <a:extLst>
              <a:ext uri="{FF2B5EF4-FFF2-40B4-BE49-F238E27FC236}">
                <a16:creationId xmlns:a16="http://schemas.microsoft.com/office/drawing/2014/main" id="{E284B0FF-B821-4ACD-93F3-AA14920B1BB5}"/>
              </a:ext>
            </a:extLst>
          </p:cNvPr>
          <p:cNvSpPr txBox="1"/>
          <p:nvPr/>
        </p:nvSpPr>
        <p:spPr>
          <a:xfrm>
            <a:off x="6261977" y="824086"/>
            <a:ext cx="171596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845305"/>
                </a:solidFill>
                <a:latin typeface="Gill Sans"/>
                <a:sym typeface="Gill Sans"/>
              </a:rPr>
              <a:t>Home</a:t>
            </a:r>
            <a:endParaRPr dirty="0"/>
          </a:p>
        </p:txBody>
      </p:sp>
      <p:sp>
        <p:nvSpPr>
          <p:cNvPr id="11" name="Google Shape;200;p12">
            <a:extLst>
              <a:ext uri="{FF2B5EF4-FFF2-40B4-BE49-F238E27FC236}">
                <a16:creationId xmlns:a16="http://schemas.microsoft.com/office/drawing/2014/main" id="{A05A3657-955F-49CB-8C32-2EC6B8026B19}"/>
              </a:ext>
            </a:extLst>
          </p:cNvPr>
          <p:cNvSpPr txBox="1"/>
          <p:nvPr/>
        </p:nvSpPr>
        <p:spPr>
          <a:xfrm>
            <a:off x="6945171" y="3390400"/>
            <a:ext cx="168953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845305"/>
                </a:solidFill>
                <a:latin typeface="Gill Sans"/>
                <a:sym typeface="Gill Sans"/>
              </a:rPr>
              <a:t>Work</a:t>
            </a:r>
            <a:endParaRPr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5E435F-D613-4A82-9812-7772363AC97C}"/>
              </a:ext>
            </a:extLst>
          </p:cNvPr>
          <p:cNvGrpSpPr/>
          <p:nvPr/>
        </p:nvGrpSpPr>
        <p:grpSpPr>
          <a:xfrm>
            <a:off x="5793751" y="1797182"/>
            <a:ext cx="3348357" cy="1615772"/>
            <a:chOff x="5793751" y="1797182"/>
            <a:chExt cx="3348357" cy="1615772"/>
          </a:xfrm>
        </p:grpSpPr>
        <p:grpSp>
          <p:nvGrpSpPr>
            <p:cNvPr id="12" name="Google Shape;77;p3">
              <a:extLst>
                <a:ext uri="{FF2B5EF4-FFF2-40B4-BE49-F238E27FC236}">
                  <a16:creationId xmlns:a16="http://schemas.microsoft.com/office/drawing/2014/main" id="{3F0C8BD7-8D15-44DF-ADB0-CC966D6BAE99}"/>
                </a:ext>
              </a:extLst>
            </p:cNvPr>
            <p:cNvGrpSpPr/>
            <p:nvPr/>
          </p:nvGrpSpPr>
          <p:grpSpPr>
            <a:xfrm>
              <a:off x="7243347" y="1797182"/>
              <a:ext cx="1898761" cy="497839"/>
              <a:chOff x="4992329" y="1807314"/>
              <a:chExt cx="1857438" cy="498719"/>
            </a:xfrm>
          </p:grpSpPr>
          <p:cxnSp>
            <p:nvCxnSpPr>
              <p:cNvPr id="13" name="Google Shape;78;p3">
                <a:extLst>
                  <a:ext uri="{FF2B5EF4-FFF2-40B4-BE49-F238E27FC236}">
                    <a16:creationId xmlns:a16="http://schemas.microsoft.com/office/drawing/2014/main" id="{CD242F69-1773-44E1-94A8-54729EBF79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92329" y="1807314"/>
                <a:ext cx="156530" cy="269416"/>
              </a:xfrm>
              <a:prstGeom prst="straightConnector1">
                <a:avLst/>
              </a:prstGeom>
              <a:noFill/>
              <a:ln w="25400" cap="flat" cmpd="sng">
                <a:solidFill>
                  <a:srgbClr val="1E3247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4" name="Google Shape;79;p3">
                <a:extLst>
                  <a:ext uri="{FF2B5EF4-FFF2-40B4-BE49-F238E27FC236}">
                    <a16:creationId xmlns:a16="http://schemas.microsoft.com/office/drawing/2014/main" id="{6F8CF5F3-4566-48E4-A6CD-9CEBDCEE1368}"/>
                  </a:ext>
                </a:extLst>
              </p:cNvPr>
              <p:cNvSpPr txBox="1"/>
              <p:nvPr/>
            </p:nvSpPr>
            <p:spPr>
              <a:xfrm>
                <a:off x="5133805" y="2029034"/>
                <a:ext cx="171596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dirty="0">
                    <a:solidFill>
                      <a:srgbClr val="1E3247"/>
                    </a:solidFill>
                    <a:latin typeface="+mj-lt"/>
                    <a:ea typeface="Gill Sans"/>
                    <a:cs typeface="Gill Sans"/>
                    <a:sym typeface="Gill Sans"/>
                  </a:rPr>
                  <a:t>GM Tech Center</a:t>
                </a:r>
                <a:endParaRPr dirty="0">
                  <a:latin typeface="+mj-lt"/>
                </a:endParaRPr>
              </a:p>
            </p:txBody>
          </p:sp>
        </p:grpSp>
        <p:grpSp>
          <p:nvGrpSpPr>
            <p:cNvPr id="15" name="Google Shape;80;p3">
              <a:extLst>
                <a:ext uri="{FF2B5EF4-FFF2-40B4-BE49-F238E27FC236}">
                  <a16:creationId xmlns:a16="http://schemas.microsoft.com/office/drawing/2014/main" id="{D5A60579-255B-4ADB-8FF2-0F2B8F6161A5}"/>
                </a:ext>
              </a:extLst>
            </p:cNvPr>
            <p:cNvGrpSpPr/>
            <p:nvPr/>
          </p:nvGrpSpPr>
          <p:grpSpPr>
            <a:xfrm>
              <a:off x="6245941" y="2347484"/>
              <a:ext cx="2527674" cy="414776"/>
              <a:chOff x="3947903" y="2517976"/>
              <a:chExt cx="2527674" cy="414776"/>
            </a:xfrm>
          </p:grpSpPr>
          <p:cxnSp>
            <p:nvCxnSpPr>
              <p:cNvPr id="16" name="Google Shape;81;p3">
                <a:extLst>
                  <a:ext uri="{FF2B5EF4-FFF2-40B4-BE49-F238E27FC236}">
                    <a16:creationId xmlns:a16="http://schemas.microsoft.com/office/drawing/2014/main" id="{EC60ACD0-A5E7-4F02-B48A-F98461C89F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61151" y="2517976"/>
                <a:ext cx="144170" cy="186355"/>
              </a:xfrm>
              <a:prstGeom prst="straightConnector1">
                <a:avLst/>
              </a:prstGeom>
              <a:noFill/>
              <a:ln w="25400" cap="flat" cmpd="sng">
                <a:solidFill>
                  <a:srgbClr val="1E3247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17" name="Google Shape;82;p3">
                <a:extLst>
                  <a:ext uri="{FF2B5EF4-FFF2-40B4-BE49-F238E27FC236}">
                    <a16:creationId xmlns:a16="http://schemas.microsoft.com/office/drawing/2014/main" id="{3073D976-7D7F-4D94-B2BC-2781F4E1FB49}"/>
                  </a:ext>
                </a:extLst>
              </p:cNvPr>
              <p:cNvSpPr txBox="1"/>
              <p:nvPr/>
            </p:nvSpPr>
            <p:spPr>
              <a:xfrm>
                <a:off x="3947903" y="2655753"/>
                <a:ext cx="252767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dirty="0">
                    <a:solidFill>
                      <a:srgbClr val="1E3247"/>
                    </a:solidFill>
                    <a:latin typeface="+mj-lt"/>
                    <a:ea typeface="Gill Sans"/>
                    <a:cs typeface="Gill Sans"/>
                    <a:sym typeface="Gill Sans"/>
                  </a:rPr>
                  <a:t>Chrysler Truck Assembly Plant</a:t>
                </a:r>
                <a:endParaRPr dirty="0">
                  <a:latin typeface="+mj-lt"/>
                </a:endParaRPr>
              </a:p>
            </p:txBody>
          </p:sp>
        </p:grpSp>
        <p:grpSp>
          <p:nvGrpSpPr>
            <p:cNvPr id="18" name="Google Shape;83;p3">
              <a:extLst>
                <a:ext uri="{FF2B5EF4-FFF2-40B4-BE49-F238E27FC236}">
                  <a16:creationId xmlns:a16="http://schemas.microsoft.com/office/drawing/2014/main" id="{CFC1D6BD-119B-4FD7-9A4D-B81132EE39E5}"/>
                </a:ext>
              </a:extLst>
            </p:cNvPr>
            <p:cNvGrpSpPr/>
            <p:nvPr/>
          </p:nvGrpSpPr>
          <p:grpSpPr>
            <a:xfrm>
              <a:off x="5793751" y="2966597"/>
              <a:ext cx="3219216" cy="446357"/>
              <a:chOff x="3642048" y="3267733"/>
              <a:chExt cx="3219216" cy="446357"/>
            </a:xfrm>
          </p:grpSpPr>
          <p:cxnSp>
            <p:nvCxnSpPr>
              <p:cNvPr id="19" name="Google Shape;84;p3">
                <a:extLst>
                  <a:ext uri="{FF2B5EF4-FFF2-40B4-BE49-F238E27FC236}">
                    <a16:creationId xmlns:a16="http://schemas.microsoft.com/office/drawing/2014/main" id="{19F04F13-AC45-4E13-AD90-6F47E23DAA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61595" y="3267733"/>
                <a:ext cx="109630" cy="16429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1E3247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20" name="Google Shape;85;p3">
                <a:extLst>
                  <a:ext uri="{FF2B5EF4-FFF2-40B4-BE49-F238E27FC236}">
                    <a16:creationId xmlns:a16="http://schemas.microsoft.com/office/drawing/2014/main" id="{160D4566-3ED3-4AE1-9811-E7AB78BA9734}"/>
                  </a:ext>
                </a:extLst>
              </p:cNvPr>
              <p:cNvSpPr txBox="1"/>
              <p:nvPr/>
            </p:nvSpPr>
            <p:spPr>
              <a:xfrm>
                <a:off x="3642048" y="3437091"/>
                <a:ext cx="321921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dirty="0">
                    <a:solidFill>
                      <a:srgbClr val="1E3247"/>
                    </a:solidFill>
                    <a:latin typeface="+mj-lt"/>
                    <a:ea typeface="Gill Sans"/>
                    <a:cs typeface="Gill Sans"/>
                    <a:sym typeface="Gill Sans"/>
                  </a:rPr>
                  <a:t>GM Detroit/Hamtramck Assembly Plant</a:t>
                </a:r>
                <a:endParaRPr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87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uiExpand="1"/>
      <p:bldP spid="11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1FBA678-AE77-4083-8763-DB8EFF177A69}"/>
              </a:ext>
            </a:extLst>
          </p:cNvPr>
          <p:cNvSpPr/>
          <p:nvPr/>
        </p:nvSpPr>
        <p:spPr>
          <a:xfrm>
            <a:off x="5600511" y="779463"/>
            <a:ext cx="2959045" cy="3360402"/>
          </a:xfrm>
          <a:custGeom>
            <a:avLst/>
            <a:gdLst>
              <a:gd name="connsiteX0" fmla="*/ 0 w 2959045"/>
              <a:gd name="connsiteY0" fmla="*/ 36277 h 3360402"/>
              <a:gd name="connsiteX1" fmla="*/ 1326468 w 2959045"/>
              <a:gd name="connsiteY1" fmla="*/ 32353 h 3360402"/>
              <a:gd name="connsiteX2" fmla="*/ 1781706 w 2959045"/>
              <a:gd name="connsiteY2" fmla="*/ 381630 h 3360402"/>
              <a:gd name="connsiteX3" fmla="*/ 1805253 w 2959045"/>
              <a:gd name="connsiteY3" fmla="*/ 978148 h 3360402"/>
              <a:gd name="connsiteX4" fmla="*/ 871231 w 2959045"/>
              <a:gd name="connsiteY4" fmla="*/ 1252861 h 3360402"/>
              <a:gd name="connsiteX5" fmla="*/ 647536 w 2959045"/>
              <a:gd name="connsiteY5" fmla="*/ 2214354 h 3360402"/>
              <a:gd name="connsiteX6" fmla="*/ 800590 w 2959045"/>
              <a:gd name="connsiteY6" fmla="*/ 2940380 h 3360402"/>
              <a:gd name="connsiteX7" fmla="*/ 1852347 w 2959045"/>
              <a:gd name="connsiteY7" fmla="*/ 3305355 h 3360402"/>
              <a:gd name="connsiteX8" fmla="*/ 2959045 w 2959045"/>
              <a:gd name="connsiteY8" fmla="*/ 3352449 h 336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9045" h="3360402">
                <a:moveTo>
                  <a:pt x="0" y="36277"/>
                </a:moveTo>
                <a:cubicBezTo>
                  <a:pt x="514758" y="5535"/>
                  <a:pt x="1029517" y="-25206"/>
                  <a:pt x="1326468" y="32353"/>
                </a:cubicBezTo>
                <a:cubicBezTo>
                  <a:pt x="1623419" y="89912"/>
                  <a:pt x="1701908" y="223997"/>
                  <a:pt x="1781706" y="381630"/>
                </a:cubicBezTo>
                <a:cubicBezTo>
                  <a:pt x="1861504" y="539263"/>
                  <a:pt x="1956999" y="832943"/>
                  <a:pt x="1805253" y="978148"/>
                </a:cubicBezTo>
                <a:cubicBezTo>
                  <a:pt x="1653507" y="1123353"/>
                  <a:pt x="1064184" y="1046827"/>
                  <a:pt x="871231" y="1252861"/>
                </a:cubicBezTo>
                <a:cubicBezTo>
                  <a:pt x="678278" y="1458895"/>
                  <a:pt x="659309" y="1933101"/>
                  <a:pt x="647536" y="2214354"/>
                </a:cubicBezTo>
                <a:cubicBezTo>
                  <a:pt x="635763" y="2495607"/>
                  <a:pt x="599788" y="2758547"/>
                  <a:pt x="800590" y="2940380"/>
                </a:cubicBezTo>
                <a:cubicBezTo>
                  <a:pt x="1001392" y="3122213"/>
                  <a:pt x="1492605" y="3236677"/>
                  <a:pt x="1852347" y="3305355"/>
                </a:cubicBezTo>
                <a:cubicBezTo>
                  <a:pt x="2212090" y="3374033"/>
                  <a:pt x="2585567" y="3363241"/>
                  <a:pt x="2959045" y="3352449"/>
                </a:cubicBezTo>
              </a:path>
            </a:pathLst>
          </a:custGeom>
          <a:noFill/>
          <a:ln w="38100">
            <a:prstDash val="lgDash"/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D88C2-1378-4759-83C8-0633C8DF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Shuttle-based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CD8F8-B91E-414A-90C6-48F2401A76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Google Shape;175;p10">
            <a:extLst>
              <a:ext uri="{FF2B5EF4-FFF2-40B4-BE49-F238E27FC236}">
                <a16:creationId xmlns:a16="http://schemas.microsoft.com/office/drawing/2014/main" id="{D81F5F88-10AC-4C61-8B97-434FE2449367}"/>
              </a:ext>
            </a:extLst>
          </p:cNvPr>
          <p:cNvSpPr txBox="1">
            <a:spLocks/>
          </p:cNvSpPr>
          <p:nvPr/>
        </p:nvSpPr>
        <p:spPr>
          <a:xfrm>
            <a:off x="379414" y="779463"/>
            <a:ext cx="4904182" cy="3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445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73E40"/>
              </a:buClr>
              <a:buSzPts val="2000"/>
              <a:buFont typeface="Arial" panose="020B0604020202020204" pitchFamily="34" charset="0"/>
              <a:buChar char="•"/>
              <a:defRPr sz="2000" b="0" i="0" u="none" strike="noStrike" cap="none">
                <a:solidFill>
                  <a:srgbClr val="373E40"/>
                </a:solidFill>
                <a:latin typeface="+mn-lt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73E4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73E40"/>
                </a:solidFill>
                <a:latin typeface="+mj-lt"/>
                <a:ea typeface="Gill Sans"/>
                <a:cs typeface="Gill Sans"/>
                <a:sym typeface="Gill Sans"/>
              </a:defRPr>
            </a:lvl2pPr>
            <a:lvl3pPr marL="1041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73E4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73E40"/>
                </a:solidFill>
                <a:latin typeface="+mj-lt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73E4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373E4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73E4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373E4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891" indent="-342891">
              <a:spcBef>
                <a:spcPts val="0"/>
              </a:spcBef>
            </a:pPr>
            <a:r>
              <a:rPr lang="en-US" dirty="0">
                <a:latin typeface="+mj-lt"/>
              </a:rPr>
              <a:t>On-demand transit services with customized routes</a:t>
            </a:r>
          </a:p>
          <a:p>
            <a:pPr marL="812791" lvl="1" indent="-342891">
              <a:spcBef>
                <a:spcPts val="0"/>
              </a:spcBef>
            </a:pPr>
            <a:r>
              <a:rPr lang="en-US" dirty="0"/>
              <a:t>Optimized for the employees better</a:t>
            </a:r>
          </a:p>
          <a:p>
            <a:pPr marL="812791" lvl="1" indent="-342891">
              <a:spcBef>
                <a:spcPts val="0"/>
              </a:spcBef>
            </a:pPr>
            <a:r>
              <a:rPr lang="en-US" dirty="0"/>
              <a:t>Cooperate with MPOs and local transit agencies for route planning and infrastructure usage</a:t>
            </a:r>
          </a:p>
          <a:p>
            <a:pPr marL="812791" lvl="1" indent="-342891">
              <a:spcBef>
                <a:spcPts val="0"/>
              </a:spcBef>
            </a:pPr>
            <a:endParaRPr lang="en-US" dirty="0">
              <a:latin typeface="+mj-lt"/>
            </a:endParaRPr>
          </a:p>
          <a:p>
            <a:pPr marL="342891" indent="-342891">
              <a:spcBef>
                <a:spcPts val="0"/>
              </a:spcBef>
            </a:pPr>
            <a:r>
              <a:rPr lang="en-US" dirty="0">
                <a:latin typeface="+mj-lt"/>
              </a:rPr>
              <a:t>Two possible business models</a:t>
            </a:r>
          </a:p>
          <a:p>
            <a:pPr marL="812791" lvl="1" indent="-342891">
              <a:spcBef>
                <a:spcPts val="0"/>
              </a:spcBef>
            </a:pPr>
            <a:r>
              <a:rPr lang="en-US" dirty="0">
                <a:latin typeface="+mj-lt"/>
              </a:rPr>
              <a:t>Outsourcing: bundle demand, resort to public transit provider</a:t>
            </a:r>
            <a:endParaRPr lang="en-US" dirty="0"/>
          </a:p>
          <a:p>
            <a:pPr marL="812791" lvl="1" indent="-342891">
              <a:spcBef>
                <a:spcPts val="0"/>
              </a:spcBef>
            </a:pPr>
            <a:r>
              <a:rPr lang="en-US" dirty="0"/>
              <a:t>Company-owned shuttles: same destination, semi door-to-door services</a:t>
            </a:r>
          </a:p>
        </p:txBody>
      </p:sp>
      <p:pic>
        <p:nvPicPr>
          <p:cNvPr id="16" name="Graphic 15" descr="Suburban scene">
            <a:extLst>
              <a:ext uri="{FF2B5EF4-FFF2-40B4-BE49-F238E27FC236}">
                <a16:creationId xmlns:a16="http://schemas.microsoft.com/office/drawing/2014/main" id="{E7F922CE-475C-4878-B358-3ED3083EC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9525" y="1225491"/>
            <a:ext cx="548640" cy="548640"/>
          </a:xfrm>
          <a:prstGeom prst="rect">
            <a:avLst/>
          </a:prstGeom>
        </p:spPr>
      </p:pic>
      <p:pic>
        <p:nvPicPr>
          <p:cNvPr id="17" name="Graphic 16" descr="Building">
            <a:extLst>
              <a:ext uri="{FF2B5EF4-FFF2-40B4-BE49-F238E27FC236}">
                <a16:creationId xmlns:a16="http://schemas.microsoft.com/office/drawing/2014/main" id="{043B7622-C924-406C-8D20-06D6B7F19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1885" y="3106549"/>
            <a:ext cx="731520" cy="731520"/>
          </a:xfrm>
          <a:prstGeom prst="rect">
            <a:avLst/>
          </a:prstGeom>
        </p:spPr>
      </p:pic>
      <p:pic>
        <p:nvPicPr>
          <p:cNvPr id="18" name="Graphic 17" descr="Factory">
            <a:extLst>
              <a:ext uri="{FF2B5EF4-FFF2-40B4-BE49-F238E27FC236}">
                <a16:creationId xmlns:a16="http://schemas.microsoft.com/office/drawing/2014/main" id="{046BA79A-3C88-45B5-BE3D-2FE5F92D11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29336" y="3774105"/>
            <a:ext cx="731520" cy="731520"/>
          </a:xfrm>
          <a:prstGeom prst="rect">
            <a:avLst/>
          </a:prstGeom>
        </p:spPr>
      </p:pic>
      <p:pic>
        <p:nvPicPr>
          <p:cNvPr id="19" name="Graphic 18" descr="City">
            <a:extLst>
              <a:ext uri="{FF2B5EF4-FFF2-40B4-BE49-F238E27FC236}">
                <a16:creationId xmlns:a16="http://schemas.microsoft.com/office/drawing/2014/main" id="{535F3F90-5B08-4D2B-B78B-594A3A406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71593" y="332868"/>
            <a:ext cx="731520" cy="731520"/>
          </a:xfrm>
          <a:prstGeom prst="rect">
            <a:avLst/>
          </a:prstGeom>
        </p:spPr>
      </p:pic>
      <p:pic>
        <p:nvPicPr>
          <p:cNvPr id="29" name="Graphic 28" descr="Schoolhouse">
            <a:extLst>
              <a:ext uri="{FF2B5EF4-FFF2-40B4-BE49-F238E27FC236}">
                <a16:creationId xmlns:a16="http://schemas.microsoft.com/office/drawing/2014/main" id="{19F86F80-2285-4280-984D-630F2E757F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14273" y="3578375"/>
            <a:ext cx="731520" cy="73152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EA57DC0-93A7-4F29-A1F0-1DBC0CAD5B5C}"/>
              </a:ext>
            </a:extLst>
          </p:cNvPr>
          <p:cNvGrpSpPr/>
          <p:nvPr/>
        </p:nvGrpSpPr>
        <p:grpSpPr>
          <a:xfrm>
            <a:off x="4957873" y="463810"/>
            <a:ext cx="548640" cy="600578"/>
            <a:chOff x="6391110" y="398547"/>
            <a:chExt cx="548640" cy="600578"/>
          </a:xfrm>
        </p:grpSpPr>
        <p:pic>
          <p:nvPicPr>
            <p:cNvPr id="27" name="Graphic 26" descr="Bus">
              <a:extLst>
                <a:ext uri="{FF2B5EF4-FFF2-40B4-BE49-F238E27FC236}">
                  <a16:creationId xmlns:a16="http://schemas.microsoft.com/office/drawing/2014/main" id="{DCC12BE8-BEAF-4384-8AF5-1F1F7AD06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91110" y="450485"/>
              <a:ext cx="548640" cy="548640"/>
            </a:xfrm>
            <a:prstGeom prst="rect">
              <a:avLst/>
            </a:prstGeom>
          </p:spPr>
        </p:pic>
        <p:pic>
          <p:nvPicPr>
            <p:cNvPr id="31" name="Graphic 30" descr="Wi-Fi">
              <a:extLst>
                <a:ext uri="{FF2B5EF4-FFF2-40B4-BE49-F238E27FC236}">
                  <a16:creationId xmlns:a16="http://schemas.microsoft.com/office/drawing/2014/main" id="{39266741-FACB-4D46-9784-D7266164E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648013" y="398547"/>
              <a:ext cx="228600" cy="228600"/>
            </a:xfrm>
            <a:prstGeom prst="rect">
              <a:avLst/>
            </a:prstGeom>
          </p:spPr>
        </p:pic>
      </p:grpSp>
      <p:pic>
        <p:nvPicPr>
          <p:cNvPr id="39" name="Graphic 38" descr="Man">
            <a:extLst>
              <a:ext uri="{FF2B5EF4-FFF2-40B4-BE49-F238E27FC236}">
                <a16:creationId xmlns:a16="http://schemas.microsoft.com/office/drawing/2014/main" id="{D4F97623-C907-447A-8FB0-22FFBBCF31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09005" y="1316931"/>
            <a:ext cx="365760" cy="365760"/>
          </a:xfrm>
          <a:prstGeom prst="rect">
            <a:avLst/>
          </a:prstGeom>
        </p:spPr>
      </p:pic>
      <p:pic>
        <p:nvPicPr>
          <p:cNvPr id="9" name="Graphic 8" descr="Smart Phone">
            <a:extLst>
              <a:ext uri="{FF2B5EF4-FFF2-40B4-BE49-F238E27FC236}">
                <a16:creationId xmlns:a16="http://schemas.microsoft.com/office/drawing/2014/main" id="{CA7A99B3-AABC-4962-B24F-145A77FE849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3949" y="2092751"/>
            <a:ext cx="365760" cy="365760"/>
          </a:xfrm>
          <a:prstGeom prst="rect">
            <a:avLst/>
          </a:prstGeom>
        </p:spPr>
      </p:pic>
      <p:pic>
        <p:nvPicPr>
          <p:cNvPr id="11" name="Graphic 10" descr="Server">
            <a:extLst>
              <a:ext uri="{FF2B5EF4-FFF2-40B4-BE49-F238E27FC236}">
                <a16:creationId xmlns:a16="http://schemas.microsoft.com/office/drawing/2014/main" id="{2125F87E-40A7-4FD6-949D-43A955142B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383011" y="3042585"/>
            <a:ext cx="365760" cy="365760"/>
          </a:xfrm>
          <a:prstGeom prst="rect">
            <a:avLst/>
          </a:prstGeom>
        </p:spPr>
      </p:pic>
      <p:pic>
        <p:nvPicPr>
          <p:cNvPr id="13" name="Graphic 12" descr="Laptop">
            <a:extLst>
              <a:ext uri="{FF2B5EF4-FFF2-40B4-BE49-F238E27FC236}">
                <a16:creationId xmlns:a16="http://schemas.microsoft.com/office/drawing/2014/main" id="{A7FD3DC9-76E7-41FB-AB1E-697DFF60FF3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352044" y="2026669"/>
            <a:ext cx="427693" cy="427693"/>
          </a:xfrm>
          <a:prstGeom prst="rect">
            <a:avLst/>
          </a:prstGeom>
        </p:spPr>
      </p:pic>
      <p:pic>
        <p:nvPicPr>
          <p:cNvPr id="15" name="Graphic 14" descr="Computer">
            <a:extLst>
              <a:ext uri="{FF2B5EF4-FFF2-40B4-BE49-F238E27FC236}">
                <a16:creationId xmlns:a16="http://schemas.microsoft.com/office/drawing/2014/main" id="{BD025FAD-F0DC-4C5A-A4F9-17896104B29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295389" y="3041713"/>
            <a:ext cx="365760" cy="365760"/>
          </a:xfrm>
          <a:prstGeom prst="rect">
            <a:avLst/>
          </a:prstGeom>
        </p:spPr>
      </p:pic>
      <p:pic>
        <p:nvPicPr>
          <p:cNvPr id="22" name="Graphic 21" descr="Syncing cloud">
            <a:extLst>
              <a:ext uri="{FF2B5EF4-FFF2-40B4-BE49-F238E27FC236}">
                <a16:creationId xmlns:a16="http://schemas.microsoft.com/office/drawing/2014/main" id="{43EC6C31-9BE9-4153-AB8B-17316028D74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707771" y="2495933"/>
            <a:ext cx="547548" cy="547548"/>
          </a:xfrm>
          <a:prstGeom prst="rect">
            <a:avLst/>
          </a:prstGeom>
        </p:spPr>
      </p:pic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3D8A78B0-5A72-42D4-A6E6-8DA0C802E41C}"/>
              </a:ext>
            </a:extLst>
          </p:cNvPr>
          <p:cNvCxnSpPr>
            <a:cxnSpLocks/>
          </p:cNvCxnSpPr>
          <p:nvPr/>
        </p:nvCxnSpPr>
        <p:spPr>
          <a:xfrm rot="5400000">
            <a:off x="8296744" y="2365202"/>
            <a:ext cx="273684" cy="398592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68A682F0-B443-43A4-BB2D-905B8C34F90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25022" y="2790133"/>
            <a:ext cx="309518" cy="33090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9CF1B96-4B2E-432C-A5EC-4F56C49A77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74221" y="2398271"/>
            <a:ext cx="202890" cy="34833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AF5721BC-41DE-4C8C-914F-26F5985E53E7}"/>
              </a:ext>
            </a:extLst>
          </p:cNvPr>
          <p:cNvCxnSpPr>
            <a:cxnSpLocks/>
          </p:cNvCxnSpPr>
          <p:nvPr/>
        </p:nvCxnSpPr>
        <p:spPr>
          <a:xfrm rot="16200000" flipV="1">
            <a:off x="8318991" y="2736084"/>
            <a:ext cx="253674" cy="38101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4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3 0.00802 L 0.15313 -0.00432 L 0.22084 0.0287 L 0.24254 0.09135 L 0.25104 0.14876 L 0.24618 0.18271 L 0.23056 0.2 L 0.18681 0.21728 C 0.18525 0.2179 0.18386 0.21821 0.18229 0.21882 C 0.18125 0.21944 0.18004 0.22006 0.17882 0.22037 C 0.17656 0.22098 0.17448 0.2216 0.17222 0.22191 C 0.17136 0.22253 0.17049 0.22314 0.16962 0.22345 C 0.16875 0.22407 0.16806 0.225 0.16736 0.22531 C 0.16424 0.22623 0.16111 0.22592 0.15799 0.22592 L 0.15799 0.22623 L 0.14028 0.23703 C 0.13959 0.23919 0.13889 0.24166 0.1382 0.24413 C 0.13785 0.24475 0.1375 0.24568 0.13716 0.24629 C 0.13681 0.24814 0.13629 0.25 0.13594 0.25185 C 0.13559 0.25339 0.13542 0.25524 0.13507 0.25648 C 0.13334 0.26234 0.13299 0.26265 0.13108 0.26605 C 0.13091 0.26697 0.13073 0.26759 0.13056 0.26852 C 0.13021 0.27222 0.13021 0.2716 0.13021 0.27376 L 0.13021 0.27407 L 0.12049 0.3179 L 0.11563 0.38333 L 0.11372 0.4429 L 0.1125 0.50339 C 0.11268 0.50926 0.11302 0.51512 0.11337 0.52098 C 0.11337 0.52253 0.11354 0.52407 0.11372 0.52561 C 0.11406 0.52716 0.11406 0.52901 0.11459 0.53024 C 0.11493 0.53086 0.11563 0.53086 0.11597 0.53117 L 0.11424 0.53271 L 0.11424 0.53302 L 0.13195 0.57191 L 0.15972 0.60092 L 0.19167 0.61821 L 0.26025 0.64753 L 0.28507 0.65154 L 0.3382 0.65061 L 0.375 0.6466 " pathEditMode="relative" rAng="0" ptsTypes="AAAAAAAAAAAAAAAAAAAAAAAAAAAAAAAAAAAAAAAAA">
                                      <p:cBhvr>
                                        <p:cTn id="17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3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>
            <a:spLocks noGrp="1"/>
          </p:cNvSpPr>
          <p:nvPr>
            <p:ph type="title"/>
          </p:nvPr>
        </p:nvSpPr>
        <p:spPr>
          <a:xfrm>
            <a:off x="379927" y="145852"/>
            <a:ext cx="8135424" cy="51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Functional architecture</a:t>
            </a:r>
            <a:endParaRPr dirty="0"/>
          </a:p>
        </p:txBody>
      </p:sp>
      <p:sp>
        <p:nvSpPr>
          <p:cNvPr id="211" name="Google Shape;211;p13"/>
          <p:cNvSpPr txBox="1">
            <a:spLocks noGrp="1"/>
          </p:cNvSpPr>
          <p:nvPr>
            <p:ph type="sldNum" idx="12"/>
          </p:nvPr>
        </p:nvSpPr>
        <p:spPr>
          <a:xfrm>
            <a:off x="115105" y="473298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58" name="Google Shape;243;p13" descr="Schoolhouse">
            <a:extLst>
              <a:ext uri="{FF2B5EF4-FFF2-40B4-BE49-F238E27FC236}">
                <a16:creationId xmlns:a16="http://schemas.microsoft.com/office/drawing/2014/main" id="{198BF938-C708-4075-95C5-95036CE0FB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730" y="1690005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213;p13">
            <a:extLst>
              <a:ext uri="{FF2B5EF4-FFF2-40B4-BE49-F238E27FC236}">
                <a16:creationId xmlns:a16="http://schemas.microsoft.com/office/drawing/2014/main" id="{D22EEBE4-EE3A-4786-85F9-731B81D2606A}"/>
              </a:ext>
            </a:extLst>
          </p:cNvPr>
          <p:cNvCxnSpPr/>
          <p:nvPr/>
        </p:nvCxnSpPr>
        <p:spPr>
          <a:xfrm>
            <a:off x="4919238" y="2702167"/>
            <a:ext cx="626836" cy="386252"/>
          </a:xfrm>
          <a:prstGeom prst="straightConnector1">
            <a:avLst/>
          </a:prstGeom>
          <a:noFill/>
          <a:ln w="25400" cap="flat" cmpd="sng">
            <a:solidFill>
              <a:srgbClr val="14274C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7" name="Google Shape;214;p13">
            <a:extLst>
              <a:ext uri="{FF2B5EF4-FFF2-40B4-BE49-F238E27FC236}">
                <a16:creationId xmlns:a16="http://schemas.microsoft.com/office/drawing/2014/main" id="{AB91714B-C7A3-4F91-B4FD-51ACBE1EEAF6}"/>
              </a:ext>
            </a:extLst>
          </p:cNvPr>
          <p:cNvCxnSpPr/>
          <p:nvPr/>
        </p:nvCxnSpPr>
        <p:spPr>
          <a:xfrm rot="10800000" flipH="1">
            <a:off x="6579471" y="3079547"/>
            <a:ext cx="679009" cy="1"/>
          </a:xfrm>
          <a:prstGeom prst="straightConnector1">
            <a:avLst/>
          </a:prstGeom>
          <a:noFill/>
          <a:ln w="25400" cap="flat" cmpd="sng">
            <a:solidFill>
              <a:srgbClr val="14274C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9" name="Google Shape;216;p13">
            <a:extLst>
              <a:ext uri="{FF2B5EF4-FFF2-40B4-BE49-F238E27FC236}">
                <a16:creationId xmlns:a16="http://schemas.microsoft.com/office/drawing/2014/main" id="{3239A192-E065-411B-B380-7EBAE52A9B7C}"/>
              </a:ext>
            </a:extLst>
          </p:cNvPr>
          <p:cNvCxnSpPr/>
          <p:nvPr/>
        </p:nvCxnSpPr>
        <p:spPr>
          <a:xfrm flipV="1">
            <a:off x="4931324" y="1971032"/>
            <a:ext cx="614750" cy="281385"/>
          </a:xfrm>
          <a:prstGeom prst="straightConnector1">
            <a:avLst/>
          </a:prstGeom>
          <a:noFill/>
          <a:ln w="25400" cap="flat" cmpd="sng">
            <a:solidFill>
              <a:srgbClr val="14274C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0" name="Google Shape;218;p13">
            <a:extLst>
              <a:ext uri="{FF2B5EF4-FFF2-40B4-BE49-F238E27FC236}">
                <a16:creationId xmlns:a16="http://schemas.microsoft.com/office/drawing/2014/main" id="{041C7DF8-CB68-4A4F-B779-E34BDB1683B8}"/>
              </a:ext>
            </a:extLst>
          </p:cNvPr>
          <p:cNvCxnSpPr/>
          <p:nvPr/>
        </p:nvCxnSpPr>
        <p:spPr>
          <a:xfrm rot="10800000" flipH="1">
            <a:off x="6580331" y="1715249"/>
            <a:ext cx="679009" cy="1"/>
          </a:xfrm>
          <a:prstGeom prst="straightConnector1">
            <a:avLst/>
          </a:prstGeom>
          <a:noFill/>
          <a:ln w="25400" cap="flat" cmpd="sng">
            <a:solidFill>
              <a:srgbClr val="14274C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2" name="Google Shape;236;p13">
            <a:extLst>
              <a:ext uri="{FF2B5EF4-FFF2-40B4-BE49-F238E27FC236}">
                <a16:creationId xmlns:a16="http://schemas.microsoft.com/office/drawing/2014/main" id="{8A325EE5-3A41-4657-937E-A7E32015E473}"/>
              </a:ext>
            </a:extLst>
          </p:cNvPr>
          <p:cNvSpPr/>
          <p:nvPr/>
        </p:nvSpPr>
        <p:spPr>
          <a:xfrm>
            <a:off x="5567367" y="2503046"/>
            <a:ext cx="967507" cy="97778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27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rPr>
              <a:t>Vehicle OBE</a:t>
            </a:r>
            <a:endParaRPr sz="1400" b="1" dirty="0">
              <a:solidFill>
                <a:srgbClr val="FDCD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237;p13">
            <a:extLst>
              <a:ext uri="{FF2B5EF4-FFF2-40B4-BE49-F238E27FC236}">
                <a16:creationId xmlns:a16="http://schemas.microsoft.com/office/drawing/2014/main" id="{BCD315C0-A9C4-41D3-801D-ED3C2B94A36F}"/>
              </a:ext>
            </a:extLst>
          </p:cNvPr>
          <p:cNvSpPr/>
          <p:nvPr/>
        </p:nvSpPr>
        <p:spPr>
          <a:xfrm>
            <a:off x="5639836" y="3023286"/>
            <a:ext cx="846227" cy="36711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Shuttle Trip Planning and Route Guidance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551805" y="1271297"/>
            <a:ext cx="967507" cy="977785"/>
            <a:chOff x="5873407" y="1251829"/>
            <a:chExt cx="967507" cy="977785"/>
          </a:xfrm>
        </p:grpSpPr>
        <p:sp>
          <p:nvSpPr>
            <p:cNvPr id="74" name="Google Shape;217;p13">
              <a:extLst>
                <a:ext uri="{FF2B5EF4-FFF2-40B4-BE49-F238E27FC236}">
                  <a16:creationId xmlns:a16="http://schemas.microsoft.com/office/drawing/2014/main" id="{1AF6D5A1-DA29-4A4A-9142-C49DF0379A84}"/>
                </a:ext>
              </a:extLst>
            </p:cNvPr>
            <p:cNvSpPr/>
            <p:nvPr/>
          </p:nvSpPr>
          <p:spPr>
            <a:xfrm>
              <a:off x="5873407" y="1251829"/>
              <a:ext cx="967507" cy="9777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0027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rgbClr val="00274C"/>
                  </a:solidFill>
                  <a:latin typeface="+mj-lt"/>
                  <a:ea typeface="Calibri"/>
                  <a:cs typeface="Calibri"/>
                  <a:sym typeface="Calibri"/>
                </a:rPr>
                <a:t>Personal Information Device</a:t>
              </a:r>
              <a:endParaRPr sz="1100" b="1" dirty="0">
                <a:solidFill>
                  <a:srgbClr val="FDCD05"/>
                </a:solidFill>
                <a:latin typeface="+mj-lt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dirty="0">
                <a:solidFill>
                  <a:srgbClr val="FDCD0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dirty="0">
                <a:solidFill>
                  <a:srgbClr val="FDCD0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dirty="0">
                <a:solidFill>
                  <a:srgbClr val="FDCD0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38;p13">
              <a:extLst>
                <a:ext uri="{FF2B5EF4-FFF2-40B4-BE49-F238E27FC236}">
                  <a16:creationId xmlns:a16="http://schemas.microsoft.com/office/drawing/2014/main" id="{2AE37241-D34D-41E1-93B4-80E73102C559}"/>
                </a:ext>
              </a:extLst>
            </p:cNvPr>
            <p:cNvSpPr/>
            <p:nvPr/>
          </p:nvSpPr>
          <p:spPr>
            <a:xfrm>
              <a:off x="5937951" y="1798909"/>
              <a:ext cx="846227" cy="36711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1" dirty="0">
                  <a:solidFill>
                    <a:schemeClr val="tx2">
                      <a:lumMod val="1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Personal Trip Planning and Route Guidance</a:t>
              </a:r>
              <a:endParaRPr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70121" y="978157"/>
            <a:ext cx="976846" cy="1265292"/>
            <a:chOff x="7824583" y="1050123"/>
            <a:chExt cx="976846" cy="1265292"/>
          </a:xfrm>
        </p:grpSpPr>
        <p:pic>
          <p:nvPicPr>
            <p:cNvPr id="61" name="Google Shape;224;p13" descr="Group of men">
              <a:extLst>
                <a:ext uri="{FF2B5EF4-FFF2-40B4-BE49-F238E27FC236}">
                  <a16:creationId xmlns:a16="http://schemas.microsoft.com/office/drawing/2014/main" id="{19603CCA-A6AE-498F-9DE5-222C4757C7B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56411" y="105012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239;p13">
              <a:extLst>
                <a:ext uri="{FF2B5EF4-FFF2-40B4-BE49-F238E27FC236}">
                  <a16:creationId xmlns:a16="http://schemas.microsoft.com/office/drawing/2014/main" id="{A6792B5A-3970-422D-B274-DB7026757DAA}"/>
                </a:ext>
              </a:extLst>
            </p:cNvPr>
            <p:cNvSpPr/>
            <p:nvPr/>
          </p:nvSpPr>
          <p:spPr>
            <a:xfrm>
              <a:off x="7824583" y="1923599"/>
              <a:ext cx="976846" cy="39181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0027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rgbClr val="00274C"/>
                  </a:solidFill>
                  <a:latin typeface="+mj-lt"/>
                  <a:ea typeface="Calibri"/>
                  <a:cs typeface="Calibri"/>
                  <a:sym typeface="Calibri"/>
                </a:rPr>
                <a:t>Passengers</a:t>
              </a:r>
              <a:endParaRPr sz="1000" b="1" dirty="0">
                <a:solidFill>
                  <a:srgbClr val="00274C"/>
                </a:solidFill>
                <a:latin typeface="+mj-lt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rgbClr val="00274C"/>
                  </a:solidFill>
                  <a:latin typeface="+mj-lt"/>
                  <a:ea typeface="Calibri"/>
                  <a:cs typeface="Calibri"/>
                  <a:sym typeface="Calibri"/>
                </a:rPr>
                <a:t>(Employees)</a:t>
              </a:r>
              <a:endParaRPr sz="1000" dirty="0">
                <a:latin typeface="+mj-l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79461" y="2196681"/>
            <a:ext cx="967506" cy="1267513"/>
            <a:chOff x="7689401" y="3790923"/>
            <a:chExt cx="967506" cy="1267513"/>
          </a:xfrm>
        </p:grpSpPr>
        <p:pic>
          <p:nvPicPr>
            <p:cNvPr id="64" name="Google Shape;241;p13" descr="Male profile">
              <a:extLst>
                <a:ext uri="{FF2B5EF4-FFF2-40B4-BE49-F238E27FC236}">
                  <a16:creationId xmlns:a16="http://schemas.microsoft.com/office/drawing/2014/main" id="{D303513F-9AC6-4C64-A41A-5E92AD41F50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42507" y="379092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240;p13">
              <a:extLst>
                <a:ext uri="{FF2B5EF4-FFF2-40B4-BE49-F238E27FC236}">
                  <a16:creationId xmlns:a16="http://schemas.microsoft.com/office/drawing/2014/main" id="{CF862B1D-155D-4E18-9851-DD7466768536}"/>
                </a:ext>
              </a:extLst>
            </p:cNvPr>
            <p:cNvSpPr/>
            <p:nvPr/>
          </p:nvSpPr>
          <p:spPr>
            <a:xfrm>
              <a:off x="7689401" y="4607629"/>
              <a:ext cx="967506" cy="45080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0027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dirty="0">
                  <a:solidFill>
                    <a:srgbClr val="00274C"/>
                  </a:solidFill>
                  <a:latin typeface="Calibri"/>
                  <a:ea typeface="Calibri"/>
                  <a:cs typeface="Calibri"/>
                  <a:sym typeface="Calibri"/>
                </a:rPr>
                <a:t>Drivers</a:t>
              </a:r>
              <a:endParaRPr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59571" y="942284"/>
            <a:ext cx="1044401" cy="2209557"/>
            <a:chOff x="3981425" y="1548589"/>
            <a:chExt cx="1044401" cy="2209557"/>
          </a:xfrm>
        </p:grpSpPr>
        <p:grpSp>
          <p:nvGrpSpPr>
            <p:cNvPr id="10" name="Group 9"/>
            <p:cNvGrpSpPr/>
            <p:nvPr/>
          </p:nvGrpSpPr>
          <p:grpSpPr>
            <a:xfrm>
              <a:off x="3981425" y="2433716"/>
              <a:ext cx="1044401" cy="1324430"/>
              <a:chOff x="4066645" y="2375977"/>
              <a:chExt cx="1044401" cy="1324430"/>
            </a:xfrm>
          </p:grpSpPr>
          <p:sp>
            <p:nvSpPr>
              <p:cNvPr id="69" name="Google Shape;231;p13">
                <a:extLst>
                  <a:ext uri="{FF2B5EF4-FFF2-40B4-BE49-F238E27FC236}">
                    <a16:creationId xmlns:a16="http://schemas.microsoft.com/office/drawing/2014/main" id="{9C7D8614-B17F-476F-A140-9CCBBA654EBC}"/>
                  </a:ext>
                </a:extLst>
              </p:cNvPr>
              <p:cNvSpPr/>
              <p:nvPr/>
            </p:nvSpPr>
            <p:spPr>
              <a:xfrm>
                <a:off x="4066645" y="2375977"/>
                <a:ext cx="1044401" cy="132443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rgbClr val="00274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1" dirty="0">
                  <a:solidFill>
                    <a:srgbClr val="00274C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1" dirty="0">
                  <a:solidFill>
                    <a:srgbClr val="00274C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1" dirty="0">
                  <a:solidFill>
                    <a:srgbClr val="00274C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1" dirty="0">
                  <a:solidFill>
                    <a:srgbClr val="00274C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1" dirty="0">
                  <a:solidFill>
                    <a:srgbClr val="00274C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1" dirty="0">
                  <a:solidFill>
                    <a:srgbClr val="00274C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1" dirty="0">
                  <a:solidFill>
                    <a:srgbClr val="00274C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1" dirty="0">
                  <a:solidFill>
                    <a:srgbClr val="00274C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1" dirty="0">
                  <a:solidFill>
                    <a:srgbClr val="00274C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b="1" dirty="0">
                    <a:solidFill>
                      <a:srgbClr val="00274C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Service</a:t>
                </a: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b="1" dirty="0">
                    <a:solidFill>
                      <a:srgbClr val="00274C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Center</a:t>
                </a:r>
                <a:endParaRPr dirty="0">
                  <a:latin typeface="+mj-lt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dirty="0">
                  <a:solidFill>
                    <a:srgbClr val="FDCD05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dirty="0">
                  <a:solidFill>
                    <a:srgbClr val="FDCD05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dirty="0">
                  <a:solidFill>
                    <a:srgbClr val="FDCD05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dirty="0">
                  <a:solidFill>
                    <a:srgbClr val="FDCD05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dirty="0">
                  <a:solidFill>
                    <a:srgbClr val="FDCD05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dirty="0">
                  <a:solidFill>
                    <a:srgbClr val="FDCD05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dirty="0">
                  <a:solidFill>
                    <a:srgbClr val="FDCD05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dirty="0">
                  <a:solidFill>
                    <a:srgbClr val="FDCD05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dirty="0">
                  <a:solidFill>
                    <a:srgbClr val="FDCD05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dirty="0">
                  <a:solidFill>
                    <a:srgbClr val="FDCD05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dirty="0">
                  <a:solidFill>
                    <a:srgbClr val="FDCD05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4164580" y="2797428"/>
                <a:ext cx="849293" cy="779890"/>
                <a:chOff x="3963691" y="2554491"/>
                <a:chExt cx="849293" cy="779890"/>
              </a:xfrm>
            </p:grpSpPr>
            <p:sp>
              <p:nvSpPr>
                <p:cNvPr id="70" name="Google Shape;232;p13">
                  <a:extLst>
                    <a:ext uri="{FF2B5EF4-FFF2-40B4-BE49-F238E27FC236}">
                      <a16:creationId xmlns:a16="http://schemas.microsoft.com/office/drawing/2014/main" id="{95865BD9-205F-48EB-B549-9E1D4ABB750A}"/>
                    </a:ext>
                  </a:extLst>
                </p:cNvPr>
                <p:cNvSpPr/>
                <p:nvPr/>
              </p:nvSpPr>
              <p:spPr>
                <a:xfrm>
                  <a:off x="3963691" y="2554491"/>
                  <a:ext cx="849293" cy="36388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00" b="1" dirty="0">
                      <a:solidFill>
                        <a:schemeClr val="tx2">
                          <a:lumMod val="10000"/>
                        </a:schemeClr>
                      </a:solidFill>
                      <a:latin typeface="+mj-lt"/>
                      <a:ea typeface="Calibri"/>
                      <a:cs typeface="Calibri"/>
                      <a:sym typeface="Calibri"/>
                    </a:rPr>
                    <a:t>Trip Planning</a:t>
                  </a:r>
                  <a:endParaRPr dirty="0">
                    <a:solidFill>
                      <a:schemeClr val="tx2">
                        <a:lumMod val="1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71" name="Google Shape;233;p13">
                  <a:extLst>
                    <a:ext uri="{FF2B5EF4-FFF2-40B4-BE49-F238E27FC236}">
                      <a16:creationId xmlns:a16="http://schemas.microsoft.com/office/drawing/2014/main" id="{B41AD84F-B7E1-42F1-B4BB-A236FAA65449}"/>
                    </a:ext>
                  </a:extLst>
                </p:cNvPr>
                <p:cNvSpPr/>
                <p:nvPr/>
              </p:nvSpPr>
              <p:spPr>
                <a:xfrm>
                  <a:off x="3963691" y="2970498"/>
                  <a:ext cx="845343" cy="36388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00" b="1" dirty="0">
                      <a:solidFill>
                        <a:schemeClr val="tx2">
                          <a:lumMod val="1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Data Collection</a:t>
                  </a:r>
                  <a:endParaRPr dirty="0">
                    <a:solidFill>
                      <a:schemeClr val="tx2">
                        <a:lumMod val="10000"/>
                      </a:schemeClr>
                    </a:solidFill>
                  </a:endParaRPr>
                </a:p>
              </p:txBody>
            </p:sp>
          </p:grpSp>
        </p:grpSp>
        <p:pic>
          <p:nvPicPr>
            <p:cNvPr id="60" name="Google Shape;242;p13" descr="Server">
              <a:extLst>
                <a:ext uri="{FF2B5EF4-FFF2-40B4-BE49-F238E27FC236}">
                  <a16:creationId xmlns:a16="http://schemas.microsoft.com/office/drawing/2014/main" id="{ECF5748A-F74E-4A77-9708-FF0B0766118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30799" y="154858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2" name="Google Shape;244;p13">
            <a:extLst>
              <a:ext uri="{FF2B5EF4-FFF2-40B4-BE49-F238E27FC236}">
                <a16:creationId xmlns:a16="http://schemas.microsoft.com/office/drawing/2014/main" id="{F2D484B3-2EE3-45C3-847F-F466F036D04D}"/>
              </a:ext>
            </a:extLst>
          </p:cNvPr>
          <p:cNvCxnSpPr/>
          <p:nvPr/>
        </p:nvCxnSpPr>
        <p:spPr>
          <a:xfrm>
            <a:off x="3186532" y="1406187"/>
            <a:ext cx="607591" cy="510694"/>
          </a:xfrm>
          <a:prstGeom prst="straightConnector1">
            <a:avLst/>
          </a:prstGeom>
          <a:noFill/>
          <a:ln w="25400" cap="flat" cmpd="sng">
            <a:solidFill>
              <a:srgbClr val="14274C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3" name="Google Shape;245;p13">
            <a:extLst>
              <a:ext uri="{FF2B5EF4-FFF2-40B4-BE49-F238E27FC236}">
                <a16:creationId xmlns:a16="http://schemas.microsoft.com/office/drawing/2014/main" id="{AD257862-53B7-4AA4-921C-0106C604E7CF}"/>
              </a:ext>
            </a:extLst>
          </p:cNvPr>
          <p:cNvCxnSpPr/>
          <p:nvPr/>
        </p:nvCxnSpPr>
        <p:spPr>
          <a:xfrm>
            <a:off x="3158938" y="2219386"/>
            <a:ext cx="610662" cy="7121"/>
          </a:xfrm>
          <a:prstGeom prst="straightConnector1">
            <a:avLst/>
          </a:prstGeom>
          <a:noFill/>
          <a:ln w="25400" cap="flat" cmpd="sng">
            <a:solidFill>
              <a:srgbClr val="14274C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20" name="Group 19"/>
          <p:cNvGrpSpPr/>
          <p:nvPr/>
        </p:nvGrpSpPr>
        <p:grpSpPr>
          <a:xfrm>
            <a:off x="1406654" y="2679324"/>
            <a:ext cx="2408940" cy="855523"/>
            <a:chOff x="1522002" y="2714856"/>
            <a:chExt cx="2408940" cy="855523"/>
          </a:xfrm>
        </p:grpSpPr>
        <p:sp>
          <p:nvSpPr>
            <p:cNvPr id="66" name="Google Shape;227;p13">
              <a:extLst>
                <a:ext uri="{FF2B5EF4-FFF2-40B4-BE49-F238E27FC236}">
                  <a16:creationId xmlns:a16="http://schemas.microsoft.com/office/drawing/2014/main" id="{602D5219-48C6-46EB-80E9-FD50763DFCAF}"/>
                </a:ext>
              </a:extLst>
            </p:cNvPr>
            <p:cNvSpPr/>
            <p:nvPr/>
          </p:nvSpPr>
          <p:spPr>
            <a:xfrm>
              <a:off x="1522002" y="2714856"/>
              <a:ext cx="1728216" cy="8555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0027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dirty="0">
                  <a:solidFill>
                    <a:srgbClr val="00274C"/>
                  </a:solidFill>
                  <a:latin typeface="Calibri"/>
                  <a:ea typeface="Calibri"/>
                  <a:cs typeface="Calibri"/>
                  <a:sym typeface="Calibri"/>
                </a:rPr>
                <a:t>Transit Management Center</a:t>
              </a:r>
              <a:endParaRPr sz="1400" b="1" dirty="0">
                <a:solidFill>
                  <a:srgbClr val="FDCD0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dirty="0">
                <a:solidFill>
                  <a:srgbClr val="FDCD0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dirty="0">
                <a:solidFill>
                  <a:srgbClr val="FDCD0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dirty="0">
                <a:solidFill>
                  <a:srgbClr val="FDCD0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28;p13">
              <a:extLst>
                <a:ext uri="{FF2B5EF4-FFF2-40B4-BE49-F238E27FC236}">
                  <a16:creationId xmlns:a16="http://schemas.microsoft.com/office/drawing/2014/main" id="{E04A0E88-3540-48F6-946F-81606543AD6F}"/>
                </a:ext>
              </a:extLst>
            </p:cNvPr>
            <p:cNvSpPr/>
            <p:nvPr/>
          </p:nvSpPr>
          <p:spPr>
            <a:xfrm>
              <a:off x="1563760" y="3095931"/>
              <a:ext cx="1598030" cy="36711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dirty="0">
                  <a:solidFill>
                    <a:schemeClr val="tx2">
                      <a:lumMod val="1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Transit Center Connection Protection</a:t>
              </a:r>
              <a:endParaRPr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cxnSp>
          <p:nvCxnSpPr>
            <p:cNvPr id="54" name="Google Shape;246;p13">
              <a:extLst>
                <a:ext uri="{FF2B5EF4-FFF2-40B4-BE49-F238E27FC236}">
                  <a16:creationId xmlns:a16="http://schemas.microsoft.com/office/drawing/2014/main" id="{4899CB14-4D05-4DD2-A6C4-52A460CA927C}"/>
                </a:ext>
              </a:extLst>
            </p:cNvPr>
            <p:cNvCxnSpPr/>
            <p:nvPr/>
          </p:nvCxnSpPr>
          <p:spPr>
            <a:xfrm rot="10800000" flipH="1">
              <a:off x="3243777" y="2738998"/>
              <a:ext cx="687165" cy="321080"/>
            </a:xfrm>
            <a:prstGeom prst="straightConnector1">
              <a:avLst/>
            </a:prstGeom>
            <a:noFill/>
            <a:ln w="25400" cap="flat" cmpd="sng">
              <a:solidFill>
                <a:srgbClr val="14274C"/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4" name="Group 13"/>
          <p:cNvGrpSpPr/>
          <p:nvPr/>
        </p:nvGrpSpPr>
        <p:grpSpPr>
          <a:xfrm>
            <a:off x="1390144" y="680258"/>
            <a:ext cx="1728216" cy="1044776"/>
            <a:chOff x="1540856" y="681517"/>
            <a:chExt cx="1657438" cy="1044776"/>
          </a:xfrm>
        </p:grpSpPr>
        <p:sp>
          <p:nvSpPr>
            <p:cNvPr id="65" name="Google Shape;229;p13">
              <a:extLst>
                <a:ext uri="{FF2B5EF4-FFF2-40B4-BE49-F238E27FC236}">
                  <a16:creationId xmlns:a16="http://schemas.microsoft.com/office/drawing/2014/main" id="{D7255260-64D2-4937-881D-6F6758F214F0}"/>
                </a:ext>
              </a:extLst>
            </p:cNvPr>
            <p:cNvSpPr/>
            <p:nvPr/>
          </p:nvSpPr>
          <p:spPr>
            <a:xfrm>
              <a:off x="1540856" y="681517"/>
              <a:ext cx="1657438" cy="104477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0027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US" sz="1050" b="1" dirty="0">
                  <a:solidFill>
                    <a:srgbClr val="00274C"/>
                  </a:solidFill>
                  <a:latin typeface="Gill Sans"/>
                  <a:ea typeface="Calibri"/>
                  <a:cs typeface="Calibri"/>
                  <a:sym typeface="Calibri"/>
                </a:rPr>
                <a:t>Traffic Management Center</a:t>
              </a:r>
              <a:endParaRPr sz="1050" b="1" dirty="0">
                <a:solidFill>
                  <a:srgbClr val="00274C"/>
                </a:solidFill>
                <a:latin typeface="Gill Sans"/>
                <a:ea typeface="Calibri"/>
                <a:cs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69900" y="1168568"/>
              <a:ext cx="1368342" cy="404852"/>
              <a:chOff x="1612683" y="1464371"/>
              <a:chExt cx="1368342" cy="404852"/>
            </a:xfrm>
          </p:grpSpPr>
          <p:sp>
            <p:nvSpPr>
              <p:cNvPr id="247" name="Google Shape;247;p13"/>
              <p:cNvSpPr/>
              <p:nvPr/>
            </p:nvSpPr>
            <p:spPr>
              <a:xfrm>
                <a:off x="1612683" y="1464371"/>
                <a:ext cx="1368342" cy="193129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1" dirty="0">
                    <a:solidFill>
                      <a:schemeClr val="tx2">
                        <a:lumMod val="10000"/>
                      </a:schemeClr>
                    </a:solidFill>
                    <a:latin typeface="Gill Sans"/>
                    <a:ea typeface="Calibri"/>
                    <a:cs typeface="Calibri"/>
                    <a:sym typeface="Calibri"/>
                  </a:rPr>
                  <a:t>Route Planning</a:t>
                </a:r>
                <a:endParaRPr sz="800" b="1" dirty="0">
                  <a:solidFill>
                    <a:schemeClr val="tx2">
                      <a:lumMod val="10000"/>
                    </a:schemeClr>
                  </a:solidFill>
                  <a:latin typeface="Gill Sans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3"/>
              <p:cNvSpPr/>
              <p:nvPr/>
            </p:nvSpPr>
            <p:spPr>
              <a:xfrm>
                <a:off x="1612683" y="1676094"/>
                <a:ext cx="1368342" cy="193129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1" dirty="0">
                    <a:solidFill>
                      <a:schemeClr val="tx2">
                        <a:lumMod val="10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Real-time Traffic Condition</a:t>
                </a:r>
                <a:endParaRPr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390144" y="1947466"/>
            <a:ext cx="1728216" cy="619253"/>
            <a:chOff x="1504241" y="2005789"/>
            <a:chExt cx="1657439" cy="619253"/>
          </a:xfrm>
        </p:grpSpPr>
        <p:sp>
          <p:nvSpPr>
            <p:cNvPr id="68" name="Google Shape;230;p13">
              <a:extLst>
                <a:ext uri="{FF2B5EF4-FFF2-40B4-BE49-F238E27FC236}">
                  <a16:creationId xmlns:a16="http://schemas.microsoft.com/office/drawing/2014/main" id="{EE9798E4-C97D-4D18-997B-5B09236251BF}"/>
                </a:ext>
              </a:extLst>
            </p:cNvPr>
            <p:cNvSpPr/>
            <p:nvPr/>
          </p:nvSpPr>
          <p:spPr>
            <a:xfrm>
              <a:off x="1504241" y="2005789"/>
              <a:ext cx="1657439" cy="61925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00274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dirty="0">
                  <a:solidFill>
                    <a:srgbClr val="00274C"/>
                  </a:solidFill>
                  <a:latin typeface="Calibri"/>
                  <a:ea typeface="Calibri"/>
                  <a:cs typeface="Calibri"/>
                  <a:sym typeface="Calibri"/>
                </a:rPr>
                <a:t>Alternative  Mode Transportation Center</a:t>
              </a:r>
              <a:endParaRPr dirty="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1647033" y="2362603"/>
              <a:ext cx="1368342" cy="19312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dirty="0">
                  <a:solidFill>
                    <a:schemeClr val="tx2">
                      <a:lumMod val="1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Backup Plan</a:t>
              </a:r>
              <a:endParaRPr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pic>
        <p:nvPicPr>
          <p:cNvPr id="55" name="Google Shape;220;p13" descr="Meeting">
            <a:extLst>
              <a:ext uri="{FF2B5EF4-FFF2-40B4-BE49-F238E27FC236}">
                <a16:creationId xmlns:a16="http://schemas.microsoft.com/office/drawing/2014/main" id="{E61B6AA2-DC8D-4B55-B29E-C6AE1653D79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8730" y="342751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231;p13">
            <a:extLst>
              <a:ext uri="{FF2B5EF4-FFF2-40B4-BE49-F238E27FC236}">
                <a16:creationId xmlns:a16="http://schemas.microsoft.com/office/drawing/2014/main" id="{0AFAEF6B-CB19-4CE1-9E37-17E3EB726F33}"/>
              </a:ext>
            </a:extLst>
          </p:cNvPr>
          <p:cNvSpPr/>
          <p:nvPr/>
        </p:nvSpPr>
        <p:spPr>
          <a:xfrm>
            <a:off x="3739405" y="3592978"/>
            <a:ext cx="1253479" cy="6401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27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Companies and platforms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231;p13">
            <a:extLst>
              <a:ext uri="{FF2B5EF4-FFF2-40B4-BE49-F238E27FC236}">
                <a16:creationId xmlns:a16="http://schemas.microsoft.com/office/drawing/2014/main" id="{42991862-A7CF-44DC-977F-120D5D2006CB}"/>
              </a:ext>
            </a:extLst>
          </p:cNvPr>
          <p:cNvSpPr/>
          <p:nvPr/>
        </p:nvSpPr>
        <p:spPr>
          <a:xfrm>
            <a:off x="1406655" y="3598475"/>
            <a:ext cx="1728216" cy="6401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27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+mj-lt"/>
              </a:rPr>
              <a:t>MDOT, MPOs, local governments, etc.</a:t>
            </a:r>
            <a:endParaRPr sz="12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231;p13">
            <a:extLst>
              <a:ext uri="{FF2B5EF4-FFF2-40B4-BE49-F238E27FC236}">
                <a16:creationId xmlns:a16="http://schemas.microsoft.com/office/drawing/2014/main" id="{68A9B11E-FB36-494B-A91D-FE3C7FD91BF3}"/>
              </a:ext>
            </a:extLst>
          </p:cNvPr>
          <p:cNvSpPr/>
          <p:nvPr/>
        </p:nvSpPr>
        <p:spPr>
          <a:xfrm>
            <a:off x="5567367" y="3592979"/>
            <a:ext cx="2710218" cy="6401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0027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00274C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Vehicles and users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FDCD05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37;p13">
            <a:extLst>
              <a:ext uri="{FF2B5EF4-FFF2-40B4-BE49-F238E27FC236}">
                <a16:creationId xmlns:a16="http://schemas.microsoft.com/office/drawing/2014/main" id="{BCD315C0-A9C4-41D3-801D-ED3C2B94A36F}"/>
              </a:ext>
            </a:extLst>
          </p:cNvPr>
          <p:cNvSpPr/>
          <p:nvPr/>
        </p:nvSpPr>
        <p:spPr>
          <a:xfrm>
            <a:off x="1422067" y="4290776"/>
            <a:ext cx="6855518" cy="36711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S</a:t>
            </a:r>
            <a:r>
              <a:rPr lang="en-US" altLang="zh-CN" b="1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takeholders</a:t>
            </a:r>
            <a:endParaRPr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42" grpId="0" animBg="1"/>
      <p:bldP spid="43" grpId="0" animBg="1"/>
      <p:bldP spid="44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C1C6-A1E8-4B9B-8D83-AA74BCD14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927" y="719804"/>
            <a:ext cx="8135937" cy="3683000"/>
          </a:xfrm>
        </p:spPr>
        <p:txBody>
          <a:bodyPr/>
          <a:lstStyle/>
          <a:p>
            <a:pPr marL="273032" indent="-285744"/>
            <a:r>
              <a:rPr lang="en-US" dirty="0"/>
              <a:t>Car-pooling among colleagues</a:t>
            </a:r>
          </a:p>
          <a:p>
            <a:pPr marL="742932" lvl="1" indent="-285744"/>
            <a:r>
              <a:rPr lang="en-US" dirty="0"/>
              <a:t>Flexible departure time and route choices</a:t>
            </a:r>
          </a:p>
          <a:p>
            <a:pPr marL="742932" lvl="1" indent="-285744"/>
            <a:r>
              <a:rPr lang="en-US" dirty="0"/>
              <a:t>Companies provide compensations or rewards for car-pooling behaviors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A3CFD-CB11-446C-A951-E6A03585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Carpool-based solution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0A4ECB-0317-4087-BCCF-9840D56B4D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766258" y="1904097"/>
            <a:ext cx="5246967" cy="2555247"/>
            <a:chOff x="1773133" y="2085505"/>
            <a:chExt cx="5246967" cy="2555247"/>
          </a:xfrm>
        </p:grpSpPr>
        <p:sp>
          <p:nvSpPr>
            <p:cNvPr id="12" name="Arc 11"/>
            <p:cNvSpPr/>
            <p:nvPr/>
          </p:nvSpPr>
          <p:spPr>
            <a:xfrm>
              <a:off x="6270705" y="3056446"/>
              <a:ext cx="749395" cy="1087969"/>
            </a:xfrm>
            <a:prstGeom prst="arc">
              <a:avLst>
                <a:gd name="adj1" fmla="val 16200000"/>
                <a:gd name="adj2" fmla="val 4903061"/>
              </a:avLst>
            </a:prstGeom>
            <a:ln w="285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773133" y="2085505"/>
              <a:ext cx="4807263" cy="2555247"/>
              <a:chOff x="1773133" y="2085505"/>
              <a:chExt cx="4807263" cy="255524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773133" y="2085505"/>
                <a:ext cx="4807263" cy="2555247"/>
                <a:chOff x="1773133" y="2085505"/>
                <a:chExt cx="4807263" cy="2555247"/>
              </a:xfrm>
            </p:grpSpPr>
            <p:pic>
              <p:nvPicPr>
                <p:cNvPr id="27" name="Graphic 39" descr="User">
                  <a:extLst>
                    <a:ext uri="{FF2B5EF4-FFF2-40B4-BE49-F238E27FC236}">
                      <a16:creationId xmlns:a16="http://schemas.microsoft.com/office/drawing/2014/main" id="{3056E3CE-FEEE-4214-A150-572B3CD8EF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7644" y="3362179"/>
                  <a:ext cx="914400" cy="914400"/>
                </a:xfrm>
                <a:prstGeom prst="rect">
                  <a:avLst/>
                </a:prstGeom>
              </p:spPr>
            </p:pic>
            <p:grpSp>
              <p:nvGrpSpPr>
                <p:cNvPr id="16" name="Group 15"/>
                <p:cNvGrpSpPr/>
                <p:nvPr/>
              </p:nvGrpSpPr>
              <p:grpSpPr>
                <a:xfrm>
                  <a:off x="1773133" y="2085505"/>
                  <a:ext cx="4807263" cy="2555247"/>
                  <a:chOff x="1773133" y="2085505"/>
                  <a:chExt cx="4807263" cy="2555247"/>
                </a:xfrm>
              </p:grpSpPr>
              <p:grpSp>
                <p:nvGrpSpPr>
                  <p:cNvPr id="5" name="Google Shape;212;p13">
                    <a:extLst>
                      <a:ext uri="{FF2B5EF4-FFF2-40B4-BE49-F238E27FC236}">
                        <a16:creationId xmlns:a16="http://schemas.microsoft.com/office/drawing/2014/main" id="{C0E7F11E-F6A9-40D6-87E1-E84B2CEA20E1}"/>
                      </a:ext>
                    </a:extLst>
                  </p:cNvPr>
                  <p:cNvGrpSpPr/>
                  <p:nvPr/>
                </p:nvGrpSpPr>
                <p:grpSpPr>
                  <a:xfrm>
                    <a:off x="1773133" y="2154953"/>
                    <a:ext cx="4807263" cy="2485799"/>
                    <a:chOff x="3494999" y="1352033"/>
                    <a:chExt cx="4890164" cy="2485799"/>
                  </a:xfrm>
                </p:grpSpPr>
                <p:cxnSp>
                  <p:nvCxnSpPr>
                    <p:cNvPr id="6" name="Google Shape;213;p13">
                      <a:extLst>
                        <a:ext uri="{FF2B5EF4-FFF2-40B4-BE49-F238E27FC236}">
                          <a16:creationId xmlns:a16="http://schemas.microsoft.com/office/drawing/2014/main" id="{933203BD-57B5-46DA-88F0-60FAEC96B2E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07814" y="2878737"/>
                      <a:ext cx="823243" cy="505168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14274C"/>
                      </a:solidFill>
                      <a:prstDash val="solid"/>
                      <a:round/>
                      <a:headEnd type="triangle" w="med" len="med"/>
                      <a:tailEnd type="triangle" w="med" len="med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  <p:cxnSp>
                  <p:nvCxnSpPr>
                    <p:cNvPr id="7" name="Google Shape;214;p13">
                      <a:extLst>
                        <a:ext uri="{FF2B5EF4-FFF2-40B4-BE49-F238E27FC236}">
                          <a16:creationId xmlns:a16="http://schemas.microsoft.com/office/drawing/2014/main" id="{8DC3759E-6035-447B-BF82-C1C6897F8F9F}"/>
                        </a:ext>
                      </a:extLst>
                    </p:cNvPr>
                    <p:cNvCxnSpPr/>
                    <p:nvPr/>
                  </p:nvCxnSpPr>
                  <p:spPr>
                    <a:xfrm rot="10800000" flipH="1">
                      <a:off x="6706526" y="3448770"/>
                      <a:ext cx="679009" cy="1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14274C"/>
                      </a:solidFill>
                      <a:prstDash val="solid"/>
                      <a:round/>
                      <a:headEnd type="triangle" w="med" len="med"/>
                      <a:tailEnd type="triangle" w="med" len="med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  <p:grpSp>
                  <p:nvGrpSpPr>
                    <p:cNvPr id="8" name="Google Shape;215;p13">
                      <a:extLst>
                        <a:ext uri="{FF2B5EF4-FFF2-40B4-BE49-F238E27FC236}">
                          <a16:creationId xmlns:a16="http://schemas.microsoft.com/office/drawing/2014/main" id="{031EBD73-2EB9-4613-9509-31D67C2079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94999" y="1352033"/>
                      <a:ext cx="4890164" cy="2485799"/>
                      <a:chOff x="3240797" y="1352033"/>
                      <a:chExt cx="4890164" cy="2485799"/>
                    </a:xfrm>
                  </p:grpSpPr>
                  <p:cxnSp>
                    <p:nvCxnSpPr>
                      <p:cNvPr id="9" name="Google Shape;216;p13">
                        <a:extLst>
                          <a:ext uri="{FF2B5EF4-FFF2-40B4-BE49-F238E27FC236}">
                            <a16:creationId xmlns:a16="http://schemas.microsoft.com/office/drawing/2014/main" id="{FE12A8D3-8E11-40E5-B834-D4201FDA0B9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4436604" y="1857823"/>
                        <a:ext cx="865643" cy="634599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14274C"/>
                        </a:solidFill>
                        <a:prstDash val="solid"/>
                        <a:round/>
                        <a:headEnd type="triangle" w="med" len="med"/>
                        <a:tailEnd type="triangle" w="med" len="med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  <p:cxnSp>
                    <p:nvCxnSpPr>
                      <p:cNvPr id="10" name="Google Shape;218;p13">
                        <a:extLst>
                          <a:ext uri="{FF2B5EF4-FFF2-40B4-BE49-F238E27FC236}">
                            <a16:creationId xmlns:a16="http://schemas.microsoft.com/office/drawing/2014/main" id="{D0F9B985-620D-4FFD-9A83-BFC05FA6E375}"/>
                          </a:ext>
                        </a:extLst>
                      </p:cNvPr>
                      <p:cNvCxnSpPr/>
                      <p:nvPr/>
                    </p:nvCxnSpPr>
                    <p:spPr>
                      <a:xfrm rot="10800000" flipH="1">
                        <a:off x="6452323" y="1857672"/>
                        <a:ext cx="679009" cy="1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14274C"/>
                        </a:solidFill>
                        <a:prstDash val="solid"/>
                        <a:round/>
                        <a:headEnd type="triangle" w="med" len="med"/>
                        <a:tailEnd type="triangle" w="med" len="med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  <p:grpSp>
                    <p:nvGrpSpPr>
                      <p:cNvPr id="17" name="Google Shape;222;p13">
                        <a:extLst>
                          <a:ext uri="{FF2B5EF4-FFF2-40B4-BE49-F238E27FC236}">
                            <a16:creationId xmlns:a16="http://schemas.microsoft.com/office/drawing/2014/main" id="{8D06F3AC-63EA-4843-975F-30B9E5D9D1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40797" y="1352033"/>
                        <a:ext cx="4890164" cy="2485799"/>
                        <a:chOff x="3240797" y="1352033"/>
                        <a:chExt cx="4890164" cy="2485799"/>
                      </a:xfrm>
                    </p:grpSpPr>
                    <p:grpSp>
                      <p:nvGrpSpPr>
                        <p:cNvPr id="23" name="Google Shape;226;p13">
                          <a:extLst>
                            <a:ext uri="{FF2B5EF4-FFF2-40B4-BE49-F238E27FC236}">
                              <a16:creationId xmlns:a16="http://schemas.microsoft.com/office/drawing/2014/main" id="{05D5A36F-6EFB-447A-B2A3-E4454B24B2C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240797" y="1471638"/>
                          <a:ext cx="4890164" cy="2366194"/>
                          <a:chOff x="4509867" y="2360676"/>
                          <a:chExt cx="5423966" cy="2738513"/>
                        </a:xfrm>
                      </p:grpSpPr>
                      <p:sp>
                        <p:nvSpPr>
                          <p:cNvPr id="29" name="Google Shape;231;p13">
                            <a:extLst>
                              <a:ext uri="{FF2B5EF4-FFF2-40B4-BE49-F238E27FC236}">
                                <a16:creationId xmlns:a16="http://schemas.microsoft.com/office/drawing/2014/main" id="{AFF27559-2753-4685-B44C-72D85E371BD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509867" y="3277155"/>
                            <a:ext cx="1158406" cy="1822034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lt1"/>
                          </a:solidFill>
                          <a:ln w="19050" cap="flat" cmpd="sng">
                            <a:solidFill>
                              <a:srgbClr val="00274C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rPr lang="en-US" sz="1050" b="1" dirty="0">
                                <a:solidFill>
                                  <a:srgbClr val="00274C"/>
                                </a:solidFill>
                                <a:latin typeface="+mj-lt"/>
                                <a:ea typeface="Calibri"/>
                                <a:cs typeface="Calibri"/>
                                <a:sym typeface="Calibri"/>
                              </a:rPr>
                              <a:t>Platform</a:t>
                            </a:r>
                            <a:endParaRPr dirty="0">
                              <a:latin typeface="+mj-lt"/>
                            </a:endParaRPr>
                          </a:p>
                          <a:p>
                            <a:pPr marL="0" marR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30" name="Google Shape;232;p13">
                            <a:extLst>
                              <a:ext uri="{FF2B5EF4-FFF2-40B4-BE49-F238E27FC236}">
                                <a16:creationId xmlns:a16="http://schemas.microsoft.com/office/drawing/2014/main" id="{9447246B-ADAB-46AB-B97F-E0616466289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617011" y="4188779"/>
                            <a:ext cx="942000" cy="42114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 w="25400" cap="flat" cmpd="sng">
                            <a:solidFill>
                              <a:schemeClr val="lt1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rPr lang="en-US" sz="800" b="1" dirty="0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latin typeface="+mj-lt"/>
                                <a:ea typeface="Calibri"/>
                                <a:cs typeface="Calibri"/>
                                <a:sym typeface="Calibri"/>
                              </a:rPr>
                              <a:t>Trip Matching</a:t>
                            </a:r>
                            <a:endParaRPr dirty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+mj-lt"/>
                            </a:endParaRPr>
                          </a:p>
                        </p:txBody>
                      </p:sp>
                      <p:sp>
                        <p:nvSpPr>
                          <p:cNvPr id="31" name="Google Shape;233;p13">
                            <a:extLst>
                              <a:ext uri="{FF2B5EF4-FFF2-40B4-BE49-F238E27FC236}">
                                <a16:creationId xmlns:a16="http://schemas.microsoft.com/office/drawing/2014/main" id="{7DD1B466-98AA-40C1-9244-1C5051D2783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621392" y="3778610"/>
                            <a:ext cx="937619" cy="421140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 w="19050" cap="flat" cmpd="sng">
                            <a:solidFill>
                              <a:schemeClr val="lt1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rPr lang="en-US" sz="800" b="1" dirty="0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latin typeface="+mj-lt"/>
                                <a:ea typeface="Calibri"/>
                                <a:cs typeface="Calibri"/>
                                <a:sym typeface="Calibri"/>
                              </a:rPr>
                              <a:t>Data Collection</a:t>
                            </a:r>
                            <a:endParaRPr dirty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+mj-lt"/>
                            </a:endParaRPr>
                          </a:p>
                        </p:txBody>
                      </p:sp>
                      <p:sp>
                        <p:nvSpPr>
                          <p:cNvPr id="32" name="Google Shape;236;p13">
                            <a:extLst>
                              <a:ext uri="{FF2B5EF4-FFF2-40B4-BE49-F238E27FC236}">
                                <a16:creationId xmlns:a16="http://schemas.microsoft.com/office/drawing/2014/main" id="{FD0AF905-D367-4186-A9B4-479F3903471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90803" y="3967551"/>
                            <a:ext cx="1073118" cy="113163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lt1"/>
                          </a:solidFill>
                          <a:ln w="19050" cap="flat" cmpd="sng">
                            <a:solidFill>
                              <a:srgbClr val="00274C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rPr lang="en-US" sz="1050" b="1" dirty="0">
                                <a:solidFill>
                                  <a:srgbClr val="00274C"/>
                                </a:solidFill>
                                <a:latin typeface="+mj-lt"/>
                                <a:ea typeface="Calibri"/>
                                <a:cs typeface="Calibri"/>
                                <a:sym typeface="Calibri"/>
                              </a:rPr>
                              <a:t>Vehicle OBE</a:t>
                            </a:r>
                            <a:endParaRPr sz="1400" b="1" dirty="0">
                              <a:solidFill>
                                <a:srgbClr val="FDCD05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33" name="Google Shape;237;p13">
                            <a:extLst>
                              <a:ext uri="{FF2B5EF4-FFF2-40B4-BE49-F238E27FC236}">
                                <a16:creationId xmlns:a16="http://schemas.microsoft.com/office/drawing/2014/main" id="{533F9BA5-F284-4107-BE4F-9EF153AD5C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960519" y="4529030"/>
                            <a:ext cx="938599" cy="503273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 w="25400" cap="flat" cmpd="sng">
                            <a:solidFill>
                              <a:schemeClr val="lt1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rPr lang="en-US" sz="700" b="1" dirty="0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latin typeface="+mj-lt"/>
                                <a:ea typeface="Calibri"/>
                                <a:cs typeface="Calibri"/>
                                <a:sym typeface="Calibri"/>
                              </a:rPr>
                              <a:t>Potential Partners and Route Guidance</a:t>
                            </a:r>
                            <a:endParaRPr dirty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+mj-lt"/>
                            </a:endParaRPr>
                          </a:p>
                        </p:txBody>
                      </p:sp>
                      <p:sp>
                        <p:nvSpPr>
                          <p:cNvPr id="34" name="Google Shape;217;p13">
                            <a:extLst>
                              <a:ext uri="{FF2B5EF4-FFF2-40B4-BE49-F238E27FC236}">
                                <a16:creationId xmlns:a16="http://schemas.microsoft.com/office/drawing/2014/main" id="{46E78ECB-5542-4462-B440-46CA1A8CE41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90803" y="2360676"/>
                            <a:ext cx="1073118" cy="1131637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lt1"/>
                          </a:solidFill>
                          <a:ln w="19050" cap="flat" cmpd="sng">
                            <a:solidFill>
                              <a:srgbClr val="00274C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rPr lang="en-US" sz="900" b="1" dirty="0">
                                <a:solidFill>
                                  <a:srgbClr val="00274C"/>
                                </a:solidFill>
                                <a:latin typeface="+mj-lt"/>
                                <a:ea typeface="Calibri"/>
                                <a:cs typeface="Calibri"/>
                                <a:sym typeface="Calibri"/>
                              </a:rPr>
                              <a:t>Personal Information Device</a:t>
                            </a:r>
                            <a:endParaRPr sz="1100" b="1" dirty="0">
                              <a:solidFill>
                                <a:srgbClr val="FDCD05"/>
                              </a:solidFill>
                              <a:latin typeface="+mj-lt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400" b="1" dirty="0">
                              <a:solidFill>
                                <a:srgbClr val="FDCD05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35" name="Google Shape;238;p13">
                            <a:extLst>
                              <a:ext uri="{FF2B5EF4-FFF2-40B4-BE49-F238E27FC236}">
                                <a16:creationId xmlns:a16="http://schemas.microsoft.com/office/drawing/2014/main" id="{FF782C04-BF50-4A30-A644-92D99085161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951660" y="2994972"/>
                            <a:ext cx="938599" cy="424875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n w="25400" cap="flat" cmpd="sng">
                            <a:solidFill>
                              <a:schemeClr val="lt1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rPr lang="en-US" sz="900" b="1" dirty="0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latin typeface="+mj-lt"/>
                                <a:ea typeface="Calibri"/>
                                <a:cs typeface="Calibri"/>
                                <a:sym typeface="Calibri"/>
                              </a:rPr>
                              <a:t>P</a:t>
                            </a:r>
                            <a:r>
                              <a:rPr lang="en-US" altLang="zh-CN" sz="900" b="1" dirty="0">
                                <a:solidFill>
                                  <a:schemeClr val="tx2">
                                    <a:lumMod val="10000"/>
                                  </a:schemeClr>
                                </a:solidFill>
                                <a:latin typeface="+mj-lt"/>
                                <a:ea typeface="Calibri"/>
                                <a:cs typeface="Calibri"/>
                                <a:sym typeface="Calibri"/>
                              </a:rPr>
                              <a:t>otential Partner</a:t>
                            </a:r>
                            <a:endParaRPr sz="1800" dirty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+mj-lt"/>
                            </a:endParaRPr>
                          </a:p>
                        </p:txBody>
                      </p:sp>
                      <p:sp>
                        <p:nvSpPr>
                          <p:cNvPr id="36" name="Google Shape;239;p13">
                            <a:extLst>
                              <a:ext uri="{FF2B5EF4-FFF2-40B4-BE49-F238E27FC236}">
                                <a16:creationId xmlns:a16="http://schemas.microsoft.com/office/drawing/2014/main" id="{65876948-1DE7-4841-9EFC-3FE9BCDE386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825086" y="3088612"/>
                            <a:ext cx="1083477" cy="453468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lt1"/>
                          </a:solidFill>
                          <a:ln w="19050" cap="flat" cmpd="sng">
                            <a:solidFill>
                              <a:srgbClr val="00274C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rPr lang="en-US" sz="1050" b="1" dirty="0">
                                <a:solidFill>
                                  <a:srgbClr val="00274C"/>
                                </a:solidFill>
                                <a:latin typeface="Calibri"/>
                                <a:ea typeface="Calibri"/>
                                <a:cs typeface="Calibri"/>
                                <a:sym typeface="Calibri"/>
                              </a:rPr>
                              <a:t>Passengers</a:t>
                            </a:r>
                            <a:endParaRPr dirty="0"/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050" b="1" dirty="0">
                              <a:solidFill>
                                <a:srgbClr val="00274C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37" name="Google Shape;240;p13">
                            <a:extLst>
                              <a:ext uri="{FF2B5EF4-FFF2-40B4-BE49-F238E27FC236}">
                                <a16:creationId xmlns:a16="http://schemas.microsoft.com/office/drawing/2014/main" id="{B5CB3E5D-6AB1-44ED-B4F6-41F6FC2069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860716" y="4570159"/>
                            <a:ext cx="1073117" cy="521741"/>
                          </a:xfrm>
                          <a:prstGeom prst="roundRect">
                            <a:avLst>
                              <a:gd name="adj" fmla="val 16667"/>
                            </a:avLst>
                          </a:prstGeom>
                          <a:solidFill>
                            <a:schemeClr val="lt1"/>
                          </a:solidFill>
                          <a:ln w="19050" cap="flat" cmpd="sng">
                            <a:solidFill>
                              <a:srgbClr val="00274C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ctr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rPr lang="en-US" sz="1050" b="1" dirty="0">
                                <a:solidFill>
                                  <a:srgbClr val="00274C"/>
                                </a:solidFill>
                                <a:latin typeface="Calibri"/>
                                <a:ea typeface="Calibri"/>
                                <a:cs typeface="Calibri"/>
                                <a:sym typeface="Calibri"/>
                              </a:rPr>
                              <a:t>Drivers</a:t>
                            </a:r>
                            <a:endParaRPr dirty="0"/>
                          </a:p>
                        </p:txBody>
                      </p:sp>
                    </p:grpSp>
                    <p:pic>
                      <p:nvPicPr>
                        <p:cNvPr id="20" name="Google Shape;242;p13" descr="Server">
                          <a:extLst>
                            <a:ext uri="{FF2B5EF4-FFF2-40B4-BE49-F238E27FC236}">
                              <a16:creationId xmlns:a16="http://schemas.microsoft.com/office/drawing/2014/main" id="{E9892F64-CA08-40C4-BB44-BACAAB191D88}"/>
                            </a:ext>
                          </a:extLst>
                        </p:cNvPr>
                        <p:cNvPicPr preferRelativeResize="0"/>
                        <p:nvPr/>
                      </p:nvPicPr>
                      <p:blipFill rotWithShape="1">
                        <a:blip r:embed="rId4">
                          <a:alphaModFix/>
                        </a:blip>
                        <a:srcRect/>
                        <a:stretch/>
                      </p:blipFill>
                      <p:spPr>
                        <a:xfrm>
                          <a:off x="3337397" y="1352033"/>
                          <a:ext cx="914400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grpSp>
                </p:grpSp>
              </p:grpSp>
              <p:pic>
                <p:nvPicPr>
                  <p:cNvPr id="28" name="Graphic 39" descr="User">
                    <a:extLst>
                      <a:ext uri="{FF2B5EF4-FFF2-40B4-BE49-F238E27FC236}">
                        <a16:creationId xmlns:a16="http://schemas.microsoft.com/office/drawing/2014/main" id="{3056E3CE-FEEE-4214-A150-572B3CD8EF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20656" y="2085505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9" name="Google Shape;232;p13">
                <a:extLst>
                  <a:ext uri="{FF2B5EF4-FFF2-40B4-BE49-F238E27FC236}">
                    <a16:creationId xmlns:a16="http://schemas.microsoft.com/office/drawing/2014/main" id="{9447246B-ADAB-46AB-B97F-E0616466289C}"/>
                  </a:ext>
                </a:extLst>
              </p:cNvPr>
              <p:cNvSpPr/>
              <p:nvPr/>
            </p:nvSpPr>
            <p:spPr>
              <a:xfrm>
                <a:off x="1868094" y="4218002"/>
                <a:ext cx="834895" cy="363883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b="1" dirty="0">
                    <a:solidFill>
                      <a:schemeClr val="tx2">
                        <a:lumMod val="10000"/>
                      </a:schemeClr>
                    </a:solidFill>
                    <a:latin typeface="+mj-lt"/>
                    <a:ea typeface="Calibri"/>
                    <a:cs typeface="Calibri"/>
                    <a:sym typeface="Calibri"/>
                  </a:rPr>
                  <a:t>Rewarding</a:t>
                </a:r>
                <a:endParaRPr dirty="0">
                  <a:solidFill>
                    <a:schemeClr val="tx2">
                      <a:lumMod val="10000"/>
                    </a:schemeClr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1324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"/>
          <p:cNvSpPr txBox="1">
            <a:spLocks noGrp="1"/>
          </p:cNvSpPr>
          <p:nvPr>
            <p:ph type="title"/>
          </p:nvPr>
        </p:nvSpPr>
        <p:spPr>
          <a:xfrm>
            <a:off x="379927" y="145852"/>
            <a:ext cx="8135424" cy="51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 breakdown and timeline</a:t>
            </a:r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sldNum" idx="12"/>
          </p:nvPr>
        </p:nvSpPr>
        <p:spPr>
          <a:xfrm>
            <a:off x="115105" y="473298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body" idx="1"/>
          </p:nvPr>
        </p:nvSpPr>
        <p:spPr>
          <a:xfrm>
            <a:off x="379413" y="779463"/>
            <a:ext cx="8135937" cy="3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rgbClr val="373E40"/>
              </a:buClr>
              <a:buSzPts val="2000"/>
              <a:buChar char="•"/>
            </a:pPr>
            <a:r>
              <a:rPr lang="en-US" dirty="0"/>
              <a:t>Cost</a:t>
            </a:r>
            <a:endParaRPr dirty="0"/>
          </a:p>
          <a:p>
            <a:pPr marL="342891" lvl="0" indent="-215890" algn="l" rtl="0">
              <a:spcBef>
                <a:spcPts val="400"/>
              </a:spcBef>
              <a:spcAft>
                <a:spcPts val="0"/>
              </a:spcAft>
              <a:buClr>
                <a:srgbClr val="373E40"/>
              </a:buClr>
              <a:buSzPts val="2000"/>
              <a:buNone/>
            </a:pPr>
            <a:endParaRPr dirty="0"/>
          </a:p>
          <a:p>
            <a:pPr marL="342891" lvl="0" indent="-215890" algn="l" rtl="0">
              <a:spcBef>
                <a:spcPts val="400"/>
              </a:spcBef>
              <a:spcAft>
                <a:spcPts val="0"/>
              </a:spcAft>
              <a:buClr>
                <a:srgbClr val="373E40"/>
              </a:buClr>
              <a:buSzPts val="2000"/>
              <a:buNone/>
            </a:pPr>
            <a:endParaRPr dirty="0"/>
          </a:p>
          <a:p>
            <a:pPr marL="342891" lvl="0" indent="-215890" algn="l" rtl="0">
              <a:spcBef>
                <a:spcPts val="400"/>
              </a:spcBef>
              <a:spcAft>
                <a:spcPts val="0"/>
              </a:spcAft>
              <a:buClr>
                <a:srgbClr val="373E40"/>
              </a:buClr>
              <a:buSzPts val="2000"/>
              <a:buNone/>
            </a:pPr>
            <a:endParaRPr dirty="0"/>
          </a:p>
          <a:p>
            <a:pPr marL="342891" lvl="0" indent="-215890" algn="l" rtl="0">
              <a:spcBef>
                <a:spcPts val="400"/>
              </a:spcBef>
              <a:spcAft>
                <a:spcPts val="0"/>
              </a:spcAft>
              <a:buClr>
                <a:srgbClr val="373E40"/>
              </a:buClr>
              <a:buSzPts val="2000"/>
              <a:buNone/>
            </a:pPr>
            <a:endParaRPr dirty="0"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rgbClr val="373E40"/>
              </a:buClr>
              <a:buSzPts val="2000"/>
              <a:buChar char="•"/>
            </a:pPr>
            <a:r>
              <a:rPr lang="en-US" dirty="0"/>
              <a:t>Timeline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D6CA8B4-0EF9-49D8-B561-AAA310097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85353"/>
              </p:ext>
            </p:extLst>
          </p:nvPr>
        </p:nvGraphicFramePr>
        <p:xfrm>
          <a:off x="786057" y="1179421"/>
          <a:ext cx="4054983" cy="12801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26242">
                  <a:extLst>
                    <a:ext uri="{9D8B030D-6E8A-4147-A177-3AD203B41FA5}">
                      <a16:colId xmlns:a16="http://schemas.microsoft.com/office/drawing/2014/main" val="2136147063"/>
                    </a:ext>
                  </a:extLst>
                </a:gridCol>
                <a:gridCol w="1813089">
                  <a:extLst>
                    <a:ext uri="{9D8B030D-6E8A-4147-A177-3AD203B41FA5}">
                      <a16:colId xmlns:a16="http://schemas.microsoft.com/office/drawing/2014/main" val="694672494"/>
                    </a:ext>
                  </a:extLst>
                </a:gridCol>
                <a:gridCol w="671884">
                  <a:extLst>
                    <a:ext uri="{9D8B030D-6E8A-4147-A177-3AD203B41FA5}">
                      <a16:colId xmlns:a16="http://schemas.microsoft.com/office/drawing/2014/main" val="2430913633"/>
                    </a:ext>
                  </a:extLst>
                </a:gridCol>
                <a:gridCol w="671884">
                  <a:extLst>
                    <a:ext uri="{9D8B030D-6E8A-4147-A177-3AD203B41FA5}">
                      <a16:colId xmlns:a16="http://schemas.microsoft.com/office/drawing/2014/main" val="3924887297"/>
                    </a:ext>
                  </a:extLst>
                </a:gridCol>
                <a:gridCol w="671884">
                  <a:extLst>
                    <a:ext uri="{9D8B030D-6E8A-4147-A177-3AD203B41FA5}">
                      <a16:colId xmlns:a16="http://schemas.microsoft.com/office/drawing/2014/main" val="4074694332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r>
                        <a:rPr lang="en-US" sz="800" dirty="0">
                          <a:latin typeface="+mj-lt"/>
                        </a:rPr>
                        <a:t>Company-owned shuttles (per year)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393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Quantity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Unit Price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Subtotal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202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Shuttle bus (life cycle: 12 years)</a:t>
                      </a:r>
                      <a:endParaRPr lang="en-US" sz="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10</a:t>
                      </a:r>
                      <a:endParaRPr lang="en-US" sz="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$5,000</a:t>
                      </a:r>
                      <a:endParaRPr lang="en-US" sz="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$50,000</a:t>
                      </a:r>
                      <a:endParaRPr lang="en-US" sz="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23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+mj-lt"/>
                        </a:rPr>
                        <a:t>Operation cost (labor, fuel)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j-lt"/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j-lt"/>
                        </a:rPr>
                        <a:t>$65,200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j-lt"/>
                        </a:rPr>
                        <a:t>$652,000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969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+mj-lt"/>
                        </a:rPr>
                        <a:t>API development cost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j-lt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j-lt"/>
                        </a:rPr>
                        <a:t>$100,000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j-lt"/>
                        </a:rPr>
                        <a:t>$100,000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183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j-lt"/>
                        </a:rPr>
                        <a:t>$852,000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79293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2D0888-333B-4983-B571-F9D23FB2B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651454"/>
              </p:ext>
            </p:extLst>
          </p:nvPr>
        </p:nvGraphicFramePr>
        <p:xfrm>
          <a:off x="1895430" y="2952182"/>
          <a:ext cx="5103901" cy="1143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658972">
                  <a:extLst>
                    <a:ext uri="{9D8B030D-6E8A-4147-A177-3AD203B41FA5}">
                      <a16:colId xmlns:a16="http://schemas.microsoft.com/office/drawing/2014/main" val="1135562088"/>
                    </a:ext>
                  </a:extLst>
                </a:gridCol>
                <a:gridCol w="1444929">
                  <a:extLst>
                    <a:ext uri="{9D8B030D-6E8A-4147-A177-3AD203B41FA5}">
                      <a16:colId xmlns:a16="http://schemas.microsoft.com/office/drawing/2014/main" val="290802029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Task 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j-lt"/>
                        </a:rPr>
                        <a:t>Time Estimate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4523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Stakeholder meetings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1 month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772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j-lt"/>
                        </a:rPr>
                        <a:t>Public hearing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3 months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787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Scheduling determination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1 month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8760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j-lt"/>
                        </a:rPr>
                        <a:t>Trial operation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+mj-lt"/>
                        </a:rPr>
                        <a:t>2 months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7268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BC803F-62DD-4EFB-BA07-7126CDCE4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83843"/>
              </p:ext>
            </p:extLst>
          </p:nvPr>
        </p:nvGraphicFramePr>
        <p:xfrm>
          <a:off x="4915758" y="1179421"/>
          <a:ext cx="3722262" cy="131702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2255">
                  <a:extLst>
                    <a:ext uri="{9D8B030D-6E8A-4147-A177-3AD203B41FA5}">
                      <a16:colId xmlns:a16="http://schemas.microsoft.com/office/drawing/2014/main" val="2326250718"/>
                    </a:ext>
                  </a:extLst>
                </a:gridCol>
                <a:gridCol w="1430039">
                  <a:extLst>
                    <a:ext uri="{9D8B030D-6E8A-4147-A177-3AD203B41FA5}">
                      <a16:colId xmlns:a16="http://schemas.microsoft.com/office/drawing/2014/main" val="2837087308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2290711831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1973856067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2281817167"/>
                    </a:ext>
                  </a:extLst>
                </a:gridCol>
              </a:tblGrid>
              <a:tr h="176495">
                <a:tc gridSpan="5"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j-lt"/>
                        </a:rPr>
                        <a:t>Car-pooling policy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27961"/>
                  </a:ext>
                </a:extLst>
              </a:tr>
              <a:tr h="220733"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Quantity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Unit Price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Subtotal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247964"/>
                  </a:ext>
                </a:extLst>
              </a:tr>
              <a:tr h="220733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+mj-lt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API development cost</a:t>
                      </a:r>
                      <a:endParaRPr lang="en-US" sz="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1</a:t>
                      </a:r>
                      <a:endParaRPr lang="en-US" sz="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$100,000</a:t>
                      </a:r>
                      <a:endParaRPr lang="en-US" sz="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$100,000</a:t>
                      </a:r>
                      <a:endParaRPr lang="en-US" sz="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44874"/>
                  </a:ext>
                </a:extLst>
              </a:tr>
              <a:tr h="220733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+mj-lt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+mj-lt"/>
                        </a:rPr>
                        <a:t>Mileage compensation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j-lt"/>
                        </a:rPr>
                        <a:t>1000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j-lt"/>
                        </a:rPr>
                        <a:t>$300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j-lt"/>
                        </a:rPr>
                        <a:t>$300,000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491962"/>
                  </a:ext>
                </a:extLst>
              </a:tr>
              <a:tr h="220733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+mj-lt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+mj-lt"/>
                        </a:rPr>
                        <a:t>Parking compensation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j-lt"/>
                        </a:rPr>
                        <a:t>1000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$100</a:t>
                      </a:r>
                      <a:endParaRPr lang="en-US" sz="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$100,000</a:t>
                      </a:r>
                      <a:endParaRPr lang="en-US" sz="8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069564"/>
                  </a:ext>
                </a:extLst>
              </a:tr>
              <a:tr h="220733">
                <a:tc gridSpan="5"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latin typeface="+mj-lt"/>
                        </a:rPr>
                        <a:t>$500,000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000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415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 txBox="1">
            <a:spLocks noGrp="1"/>
          </p:cNvSpPr>
          <p:nvPr>
            <p:ph type="title"/>
          </p:nvPr>
        </p:nvSpPr>
        <p:spPr>
          <a:xfrm>
            <a:off x="379927" y="145852"/>
            <a:ext cx="8135424" cy="51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Summary</a:t>
            </a:r>
            <a:endParaRPr dirty="0"/>
          </a:p>
        </p:txBody>
      </p:sp>
      <p:sp>
        <p:nvSpPr>
          <p:cNvPr id="295" name="Google Shape;295;p19"/>
          <p:cNvSpPr txBox="1">
            <a:spLocks noGrp="1"/>
          </p:cNvSpPr>
          <p:nvPr>
            <p:ph type="sldNum" idx="12"/>
          </p:nvPr>
        </p:nvSpPr>
        <p:spPr>
          <a:xfrm>
            <a:off x="115105" y="473298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96" name="Google Shape;296;p19"/>
          <p:cNvSpPr txBox="1">
            <a:spLocks noGrp="1"/>
          </p:cNvSpPr>
          <p:nvPr>
            <p:ph type="body" idx="1"/>
          </p:nvPr>
        </p:nvSpPr>
        <p:spPr>
          <a:xfrm>
            <a:off x="379413" y="779463"/>
            <a:ext cx="8135937" cy="3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1">
              <a:spcBef>
                <a:spcPts val="0"/>
              </a:spcBef>
            </a:pPr>
            <a:r>
              <a:rPr lang="en-US" dirty="0"/>
              <a:t>Freeway congestion is a universal problem across the country and around the world.</a:t>
            </a:r>
          </a:p>
          <a:p>
            <a:pPr marL="469901">
              <a:spcBef>
                <a:spcPts val="0"/>
              </a:spcBef>
            </a:pPr>
            <a:r>
              <a:rPr lang="en-US" dirty="0"/>
              <a:t>To mitigating the I-75/I-696 corridor congestion without expanding the network, we propose a targeted combination of solutions: </a:t>
            </a:r>
          </a:p>
          <a:p>
            <a:pPr marL="939801" lvl="1">
              <a:spcBef>
                <a:spcPts val="0"/>
              </a:spcBef>
            </a:pPr>
            <a:r>
              <a:rPr lang="en-US" dirty="0"/>
              <a:t>the supply-focused solution regulates vehicles on roads,</a:t>
            </a:r>
          </a:p>
          <a:p>
            <a:pPr marL="939801" lvl="1">
              <a:spcBef>
                <a:spcPts val="0"/>
              </a:spcBef>
            </a:pPr>
            <a:r>
              <a:rPr lang="en-US" dirty="0"/>
              <a:t>the demand-focused solution reduces the car trips instead of personal trips.</a:t>
            </a:r>
          </a:p>
          <a:p>
            <a:pPr marL="469901">
              <a:spcBef>
                <a:spcPts val="0"/>
              </a:spcBef>
            </a:pPr>
            <a:r>
              <a:rPr lang="en-US" dirty="0"/>
              <a:t>Coordination among different transportation agencies, among governments, companies and personal travelers is the key to success.</a:t>
            </a:r>
          </a:p>
          <a:p>
            <a:pPr marL="939801" lvl="1"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 txBox="1">
            <a:spLocks noGrp="1"/>
          </p:cNvSpPr>
          <p:nvPr>
            <p:ph type="title"/>
          </p:nvPr>
        </p:nvSpPr>
        <p:spPr>
          <a:xfrm>
            <a:off x="379927" y="145852"/>
            <a:ext cx="8135424" cy="51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ldNum" idx="12"/>
          </p:nvPr>
        </p:nvSpPr>
        <p:spPr>
          <a:xfrm>
            <a:off x="115105" y="473298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body" idx="1"/>
          </p:nvPr>
        </p:nvSpPr>
        <p:spPr>
          <a:xfrm>
            <a:off x="379413" y="667845"/>
            <a:ext cx="8135937" cy="3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rgbClr val="373E40"/>
              </a:buClr>
              <a:buSzPts val="2000"/>
              <a:buChar char="•"/>
            </a:pPr>
            <a:r>
              <a:rPr lang="en-US" sz="1800" dirty="0"/>
              <a:t>Team members</a:t>
            </a:r>
            <a:endParaRPr sz="1800" dirty="0"/>
          </a:p>
          <a:p>
            <a:pPr marL="742932" lvl="1" indent="-285744" algn="l" rtl="0">
              <a:spcBef>
                <a:spcPts val="360"/>
              </a:spcBef>
              <a:spcAft>
                <a:spcPts val="0"/>
              </a:spcAft>
              <a:buClr>
                <a:srgbClr val="373E40"/>
              </a:buClr>
              <a:buSzPts val="1800"/>
              <a:buChar char="–"/>
            </a:pPr>
            <a:r>
              <a:rPr lang="en-US" sz="1600" dirty="0"/>
              <a:t>Shihong Huang </a:t>
            </a:r>
            <a:endParaRPr sz="1600" dirty="0"/>
          </a:p>
          <a:p>
            <a:pPr marL="742932" lvl="1" indent="-285744" algn="l" rtl="0">
              <a:spcBef>
                <a:spcPts val="360"/>
              </a:spcBef>
              <a:spcAft>
                <a:spcPts val="0"/>
              </a:spcAft>
              <a:buClr>
                <a:srgbClr val="373E40"/>
              </a:buClr>
              <a:buSzPts val="1800"/>
              <a:buChar char="–"/>
            </a:pPr>
            <a:r>
              <a:rPr lang="en-US" sz="1600" dirty="0" err="1"/>
              <a:t>Guoyang</a:t>
            </a:r>
            <a:r>
              <a:rPr lang="en-US" sz="1600" dirty="0"/>
              <a:t> Qin </a:t>
            </a:r>
            <a:endParaRPr sz="1600" dirty="0"/>
          </a:p>
          <a:p>
            <a:pPr marL="742932" lvl="1" indent="-285744" algn="l" rtl="0">
              <a:spcBef>
                <a:spcPts val="360"/>
              </a:spcBef>
              <a:spcAft>
                <a:spcPts val="0"/>
              </a:spcAft>
              <a:buClr>
                <a:srgbClr val="373E40"/>
              </a:buClr>
              <a:buSzPts val="1800"/>
              <a:buChar char="–"/>
            </a:pPr>
            <a:r>
              <a:rPr lang="en-US" sz="1600" dirty="0"/>
              <a:t>Xiaotong Sun </a:t>
            </a:r>
            <a:endParaRPr sz="1600" dirty="0"/>
          </a:p>
          <a:p>
            <a:pPr marL="742932" lvl="1" indent="-285744" algn="l" rtl="0">
              <a:spcBef>
                <a:spcPts val="360"/>
              </a:spcBef>
              <a:spcAft>
                <a:spcPts val="0"/>
              </a:spcAft>
              <a:buClr>
                <a:srgbClr val="373E40"/>
              </a:buClr>
              <a:buSzPts val="1800"/>
              <a:buChar char="–"/>
            </a:pPr>
            <a:r>
              <a:rPr lang="en-US" sz="1600" dirty="0"/>
              <a:t>Alex Sundt </a:t>
            </a:r>
            <a:endParaRPr sz="1600" dirty="0"/>
          </a:p>
          <a:p>
            <a:pPr marL="742932" lvl="1" indent="-285744" algn="l" rtl="0">
              <a:spcBef>
                <a:spcPts val="360"/>
              </a:spcBef>
              <a:spcAft>
                <a:spcPts val="0"/>
              </a:spcAft>
              <a:buClr>
                <a:srgbClr val="373E40"/>
              </a:buClr>
              <a:buSzPts val="1800"/>
              <a:buChar char="–"/>
            </a:pPr>
            <a:r>
              <a:rPr lang="en-US" sz="1600" dirty="0"/>
              <a:t>Amir </a:t>
            </a:r>
            <a:r>
              <a:rPr lang="en-US" sz="1600" dirty="0" err="1"/>
              <a:t>Tafreshian</a:t>
            </a:r>
            <a:endParaRPr sz="1600" dirty="0"/>
          </a:p>
          <a:p>
            <a:pPr marL="742932" lvl="1" indent="-285744" algn="l" rtl="0">
              <a:spcBef>
                <a:spcPts val="360"/>
              </a:spcBef>
              <a:spcAft>
                <a:spcPts val="0"/>
              </a:spcAft>
              <a:buClr>
                <a:srgbClr val="373E40"/>
              </a:buClr>
              <a:buSzPts val="1800"/>
              <a:buChar char="–"/>
            </a:pPr>
            <a:r>
              <a:rPr lang="en-US" sz="1600" dirty="0"/>
              <a:t>Yan Zhao</a:t>
            </a:r>
            <a:endParaRPr sz="1600" dirty="0"/>
          </a:p>
          <a:p>
            <a:pPr marL="342891" lvl="0" indent="-342891"/>
            <a:r>
              <a:rPr lang="en-US" sz="1800" dirty="0"/>
              <a:t>Academic Advisor</a:t>
            </a:r>
            <a:endParaRPr sz="1800" dirty="0"/>
          </a:p>
          <a:p>
            <a:pPr marL="742932" lvl="1" indent="-285744" algn="l" rtl="0">
              <a:spcBef>
                <a:spcPts val="360"/>
              </a:spcBef>
              <a:spcAft>
                <a:spcPts val="0"/>
              </a:spcAft>
              <a:buClr>
                <a:srgbClr val="373E40"/>
              </a:buClr>
              <a:buSzPts val="1800"/>
              <a:buChar char="–"/>
            </a:pPr>
            <a:r>
              <a:rPr lang="en-US" sz="1600" dirty="0"/>
              <a:t> Dr. Neda Masoud</a:t>
            </a:r>
            <a:endParaRPr sz="1600" dirty="0"/>
          </a:p>
          <a:p>
            <a:pPr marL="400047" lvl="0" indent="-342900" algn="l" rtl="0">
              <a:spcBef>
                <a:spcPts val="400"/>
              </a:spcBef>
              <a:spcAft>
                <a:spcPts val="0"/>
              </a:spcAft>
              <a:buClr>
                <a:srgbClr val="373E40"/>
              </a:buClr>
              <a:buSzPts val="2000"/>
              <a:buChar char="•"/>
            </a:pPr>
            <a:r>
              <a:rPr lang="en-US" sz="1800" dirty="0"/>
              <a:t>Special thanks to MDOT</a:t>
            </a:r>
          </a:p>
          <a:p>
            <a:pPr marL="742932" lvl="1" indent="-285744"/>
            <a:r>
              <a:rPr lang="en-US" sz="1600" dirty="0"/>
              <a:t>Mike </a:t>
            </a:r>
            <a:r>
              <a:rPr lang="en-US" sz="1600" dirty="0" err="1"/>
              <a:t>Wroblewski</a:t>
            </a:r>
            <a:endParaRPr lang="en-US" sz="1600" dirty="0"/>
          </a:p>
          <a:p>
            <a:pPr marL="742932" lvl="1" indent="-285744"/>
            <a:r>
              <a:rPr lang="en-US" sz="1600" dirty="0"/>
              <a:t>Collin Castle</a:t>
            </a:r>
          </a:p>
          <a:p>
            <a:pPr marL="742932" lvl="1" indent="-285744"/>
            <a:r>
              <a:rPr lang="en-US" sz="1600" dirty="0"/>
              <a:t>Tony </a:t>
            </a:r>
            <a:r>
              <a:rPr lang="en-US" sz="1600" dirty="0" err="1"/>
              <a:t>Kratofil</a:t>
            </a:r>
            <a:endParaRPr lang="en-US" sz="1600" dirty="0"/>
          </a:p>
          <a:p>
            <a:pPr marL="742932" lvl="1" indent="-285744"/>
            <a:endParaRPr lang="en-US" sz="1600" dirty="0"/>
          </a:p>
          <a:p>
            <a:pPr marL="869947" lvl="1">
              <a:spcBef>
                <a:spcPts val="400"/>
              </a:spcBef>
              <a:buSzPts val="2000"/>
              <a:buChar char="•"/>
            </a:pPr>
            <a:endParaRPr dirty="0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4B0C74A-AC52-42C2-B735-A3FC2F8AB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052" y="1370919"/>
            <a:ext cx="2696188" cy="757227"/>
          </a:xfrm>
          <a:prstGeom prst="rect">
            <a:avLst/>
          </a:prstGeom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8AF1450-7C14-4B4B-BC41-9D14E389C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609" y="3054174"/>
            <a:ext cx="2441527" cy="12634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93D445-89EE-4296-9517-1AA70CB96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609" y="2163955"/>
            <a:ext cx="2441527" cy="85441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B863566-32C2-4857-902C-FE73D0C56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022" y="846888"/>
            <a:ext cx="3010700" cy="4882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703FE8-3BBC-9547-A98E-58A126C3D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570" y="713424"/>
            <a:ext cx="5374860" cy="3718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B3290-FBC0-437B-9556-A94C33C6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Benefit/cost ratio of ramp meters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326E4D-494A-471C-ACF3-AD7224FAE0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59F7C-B40A-4B73-8AE4-EAAE934A9EFF}"/>
              </a:ext>
            </a:extLst>
          </p:cNvPr>
          <p:cNvSpPr txBox="1"/>
          <p:nvPr/>
        </p:nvSpPr>
        <p:spPr>
          <a:xfrm>
            <a:off x="1727499" y="4431849"/>
            <a:ext cx="5463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hlinkClick r:id="rId3"/>
              </a:rPr>
              <a:t>http://www.dot.state.mn.us/rampmeter/pdf/finalreport.pdf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4074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27A6-AC04-5A4F-A3B7-06FF92FC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Shuttle Implementation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CA57BF-A84C-B346-82FF-9E8AB6BCC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853A38B-B3F8-D446-8EEC-B16BCED7F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0990" y="3351555"/>
            <a:ext cx="879356" cy="87935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1B465E2-35CC-124F-BDCA-55869AB9C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03654" y="3401740"/>
            <a:ext cx="1215474" cy="121547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80997945-1BBD-5549-A098-E820740AA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0551" y="3124195"/>
            <a:ext cx="762000" cy="762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740778D-28DC-3C46-A405-A59EBFF1D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04951" y="3791233"/>
            <a:ext cx="762000" cy="762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9A1FE3A-EFE9-994C-BBB6-1768A03F39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72682" y="1046133"/>
            <a:ext cx="1340934" cy="134093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D00CC68-8D2D-644D-A9A1-B75F5D05A2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95275" y="987030"/>
            <a:ext cx="1459140" cy="145914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CEDF388-7D78-7049-862D-FC09E9D86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9590" y="1046133"/>
            <a:ext cx="1367418" cy="136741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B528DB8-00DC-9F4C-9BA0-83AD358B3C6C}"/>
              </a:ext>
            </a:extLst>
          </p:cNvPr>
          <p:cNvGrpSpPr/>
          <p:nvPr/>
        </p:nvGrpSpPr>
        <p:grpSpPr>
          <a:xfrm>
            <a:off x="7531883" y="726724"/>
            <a:ext cx="983468" cy="2161333"/>
            <a:chOff x="7531883" y="726724"/>
            <a:chExt cx="983468" cy="2161333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6970FFB-00DB-BD45-A398-58691B49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578250" y="726724"/>
              <a:ext cx="890734" cy="89073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1C7C62-940A-2845-A9EC-32B24A056C89}"/>
                </a:ext>
              </a:extLst>
            </p:cNvPr>
            <p:cNvSpPr txBox="1"/>
            <p:nvPr/>
          </p:nvSpPr>
          <p:spPr>
            <a:xfrm>
              <a:off x="7531883" y="1780061"/>
              <a:ext cx="98346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600" dirty="0"/>
                <a:t>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07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87654E-7 L 0.20798 -0.07747 L 0.42309 0.05154 C 0.51111 0.04414 0.59809 0.05617 0.68628 0.04908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6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9B5F-3994-4698-AA1F-8942D594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27" y="145852"/>
            <a:ext cx="8135424" cy="51741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Influence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77395C-BE0A-461D-9C12-258B24C95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28A33-7153-4888-953E-0548B7C8FBC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1EB058F-3E54-4585-A049-FAE97A310BE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06190" y="779463"/>
            <a:ext cx="4740814" cy="3683000"/>
          </a:xfr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784926B-9B44-4017-BD84-729C96CB2C3C}"/>
              </a:ext>
            </a:extLst>
          </p:cNvPr>
          <p:cNvSpPr/>
          <p:nvPr/>
        </p:nvSpPr>
        <p:spPr>
          <a:xfrm>
            <a:off x="2187591" y="766119"/>
            <a:ext cx="3636555" cy="3703496"/>
          </a:xfrm>
          <a:custGeom>
            <a:avLst/>
            <a:gdLst>
              <a:gd name="connsiteX0" fmla="*/ 0 w 3636555"/>
              <a:gd name="connsiteY0" fmla="*/ 0 h 3703496"/>
              <a:gd name="connsiteX1" fmla="*/ 0 w 3636555"/>
              <a:gd name="connsiteY1" fmla="*/ 0 h 3703496"/>
              <a:gd name="connsiteX2" fmla="*/ 1221554 w 3636555"/>
              <a:gd name="connsiteY2" fmla="*/ 3495197 h 3703496"/>
              <a:gd name="connsiteX3" fmla="*/ 1249798 w 3636555"/>
              <a:gd name="connsiteY3" fmla="*/ 3523441 h 3703496"/>
              <a:gd name="connsiteX4" fmla="*/ 1253328 w 3636555"/>
              <a:gd name="connsiteY4" fmla="*/ 3534032 h 3703496"/>
              <a:gd name="connsiteX5" fmla="*/ 1267450 w 3636555"/>
              <a:gd name="connsiteY5" fmla="*/ 3544624 h 3703496"/>
              <a:gd name="connsiteX6" fmla="*/ 1278042 w 3636555"/>
              <a:gd name="connsiteY6" fmla="*/ 3551685 h 3703496"/>
              <a:gd name="connsiteX7" fmla="*/ 1288633 w 3636555"/>
              <a:gd name="connsiteY7" fmla="*/ 3555215 h 3703496"/>
              <a:gd name="connsiteX8" fmla="*/ 1302756 w 3636555"/>
              <a:gd name="connsiteY8" fmla="*/ 3562276 h 3703496"/>
              <a:gd name="connsiteX9" fmla="*/ 1320408 w 3636555"/>
              <a:gd name="connsiteY9" fmla="*/ 3572868 h 3703496"/>
              <a:gd name="connsiteX10" fmla="*/ 1341591 w 3636555"/>
              <a:gd name="connsiteY10" fmla="*/ 3576398 h 3703496"/>
              <a:gd name="connsiteX11" fmla="*/ 1380427 w 3636555"/>
              <a:gd name="connsiteY11" fmla="*/ 3594051 h 3703496"/>
              <a:gd name="connsiteX12" fmla="*/ 1398079 w 3636555"/>
              <a:gd name="connsiteY12" fmla="*/ 3604642 h 3703496"/>
              <a:gd name="connsiteX13" fmla="*/ 1422793 w 3636555"/>
              <a:gd name="connsiteY13" fmla="*/ 3611703 h 3703496"/>
              <a:gd name="connsiteX14" fmla="*/ 1461628 w 3636555"/>
              <a:gd name="connsiteY14" fmla="*/ 3622295 h 3703496"/>
              <a:gd name="connsiteX15" fmla="*/ 1514586 w 3636555"/>
              <a:gd name="connsiteY15" fmla="*/ 3639947 h 3703496"/>
              <a:gd name="connsiteX16" fmla="*/ 1528708 w 3636555"/>
              <a:gd name="connsiteY16" fmla="*/ 3647008 h 3703496"/>
              <a:gd name="connsiteX17" fmla="*/ 1539299 w 3636555"/>
              <a:gd name="connsiteY17" fmla="*/ 3654069 h 3703496"/>
              <a:gd name="connsiteX18" fmla="*/ 1549891 w 3636555"/>
              <a:gd name="connsiteY18" fmla="*/ 3657600 h 3703496"/>
              <a:gd name="connsiteX19" fmla="*/ 1567543 w 3636555"/>
              <a:gd name="connsiteY19" fmla="*/ 3668191 h 3703496"/>
              <a:gd name="connsiteX20" fmla="*/ 1581665 w 3636555"/>
              <a:gd name="connsiteY20" fmla="*/ 3671722 h 3703496"/>
              <a:gd name="connsiteX21" fmla="*/ 1648745 w 3636555"/>
              <a:gd name="connsiteY21" fmla="*/ 3685844 h 3703496"/>
              <a:gd name="connsiteX22" fmla="*/ 1673458 w 3636555"/>
              <a:gd name="connsiteY22" fmla="*/ 3689374 h 3703496"/>
              <a:gd name="connsiteX23" fmla="*/ 1701702 w 3636555"/>
              <a:gd name="connsiteY23" fmla="*/ 3696435 h 3703496"/>
              <a:gd name="connsiteX24" fmla="*/ 1758190 w 3636555"/>
              <a:gd name="connsiteY24" fmla="*/ 3703496 h 3703496"/>
              <a:gd name="connsiteX25" fmla="*/ 2065344 w 3636555"/>
              <a:gd name="connsiteY25" fmla="*/ 3699966 h 3703496"/>
              <a:gd name="connsiteX26" fmla="*/ 2090057 w 3636555"/>
              <a:gd name="connsiteY26" fmla="*/ 3696435 h 3703496"/>
              <a:gd name="connsiteX27" fmla="*/ 2104179 w 3636555"/>
              <a:gd name="connsiteY27" fmla="*/ 3689374 h 3703496"/>
              <a:gd name="connsiteX28" fmla="*/ 2114771 w 3636555"/>
              <a:gd name="connsiteY28" fmla="*/ 3685844 h 3703496"/>
              <a:gd name="connsiteX29" fmla="*/ 2135954 w 3636555"/>
              <a:gd name="connsiteY29" fmla="*/ 3675252 h 3703496"/>
              <a:gd name="connsiteX30" fmla="*/ 2146545 w 3636555"/>
              <a:gd name="connsiteY30" fmla="*/ 3668191 h 3703496"/>
              <a:gd name="connsiteX31" fmla="*/ 2157137 w 3636555"/>
              <a:gd name="connsiteY31" fmla="*/ 3664661 h 3703496"/>
              <a:gd name="connsiteX32" fmla="*/ 2203033 w 3636555"/>
              <a:gd name="connsiteY32" fmla="*/ 3636417 h 3703496"/>
              <a:gd name="connsiteX33" fmla="*/ 2227747 w 3636555"/>
              <a:gd name="connsiteY33" fmla="*/ 3622295 h 3703496"/>
              <a:gd name="connsiteX34" fmla="*/ 2245400 w 3636555"/>
              <a:gd name="connsiteY34" fmla="*/ 3611703 h 3703496"/>
              <a:gd name="connsiteX35" fmla="*/ 2287766 w 3636555"/>
              <a:gd name="connsiteY35" fmla="*/ 3572868 h 3703496"/>
              <a:gd name="connsiteX36" fmla="*/ 2330132 w 3636555"/>
              <a:gd name="connsiteY36" fmla="*/ 3516380 h 3703496"/>
              <a:gd name="connsiteX37" fmla="*/ 2344254 w 3636555"/>
              <a:gd name="connsiteY37" fmla="*/ 3498727 h 3703496"/>
              <a:gd name="connsiteX38" fmla="*/ 2351315 w 3636555"/>
              <a:gd name="connsiteY38" fmla="*/ 3488136 h 3703496"/>
              <a:gd name="connsiteX39" fmla="*/ 2379559 w 3636555"/>
              <a:gd name="connsiteY39" fmla="*/ 3459892 h 3703496"/>
              <a:gd name="connsiteX40" fmla="*/ 2407803 w 3636555"/>
              <a:gd name="connsiteY40" fmla="*/ 3435178 h 3703496"/>
              <a:gd name="connsiteX41" fmla="*/ 2418394 w 3636555"/>
              <a:gd name="connsiteY41" fmla="*/ 3431648 h 3703496"/>
              <a:gd name="connsiteX42" fmla="*/ 2460760 w 3636555"/>
              <a:gd name="connsiteY42" fmla="*/ 3403404 h 3703496"/>
              <a:gd name="connsiteX43" fmla="*/ 2563145 w 3636555"/>
              <a:gd name="connsiteY43" fmla="*/ 3364568 h 3703496"/>
              <a:gd name="connsiteX44" fmla="*/ 2598450 w 3636555"/>
              <a:gd name="connsiteY44" fmla="*/ 3350446 h 3703496"/>
              <a:gd name="connsiteX45" fmla="*/ 2647877 w 3636555"/>
              <a:gd name="connsiteY45" fmla="*/ 3329263 h 3703496"/>
              <a:gd name="connsiteX46" fmla="*/ 2718487 w 3636555"/>
              <a:gd name="connsiteY46" fmla="*/ 3308080 h 3703496"/>
              <a:gd name="connsiteX47" fmla="*/ 2845585 w 3636555"/>
              <a:gd name="connsiteY47" fmla="*/ 3279836 h 3703496"/>
              <a:gd name="connsiteX48" fmla="*/ 2951500 w 3636555"/>
              <a:gd name="connsiteY48" fmla="*/ 3244531 h 3703496"/>
              <a:gd name="connsiteX49" fmla="*/ 3053884 w 3636555"/>
              <a:gd name="connsiteY49" fmla="*/ 3198635 h 3703496"/>
              <a:gd name="connsiteX50" fmla="*/ 3120964 w 3636555"/>
              <a:gd name="connsiteY50" fmla="*/ 3173921 h 3703496"/>
              <a:gd name="connsiteX51" fmla="*/ 3159800 w 3636555"/>
              <a:gd name="connsiteY51" fmla="*/ 3156269 h 3703496"/>
              <a:gd name="connsiteX52" fmla="*/ 3188044 w 3636555"/>
              <a:gd name="connsiteY52" fmla="*/ 3145677 h 3703496"/>
              <a:gd name="connsiteX53" fmla="*/ 3216288 w 3636555"/>
              <a:gd name="connsiteY53" fmla="*/ 3131555 h 3703496"/>
              <a:gd name="connsiteX54" fmla="*/ 3230410 w 3636555"/>
              <a:gd name="connsiteY54" fmla="*/ 3120964 h 3703496"/>
              <a:gd name="connsiteX55" fmla="*/ 3269245 w 3636555"/>
              <a:gd name="connsiteY55" fmla="*/ 3103311 h 3703496"/>
              <a:gd name="connsiteX56" fmla="*/ 3297489 w 3636555"/>
              <a:gd name="connsiteY56" fmla="*/ 3099781 h 3703496"/>
              <a:gd name="connsiteX57" fmla="*/ 3336325 w 3636555"/>
              <a:gd name="connsiteY57" fmla="*/ 3082128 h 3703496"/>
              <a:gd name="connsiteX58" fmla="*/ 3368099 w 3636555"/>
              <a:gd name="connsiteY58" fmla="*/ 3068006 h 3703496"/>
              <a:gd name="connsiteX59" fmla="*/ 3385752 w 3636555"/>
              <a:gd name="connsiteY59" fmla="*/ 3050354 h 3703496"/>
              <a:gd name="connsiteX60" fmla="*/ 3417526 w 3636555"/>
              <a:gd name="connsiteY60" fmla="*/ 3022110 h 3703496"/>
              <a:gd name="connsiteX61" fmla="*/ 3445770 w 3636555"/>
              <a:gd name="connsiteY61" fmla="*/ 2986805 h 3703496"/>
              <a:gd name="connsiteX62" fmla="*/ 3459892 w 3636555"/>
              <a:gd name="connsiteY62" fmla="*/ 2976213 h 3703496"/>
              <a:gd name="connsiteX63" fmla="*/ 3477545 w 3636555"/>
              <a:gd name="connsiteY63" fmla="*/ 2955030 h 3703496"/>
              <a:gd name="connsiteX64" fmla="*/ 3523441 w 3636555"/>
              <a:gd name="connsiteY64" fmla="*/ 2905603 h 3703496"/>
              <a:gd name="connsiteX65" fmla="*/ 3586990 w 3636555"/>
              <a:gd name="connsiteY65" fmla="*/ 2782035 h 3703496"/>
              <a:gd name="connsiteX66" fmla="*/ 3601112 w 3636555"/>
              <a:gd name="connsiteY66" fmla="*/ 2732608 h 3703496"/>
              <a:gd name="connsiteX67" fmla="*/ 3608173 w 3636555"/>
              <a:gd name="connsiteY67" fmla="*/ 2665529 h 3703496"/>
              <a:gd name="connsiteX68" fmla="*/ 3618765 w 3636555"/>
              <a:gd name="connsiteY68" fmla="*/ 2594919 h 3703496"/>
              <a:gd name="connsiteX69" fmla="*/ 3629356 w 3636555"/>
              <a:gd name="connsiteY69" fmla="*/ 2489004 h 3703496"/>
              <a:gd name="connsiteX70" fmla="*/ 3636417 w 3636555"/>
              <a:gd name="connsiteY70" fmla="*/ 2263052 h 3703496"/>
              <a:gd name="connsiteX71" fmla="*/ 3608173 w 3636555"/>
              <a:gd name="connsiteY71" fmla="*/ 1878227 h 3703496"/>
              <a:gd name="connsiteX72" fmla="*/ 3601112 w 3636555"/>
              <a:gd name="connsiteY72" fmla="*/ 1832330 h 3703496"/>
              <a:gd name="connsiteX73" fmla="*/ 3569338 w 3636555"/>
              <a:gd name="connsiteY73" fmla="*/ 1560482 h 3703496"/>
              <a:gd name="connsiteX74" fmla="*/ 3544624 w 3636555"/>
              <a:gd name="connsiteY74" fmla="*/ 1461628 h 3703496"/>
              <a:gd name="connsiteX75" fmla="*/ 3523441 w 3636555"/>
              <a:gd name="connsiteY75" fmla="*/ 1306286 h 3703496"/>
              <a:gd name="connsiteX76" fmla="*/ 3488136 w 3636555"/>
              <a:gd name="connsiteY76" fmla="*/ 1168596 h 3703496"/>
              <a:gd name="connsiteX77" fmla="*/ 3466953 w 3636555"/>
              <a:gd name="connsiteY77" fmla="*/ 1062681 h 3703496"/>
              <a:gd name="connsiteX78" fmla="*/ 3459892 w 3636555"/>
              <a:gd name="connsiteY78" fmla="*/ 1030906 h 3703496"/>
              <a:gd name="connsiteX79" fmla="*/ 3417526 w 3636555"/>
              <a:gd name="connsiteY79" fmla="*/ 790832 h 3703496"/>
              <a:gd name="connsiteX80" fmla="*/ 3403404 w 3636555"/>
              <a:gd name="connsiteY80" fmla="*/ 741405 h 3703496"/>
              <a:gd name="connsiteX81" fmla="*/ 3385752 w 3636555"/>
              <a:gd name="connsiteY81" fmla="*/ 656673 h 3703496"/>
              <a:gd name="connsiteX82" fmla="*/ 3357508 w 3636555"/>
              <a:gd name="connsiteY82" fmla="*/ 571941 h 3703496"/>
              <a:gd name="connsiteX83" fmla="*/ 3350447 w 3636555"/>
              <a:gd name="connsiteY83" fmla="*/ 522514 h 3703496"/>
              <a:gd name="connsiteX84" fmla="*/ 3332794 w 3636555"/>
              <a:gd name="connsiteY84" fmla="*/ 458965 h 3703496"/>
              <a:gd name="connsiteX85" fmla="*/ 3322203 w 3636555"/>
              <a:gd name="connsiteY85" fmla="*/ 430721 h 3703496"/>
              <a:gd name="connsiteX86" fmla="*/ 3318672 w 3636555"/>
              <a:gd name="connsiteY86" fmla="*/ 391886 h 3703496"/>
              <a:gd name="connsiteX87" fmla="*/ 3311611 w 3636555"/>
              <a:gd name="connsiteY87" fmla="*/ 363642 h 3703496"/>
              <a:gd name="connsiteX88" fmla="*/ 3301020 w 3636555"/>
              <a:gd name="connsiteY88" fmla="*/ 310684 h 3703496"/>
              <a:gd name="connsiteX89" fmla="*/ 3297489 w 3636555"/>
              <a:gd name="connsiteY89" fmla="*/ 268318 h 3703496"/>
              <a:gd name="connsiteX90" fmla="*/ 3293959 w 3636555"/>
              <a:gd name="connsiteY90" fmla="*/ 236544 h 3703496"/>
              <a:gd name="connsiteX91" fmla="*/ 3290428 w 3636555"/>
              <a:gd name="connsiteY91" fmla="*/ 180056 h 3703496"/>
              <a:gd name="connsiteX92" fmla="*/ 3269245 w 3636555"/>
              <a:gd name="connsiteY92" fmla="*/ 81201 h 3703496"/>
              <a:gd name="connsiteX93" fmla="*/ 2379559 w 3636555"/>
              <a:gd name="connsiteY93" fmla="*/ 98854 h 3703496"/>
              <a:gd name="connsiteX94" fmla="*/ 1447506 w 3636555"/>
              <a:gd name="connsiteY94" fmla="*/ 91793 h 3703496"/>
              <a:gd name="connsiteX95" fmla="*/ 1242737 w 3636555"/>
              <a:gd name="connsiteY95" fmla="*/ 77671 h 3703496"/>
              <a:gd name="connsiteX96" fmla="*/ 949705 w 3636555"/>
              <a:gd name="connsiteY96" fmla="*/ 63549 h 3703496"/>
              <a:gd name="connsiteX97" fmla="*/ 476618 w 3636555"/>
              <a:gd name="connsiteY97" fmla="*/ 52957 h 3703496"/>
              <a:gd name="connsiteX98" fmla="*/ 148281 w 3636555"/>
              <a:gd name="connsiteY98" fmla="*/ 45896 h 3703496"/>
              <a:gd name="connsiteX99" fmla="*/ 77671 w 3636555"/>
              <a:gd name="connsiteY99" fmla="*/ 42366 h 3703496"/>
              <a:gd name="connsiteX100" fmla="*/ 1973551 w 3636555"/>
              <a:gd name="connsiteY100" fmla="*/ 1069742 h 370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636555" h="3703496">
                <a:moveTo>
                  <a:pt x="0" y="0"/>
                </a:moveTo>
                <a:lnTo>
                  <a:pt x="0" y="0"/>
                </a:lnTo>
                <a:lnTo>
                  <a:pt x="1221554" y="3495197"/>
                </a:lnTo>
                <a:cubicBezTo>
                  <a:pt x="1228246" y="3514275"/>
                  <a:pt x="1233691" y="3513777"/>
                  <a:pt x="1249798" y="3523441"/>
                </a:cubicBezTo>
                <a:cubicBezTo>
                  <a:pt x="1250975" y="3526971"/>
                  <a:pt x="1250946" y="3531173"/>
                  <a:pt x="1253328" y="3534032"/>
                </a:cubicBezTo>
                <a:cubicBezTo>
                  <a:pt x="1257095" y="3538552"/>
                  <a:pt x="1262662" y="3541204"/>
                  <a:pt x="1267450" y="3544624"/>
                </a:cubicBezTo>
                <a:cubicBezTo>
                  <a:pt x="1270903" y="3547090"/>
                  <a:pt x="1274247" y="3549787"/>
                  <a:pt x="1278042" y="3551685"/>
                </a:cubicBezTo>
                <a:cubicBezTo>
                  <a:pt x="1281370" y="3553349"/>
                  <a:pt x="1285213" y="3553749"/>
                  <a:pt x="1288633" y="3555215"/>
                </a:cubicBezTo>
                <a:cubicBezTo>
                  <a:pt x="1293471" y="3557288"/>
                  <a:pt x="1298155" y="3559720"/>
                  <a:pt x="1302756" y="3562276"/>
                </a:cubicBezTo>
                <a:cubicBezTo>
                  <a:pt x="1308754" y="3565609"/>
                  <a:pt x="1313959" y="3570523"/>
                  <a:pt x="1320408" y="3572868"/>
                </a:cubicBezTo>
                <a:cubicBezTo>
                  <a:pt x="1327135" y="3575314"/>
                  <a:pt x="1334530" y="3575221"/>
                  <a:pt x="1341591" y="3576398"/>
                </a:cubicBezTo>
                <a:cubicBezTo>
                  <a:pt x="1370760" y="3598276"/>
                  <a:pt x="1338126" y="3576426"/>
                  <a:pt x="1380427" y="3594051"/>
                </a:cubicBezTo>
                <a:cubicBezTo>
                  <a:pt x="1386761" y="3596690"/>
                  <a:pt x="1391745" y="3602003"/>
                  <a:pt x="1398079" y="3604642"/>
                </a:cubicBezTo>
                <a:cubicBezTo>
                  <a:pt x="1405988" y="3607937"/>
                  <a:pt x="1414665" y="3608994"/>
                  <a:pt x="1422793" y="3611703"/>
                </a:cubicBezTo>
                <a:cubicBezTo>
                  <a:pt x="1456814" y="3623043"/>
                  <a:pt x="1423212" y="3615891"/>
                  <a:pt x="1461628" y="3622295"/>
                </a:cubicBezTo>
                <a:cubicBezTo>
                  <a:pt x="1502505" y="3638646"/>
                  <a:pt x="1484504" y="3633932"/>
                  <a:pt x="1514586" y="3639947"/>
                </a:cubicBezTo>
                <a:cubicBezTo>
                  <a:pt x="1519293" y="3642301"/>
                  <a:pt x="1524138" y="3644397"/>
                  <a:pt x="1528708" y="3647008"/>
                </a:cubicBezTo>
                <a:cubicBezTo>
                  <a:pt x="1532392" y="3649113"/>
                  <a:pt x="1535504" y="3652171"/>
                  <a:pt x="1539299" y="3654069"/>
                </a:cubicBezTo>
                <a:cubicBezTo>
                  <a:pt x="1542628" y="3655733"/>
                  <a:pt x="1546562" y="3655936"/>
                  <a:pt x="1549891" y="3657600"/>
                </a:cubicBezTo>
                <a:cubicBezTo>
                  <a:pt x="1556028" y="3660669"/>
                  <a:pt x="1561273" y="3665404"/>
                  <a:pt x="1567543" y="3668191"/>
                </a:cubicBezTo>
                <a:cubicBezTo>
                  <a:pt x="1571977" y="3670162"/>
                  <a:pt x="1576924" y="3670691"/>
                  <a:pt x="1581665" y="3671722"/>
                </a:cubicBezTo>
                <a:cubicBezTo>
                  <a:pt x="1603994" y="3676576"/>
                  <a:pt x="1626124" y="3682613"/>
                  <a:pt x="1648745" y="3685844"/>
                </a:cubicBezTo>
                <a:cubicBezTo>
                  <a:pt x="1656983" y="3687021"/>
                  <a:pt x="1665298" y="3687742"/>
                  <a:pt x="1673458" y="3689374"/>
                </a:cubicBezTo>
                <a:cubicBezTo>
                  <a:pt x="1682974" y="3691277"/>
                  <a:pt x="1692130" y="3694840"/>
                  <a:pt x="1701702" y="3696435"/>
                </a:cubicBezTo>
                <a:cubicBezTo>
                  <a:pt x="1720420" y="3699555"/>
                  <a:pt x="1739361" y="3701142"/>
                  <a:pt x="1758190" y="3703496"/>
                </a:cubicBezTo>
                <a:lnTo>
                  <a:pt x="2065344" y="3699966"/>
                </a:lnTo>
                <a:cubicBezTo>
                  <a:pt x="2073663" y="3699789"/>
                  <a:pt x="2082029" y="3698625"/>
                  <a:pt x="2090057" y="3696435"/>
                </a:cubicBezTo>
                <a:cubicBezTo>
                  <a:pt x="2095134" y="3695050"/>
                  <a:pt x="2099342" y="3691447"/>
                  <a:pt x="2104179" y="3689374"/>
                </a:cubicBezTo>
                <a:cubicBezTo>
                  <a:pt x="2107600" y="3687908"/>
                  <a:pt x="2111240" y="3687021"/>
                  <a:pt x="2114771" y="3685844"/>
                </a:cubicBezTo>
                <a:cubicBezTo>
                  <a:pt x="2145122" y="3665609"/>
                  <a:pt x="2106721" y="3689869"/>
                  <a:pt x="2135954" y="3675252"/>
                </a:cubicBezTo>
                <a:cubicBezTo>
                  <a:pt x="2139749" y="3673354"/>
                  <a:pt x="2142750" y="3670088"/>
                  <a:pt x="2146545" y="3668191"/>
                </a:cubicBezTo>
                <a:cubicBezTo>
                  <a:pt x="2149874" y="3666527"/>
                  <a:pt x="2153893" y="3666486"/>
                  <a:pt x="2157137" y="3664661"/>
                </a:cubicBezTo>
                <a:cubicBezTo>
                  <a:pt x="2172794" y="3655854"/>
                  <a:pt x="2187629" y="3645659"/>
                  <a:pt x="2203033" y="3636417"/>
                </a:cubicBezTo>
                <a:cubicBezTo>
                  <a:pt x="2211169" y="3631535"/>
                  <a:pt x="2219551" y="3627076"/>
                  <a:pt x="2227747" y="3622295"/>
                </a:cubicBezTo>
                <a:cubicBezTo>
                  <a:pt x="2233675" y="3618837"/>
                  <a:pt x="2240271" y="3616262"/>
                  <a:pt x="2245400" y="3611703"/>
                </a:cubicBezTo>
                <a:cubicBezTo>
                  <a:pt x="2251630" y="3606165"/>
                  <a:pt x="2277468" y="3584310"/>
                  <a:pt x="2287766" y="3572868"/>
                </a:cubicBezTo>
                <a:cubicBezTo>
                  <a:pt x="2319586" y="3537513"/>
                  <a:pt x="2300170" y="3558327"/>
                  <a:pt x="2330132" y="3516380"/>
                </a:cubicBezTo>
                <a:cubicBezTo>
                  <a:pt x="2334512" y="3510248"/>
                  <a:pt x="2339733" y="3504755"/>
                  <a:pt x="2344254" y="3498727"/>
                </a:cubicBezTo>
                <a:cubicBezTo>
                  <a:pt x="2346800" y="3495333"/>
                  <a:pt x="2348461" y="3491276"/>
                  <a:pt x="2351315" y="3488136"/>
                </a:cubicBezTo>
                <a:cubicBezTo>
                  <a:pt x="2360271" y="3478284"/>
                  <a:pt x="2370144" y="3469307"/>
                  <a:pt x="2379559" y="3459892"/>
                </a:cubicBezTo>
                <a:cubicBezTo>
                  <a:pt x="2388818" y="3450633"/>
                  <a:pt x="2396303" y="3442365"/>
                  <a:pt x="2407803" y="3435178"/>
                </a:cubicBezTo>
                <a:cubicBezTo>
                  <a:pt x="2410959" y="3433206"/>
                  <a:pt x="2414864" y="3432825"/>
                  <a:pt x="2418394" y="3431648"/>
                </a:cubicBezTo>
                <a:cubicBezTo>
                  <a:pt x="2432516" y="3422233"/>
                  <a:pt x="2444440" y="3408067"/>
                  <a:pt x="2460760" y="3403404"/>
                </a:cubicBezTo>
                <a:cubicBezTo>
                  <a:pt x="2512989" y="3388482"/>
                  <a:pt x="2475525" y="3400164"/>
                  <a:pt x="2563145" y="3364568"/>
                </a:cubicBezTo>
                <a:lnTo>
                  <a:pt x="2598450" y="3350446"/>
                </a:lnTo>
                <a:cubicBezTo>
                  <a:pt x="2614996" y="3343552"/>
                  <a:pt x="2630708" y="3334414"/>
                  <a:pt x="2647877" y="3329263"/>
                </a:cubicBezTo>
                <a:cubicBezTo>
                  <a:pt x="2671414" y="3322202"/>
                  <a:pt x="2694648" y="3314040"/>
                  <a:pt x="2718487" y="3308080"/>
                </a:cubicBezTo>
                <a:cubicBezTo>
                  <a:pt x="2791943" y="3289716"/>
                  <a:pt x="2778899" y="3300132"/>
                  <a:pt x="2845585" y="3279836"/>
                </a:cubicBezTo>
                <a:cubicBezTo>
                  <a:pt x="2881187" y="3269000"/>
                  <a:pt x="2916827" y="3258048"/>
                  <a:pt x="2951500" y="3244531"/>
                </a:cubicBezTo>
                <a:cubicBezTo>
                  <a:pt x="2986346" y="3230947"/>
                  <a:pt x="3019675" y="3213751"/>
                  <a:pt x="3053884" y="3198635"/>
                </a:cubicBezTo>
                <a:cubicBezTo>
                  <a:pt x="3105808" y="3175692"/>
                  <a:pt x="3086745" y="3180766"/>
                  <a:pt x="3120964" y="3173921"/>
                </a:cubicBezTo>
                <a:cubicBezTo>
                  <a:pt x="3133909" y="3168037"/>
                  <a:pt x="3146695" y="3161787"/>
                  <a:pt x="3159800" y="3156269"/>
                </a:cubicBezTo>
                <a:cubicBezTo>
                  <a:pt x="3169067" y="3152367"/>
                  <a:pt x="3178832" y="3149707"/>
                  <a:pt x="3188044" y="3145677"/>
                </a:cubicBezTo>
                <a:cubicBezTo>
                  <a:pt x="3197687" y="3141458"/>
                  <a:pt x="3207196" y="3136859"/>
                  <a:pt x="3216288" y="3131555"/>
                </a:cubicBezTo>
                <a:cubicBezTo>
                  <a:pt x="3221371" y="3128590"/>
                  <a:pt x="3225364" y="3123991"/>
                  <a:pt x="3230410" y="3120964"/>
                </a:cubicBezTo>
                <a:cubicBezTo>
                  <a:pt x="3235726" y="3117774"/>
                  <a:pt x="3261550" y="3105087"/>
                  <a:pt x="3269245" y="3103311"/>
                </a:cubicBezTo>
                <a:cubicBezTo>
                  <a:pt x="3278490" y="3101178"/>
                  <a:pt x="3288074" y="3100958"/>
                  <a:pt x="3297489" y="3099781"/>
                </a:cubicBezTo>
                <a:cubicBezTo>
                  <a:pt x="3319506" y="3085104"/>
                  <a:pt x="3296861" y="3099041"/>
                  <a:pt x="3336325" y="3082128"/>
                </a:cubicBezTo>
                <a:cubicBezTo>
                  <a:pt x="3379226" y="3063742"/>
                  <a:pt x="3341350" y="3076924"/>
                  <a:pt x="3368099" y="3068006"/>
                </a:cubicBezTo>
                <a:cubicBezTo>
                  <a:pt x="3375473" y="3045889"/>
                  <a:pt x="3365221" y="3068319"/>
                  <a:pt x="3385752" y="3050354"/>
                </a:cubicBezTo>
                <a:cubicBezTo>
                  <a:pt x="3429261" y="3012282"/>
                  <a:pt x="3370555" y="3050292"/>
                  <a:pt x="3417526" y="3022110"/>
                </a:cubicBezTo>
                <a:cubicBezTo>
                  <a:pt x="3426941" y="3010342"/>
                  <a:pt x="3435548" y="2997879"/>
                  <a:pt x="3445770" y="2986805"/>
                </a:cubicBezTo>
                <a:cubicBezTo>
                  <a:pt x="3449761" y="2982481"/>
                  <a:pt x="3455731" y="2980374"/>
                  <a:pt x="3459892" y="2976213"/>
                </a:cubicBezTo>
                <a:cubicBezTo>
                  <a:pt x="3466391" y="2969714"/>
                  <a:pt x="3471334" y="2961805"/>
                  <a:pt x="3477545" y="2955030"/>
                </a:cubicBezTo>
                <a:cubicBezTo>
                  <a:pt x="3490980" y="2940374"/>
                  <a:pt x="3512941" y="2922104"/>
                  <a:pt x="3523441" y="2905603"/>
                </a:cubicBezTo>
                <a:cubicBezTo>
                  <a:pt x="3545907" y="2870298"/>
                  <a:pt x="3572807" y="2824585"/>
                  <a:pt x="3586990" y="2782035"/>
                </a:cubicBezTo>
                <a:cubicBezTo>
                  <a:pt x="3592409" y="2765779"/>
                  <a:pt x="3596405" y="2749084"/>
                  <a:pt x="3601112" y="2732608"/>
                </a:cubicBezTo>
                <a:cubicBezTo>
                  <a:pt x="3603466" y="2710248"/>
                  <a:pt x="3605314" y="2687830"/>
                  <a:pt x="3608173" y="2665529"/>
                </a:cubicBezTo>
                <a:cubicBezTo>
                  <a:pt x="3611200" y="2641922"/>
                  <a:pt x="3615929" y="2618549"/>
                  <a:pt x="3618765" y="2594919"/>
                </a:cubicBezTo>
                <a:cubicBezTo>
                  <a:pt x="3622992" y="2559691"/>
                  <a:pt x="3625826" y="2524309"/>
                  <a:pt x="3629356" y="2489004"/>
                </a:cubicBezTo>
                <a:cubicBezTo>
                  <a:pt x="3631710" y="2413687"/>
                  <a:pt x="3637525" y="2338398"/>
                  <a:pt x="3636417" y="2263052"/>
                </a:cubicBezTo>
                <a:cubicBezTo>
                  <a:pt x="3634427" y="2127759"/>
                  <a:pt x="3623901" y="2009294"/>
                  <a:pt x="3608173" y="1878227"/>
                </a:cubicBezTo>
                <a:cubicBezTo>
                  <a:pt x="3606329" y="1862858"/>
                  <a:pt x="3602936" y="1847701"/>
                  <a:pt x="3601112" y="1832330"/>
                </a:cubicBezTo>
                <a:cubicBezTo>
                  <a:pt x="3598349" y="1809042"/>
                  <a:pt x="3577686" y="1605255"/>
                  <a:pt x="3569338" y="1560482"/>
                </a:cubicBezTo>
                <a:cubicBezTo>
                  <a:pt x="3563113" y="1527092"/>
                  <a:pt x="3552862" y="1494579"/>
                  <a:pt x="3544624" y="1461628"/>
                </a:cubicBezTo>
                <a:cubicBezTo>
                  <a:pt x="3540034" y="1424911"/>
                  <a:pt x="3528669" y="1331308"/>
                  <a:pt x="3523441" y="1306286"/>
                </a:cubicBezTo>
                <a:cubicBezTo>
                  <a:pt x="3513750" y="1259906"/>
                  <a:pt x="3497428" y="1215057"/>
                  <a:pt x="3488136" y="1168596"/>
                </a:cubicBezTo>
                <a:cubicBezTo>
                  <a:pt x="3481075" y="1133291"/>
                  <a:pt x="3474188" y="1097951"/>
                  <a:pt x="3466953" y="1062681"/>
                </a:cubicBezTo>
                <a:cubicBezTo>
                  <a:pt x="3464773" y="1052052"/>
                  <a:pt x="3461542" y="1041630"/>
                  <a:pt x="3459892" y="1030906"/>
                </a:cubicBezTo>
                <a:cubicBezTo>
                  <a:pt x="3450335" y="968786"/>
                  <a:pt x="3431708" y="840469"/>
                  <a:pt x="3417526" y="790832"/>
                </a:cubicBezTo>
                <a:lnTo>
                  <a:pt x="3403404" y="741405"/>
                </a:lnTo>
                <a:cubicBezTo>
                  <a:pt x="3399200" y="699354"/>
                  <a:pt x="3401630" y="702543"/>
                  <a:pt x="3385752" y="656673"/>
                </a:cubicBezTo>
                <a:cubicBezTo>
                  <a:pt x="3365385" y="597836"/>
                  <a:pt x="3369064" y="632036"/>
                  <a:pt x="3357508" y="571941"/>
                </a:cubicBezTo>
                <a:cubicBezTo>
                  <a:pt x="3354365" y="555598"/>
                  <a:pt x="3353424" y="538888"/>
                  <a:pt x="3350447" y="522514"/>
                </a:cubicBezTo>
                <a:cubicBezTo>
                  <a:pt x="3347055" y="503859"/>
                  <a:pt x="3337756" y="476333"/>
                  <a:pt x="3332794" y="458965"/>
                </a:cubicBezTo>
                <a:cubicBezTo>
                  <a:pt x="3326384" y="436529"/>
                  <a:pt x="3333174" y="452662"/>
                  <a:pt x="3322203" y="430721"/>
                </a:cubicBezTo>
                <a:cubicBezTo>
                  <a:pt x="3321026" y="417776"/>
                  <a:pt x="3320699" y="404725"/>
                  <a:pt x="3318672" y="391886"/>
                </a:cubicBezTo>
                <a:cubicBezTo>
                  <a:pt x="3317158" y="382300"/>
                  <a:pt x="3313672" y="373125"/>
                  <a:pt x="3311611" y="363642"/>
                </a:cubicBezTo>
                <a:cubicBezTo>
                  <a:pt x="3307787" y="346051"/>
                  <a:pt x="3304550" y="328337"/>
                  <a:pt x="3301020" y="310684"/>
                </a:cubicBezTo>
                <a:cubicBezTo>
                  <a:pt x="3299843" y="296562"/>
                  <a:pt x="3298833" y="282425"/>
                  <a:pt x="3297489" y="268318"/>
                </a:cubicBezTo>
                <a:cubicBezTo>
                  <a:pt x="3296479" y="257710"/>
                  <a:pt x="3294809" y="247167"/>
                  <a:pt x="3293959" y="236544"/>
                </a:cubicBezTo>
                <a:cubicBezTo>
                  <a:pt x="3292455" y="217738"/>
                  <a:pt x="3291839" y="198869"/>
                  <a:pt x="3290428" y="180056"/>
                </a:cubicBezTo>
                <a:cubicBezTo>
                  <a:pt x="3283637" y="89512"/>
                  <a:pt x="3303215" y="115171"/>
                  <a:pt x="3269245" y="81201"/>
                </a:cubicBezTo>
                <a:cubicBezTo>
                  <a:pt x="2911822" y="92489"/>
                  <a:pt x="2776989" y="98854"/>
                  <a:pt x="2379559" y="98854"/>
                </a:cubicBezTo>
                <a:lnTo>
                  <a:pt x="1447506" y="91793"/>
                </a:lnTo>
                <a:cubicBezTo>
                  <a:pt x="1327387" y="78446"/>
                  <a:pt x="1426752" y="88186"/>
                  <a:pt x="1242737" y="77671"/>
                </a:cubicBezTo>
                <a:cubicBezTo>
                  <a:pt x="1039605" y="66063"/>
                  <a:pt x="1233812" y="72640"/>
                  <a:pt x="949705" y="63549"/>
                </a:cubicBezTo>
                <a:lnTo>
                  <a:pt x="476618" y="52957"/>
                </a:lnTo>
                <a:lnTo>
                  <a:pt x="148281" y="45896"/>
                </a:lnTo>
                <a:cubicBezTo>
                  <a:pt x="103641" y="40937"/>
                  <a:pt x="127163" y="42366"/>
                  <a:pt x="77671" y="42366"/>
                </a:cubicBezTo>
                <a:lnTo>
                  <a:pt x="1973551" y="1069742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215C93-A323-42F4-94AA-1FB7E1E42D42}"/>
              </a:ext>
            </a:extLst>
          </p:cNvPr>
          <p:cNvSpPr/>
          <p:nvPr/>
        </p:nvSpPr>
        <p:spPr>
          <a:xfrm>
            <a:off x="2314717" y="839068"/>
            <a:ext cx="3523441" cy="3279836"/>
          </a:xfrm>
          <a:prstGeom prst="roundRect">
            <a:avLst/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B305BF-6BE6-40A0-9D57-6B18A72A46B7}"/>
              </a:ext>
            </a:extLst>
          </p:cNvPr>
          <p:cNvCxnSpPr/>
          <p:nvPr/>
        </p:nvCxnSpPr>
        <p:spPr>
          <a:xfrm>
            <a:off x="3628036" y="900278"/>
            <a:ext cx="1200371" cy="3191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41073-E704-4059-8963-663363081160}"/>
              </a:ext>
            </a:extLst>
          </p:cNvPr>
          <p:cNvCxnSpPr/>
          <p:nvPr/>
        </p:nvCxnSpPr>
        <p:spPr>
          <a:xfrm flipV="1">
            <a:off x="2434725" y="2234501"/>
            <a:ext cx="3438709" cy="917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8BA83A-CF43-4B89-83D2-AAF6314249D8}"/>
              </a:ext>
            </a:extLst>
          </p:cNvPr>
          <p:cNvGrpSpPr/>
          <p:nvPr/>
        </p:nvGrpSpPr>
        <p:grpSpPr>
          <a:xfrm>
            <a:off x="4789572" y="3790433"/>
            <a:ext cx="2076781" cy="314763"/>
            <a:chOff x="4960356" y="3790433"/>
            <a:chExt cx="2076781" cy="314763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E56EA71-307E-4AAB-84E9-46EE82AFA6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0356" y="3949441"/>
              <a:ext cx="344292" cy="1557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550112-D6ED-4697-9CC5-B637DC694CD6}"/>
                </a:ext>
              </a:extLst>
            </p:cNvPr>
            <p:cNvSpPr txBox="1"/>
            <p:nvPr/>
          </p:nvSpPr>
          <p:spPr>
            <a:xfrm>
              <a:off x="5321175" y="3790433"/>
              <a:ext cx="17159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Gill Sans MT" panose="020B0502020104020203" pitchFamily="34" charset="0"/>
                </a:rPr>
                <a:t>Downtown Detroit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EE1285-EA4E-4AEA-974C-075AF14D8EA6}"/>
              </a:ext>
            </a:extLst>
          </p:cNvPr>
          <p:cNvGrpSpPr/>
          <p:nvPr/>
        </p:nvGrpSpPr>
        <p:grpSpPr>
          <a:xfrm>
            <a:off x="3628036" y="379262"/>
            <a:ext cx="2060255" cy="432754"/>
            <a:chOff x="4960355" y="3672442"/>
            <a:chExt cx="2060255" cy="43275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003530E-6CE1-4731-8026-76E27734919C}"/>
                </a:ext>
              </a:extLst>
            </p:cNvPr>
            <p:cNvCxnSpPr/>
            <p:nvPr/>
          </p:nvCxnSpPr>
          <p:spPr>
            <a:xfrm flipH="1">
              <a:off x="4960355" y="3848247"/>
              <a:ext cx="374233" cy="2569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905871-334F-4893-B63E-B2B8AB0D08B0}"/>
                </a:ext>
              </a:extLst>
            </p:cNvPr>
            <p:cNvSpPr txBox="1"/>
            <p:nvPr/>
          </p:nvSpPr>
          <p:spPr>
            <a:xfrm>
              <a:off x="5304648" y="3672442"/>
              <a:ext cx="17159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Gill Sans MT" panose="020B0502020104020203" pitchFamily="34" charset="0"/>
                </a:rPr>
                <a:t>Troy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922D21-1C54-46C1-82A2-D11A3B8DAECB}"/>
              </a:ext>
            </a:extLst>
          </p:cNvPr>
          <p:cNvGrpSpPr/>
          <p:nvPr/>
        </p:nvGrpSpPr>
        <p:grpSpPr>
          <a:xfrm>
            <a:off x="2729316" y="1801747"/>
            <a:ext cx="2060255" cy="432754"/>
            <a:chOff x="4960355" y="3672442"/>
            <a:chExt cx="2060255" cy="43275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CC4C170-C514-4A8B-9125-33F024E920BC}"/>
                </a:ext>
              </a:extLst>
            </p:cNvPr>
            <p:cNvCxnSpPr/>
            <p:nvPr/>
          </p:nvCxnSpPr>
          <p:spPr>
            <a:xfrm flipH="1">
              <a:off x="4960355" y="3848247"/>
              <a:ext cx="374233" cy="2569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B9FA71-6E95-459F-9C41-CA9AE19D25D2}"/>
                </a:ext>
              </a:extLst>
            </p:cNvPr>
            <p:cNvSpPr txBox="1"/>
            <p:nvPr/>
          </p:nvSpPr>
          <p:spPr>
            <a:xfrm>
              <a:off x="5304648" y="3672442"/>
              <a:ext cx="17159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Gill Sans MT" panose="020B0502020104020203" pitchFamily="34" charset="0"/>
                </a:rPr>
                <a:t>Southfield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9161BA-12FC-4F9A-9116-1F76C2D8C67E}"/>
              </a:ext>
            </a:extLst>
          </p:cNvPr>
          <p:cNvGrpSpPr/>
          <p:nvPr/>
        </p:nvGrpSpPr>
        <p:grpSpPr>
          <a:xfrm>
            <a:off x="5458983" y="1697198"/>
            <a:ext cx="2060255" cy="432754"/>
            <a:chOff x="4960355" y="3672442"/>
            <a:chExt cx="2060255" cy="43275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051ADCD-5C8F-4D8E-B60C-49AA3457B4D8}"/>
                </a:ext>
              </a:extLst>
            </p:cNvPr>
            <p:cNvCxnSpPr/>
            <p:nvPr/>
          </p:nvCxnSpPr>
          <p:spPr>
            <a:xfrm flipH="1">
              <a:off x="4960355" y="3848247"/>
              <a:ext cx="374233" cy="2569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D34B65-F600-4B7F-AF02-AEE8FACAD3A5}"/>
                </a:ext>
              </a:extLst>
            </p:cNvPr>
            <p:cNvSpPr txBox="1"/>
            <p:nvPr/>
          </p:nvSpPr>
          <p:spPr>
            <a:xfrm>
              <a:off x="5304648" y="3672442"/>
              <a:ext cx="17159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Gill Sans MT" panose="020B0502020104020203" pitchFamily="34" charset="0"/>
                </a:rPr>
                <a:t>Warren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DC3D0C32-F77C-4C1B-8780-427DCE1BEB52}"/>
              </a:ext>
            </a:extLst>
          </p:cNvPr>
          <p:cNvSpPr/>
          <p:nvPr/>
        </p:nvSpPr>
        <p:spPr>
          <a:xfrm>
            <a:off x="2868978" y="1072478"/>
            <a:ext cx="2351314" cy="1006268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Densely Populated Area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23D3490-E644-4FE3-A12E-0289C6F269CC}"/>
              </a:ext>
            </a:extLst>
          </p:cNvPr>
          <p:cNvGrpSpPr/>
          <p:nvPr/>
        </p:nvGrpSpPr>
        <p:grpSpPr>
          <a:xfrm>
            <a:off x="4821545" y="1807314"/>
            <a:ext cx="1963789" cy="593874"/>
            <a:chOff x="4992329" y="1807314"/>
            <a:chExt cx="1963789" cy="593874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2F94090-ACAE-46A4-8768-FEBC61A459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92329" y="1807314"/>
              <a:ext cx="307914" cy="388844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26E33A9-3ABC-431C-9D52-5BB78A7F2089}"/>
                </a:ext>
              </a:extLst>
            </p:cNvPr>
            <p:cNvSpPr txBox="1"/>
            <p:nvPr/>
          </p:nvSpPr>
          <p:spPr>
            <a:xfrm>
              <a:off x="5240156" y="2124189"/>
              <a:ext cx="17159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Gill Sans MT" panose="020B0502020104020203" pitchFamily="34" charset="0"/>
                </a:rPr>
                <a:t>GM Tech Center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16AE483-9BAA-46A7-872E-9C7F4DB4A879}"/>
              </a:ext>
            </a:extLst>
          </p:cNvPr>
          <p:cNvGrpSpPr/>
          <p:nvPr/>
        </p:nvGrpSpPr>
        <p:grpSpPr>
          <a:xfrm>
            <a:off x="4790367" y="2517976"/>
            <a:ext cx="2775501" cy="593874"/>
            <a:chOff x="4961151" y="2517976"/>
            <a:chExt cx="2775501" cy="593874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5F4D79F-AD1A-4544-AC50-B1A27AFECC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61151" y="2517976"/>
              <a:ext cx="307914" cy="388844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3726A9A-C829-4F03-B3B1-AC13EE0AFC65}"/>
                </a:ext>
              </a:extLst>
            </p:cNvPr>
            <p:cNvSpPr txBox="1"/>
            <p:nvPr/>
          </p:nvSpPr>
          <p:spPr>
            <a:xfrm>
              <a:off x="5208978" y="2834851"/>
              <a:ext cx="2527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Gill Sans MT" panose="020B0502020104020203" pitchFamily="34" charset="0"/>
                </a:rPr>
                <a:t>Chrysler Truck Assembly Plant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60CC924-0E49-4027-8398-67A497ED4133}"/>
              </a:ext>
            </a:extLst>
          </p:cNvPr>
          <p:cNvGrpSpPr/>
          <p:nvPr/>
        </p:nvGrpSpPr>
        <p:grpSpPr>
          <a:xfrm>
            <a:off x="4990810" y="3267732"/>
            <a:ext cx="3625825" cy="491782"/>
            <a:chOff x="5161594" y="3267732"/>
            <a:chExt cx="3625825" cy="49178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7000B34-1299-47B8-B870-3DFB0E8106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61594" y="3267732"/>
              <a:ext cx="391801" cy="309991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25E2FE-D1B3-407B-B21D-54F00419B7AD}"/>
                </a:ext>
              </a:extLst>
            </p:cNvPr>
            <p:cNvSpPr txBox="1"/>
            <p:nvPr/>
          </p:nvSpPr>
          <p:spPr>
            <a:xfrm>
              <a:off x="5568203" y="3482515"/>
              <a:ext cx="3219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Gill Sans MT" panose="020B0502020104020203" pitchFamily="34" charset="0"/>
                </a:rPr>
                <a:t>GM Detroit/Hamtramck Assembly Plant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4100F58A-2B54-472B-AA02-9C37B6448234}"/>
              </a:ext>
            </a:extLst>
          </p:cNvPr>
          <p:cNvSpPr/>
          <p:nvPr/>
        </p:nvSpPr>
        <p:spPr>
          <a:xfrm>
            <a:off x="4198338" y="3801354"/>
            <a:ext cx="1041498" cy="397929"/>
          </a:xfrm>
          <a:prstGeom prst="ellipse">
            <a:avLst/>
          </a:prstGeom>
          <a:solidFill>
            <a:srgbClr val="00274C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B7980EB-05DD-4EB1-AC5C-54A7889392C2}"/>
              </a:ext>
            </a:extLst>
          </p:cNvPr>
          <p:cNvGrpSpPr/>
          <p:nvPr/>
        </p:nvGrpSpPr>
        <p:grpSpPr>
          <a:xfrm>
            <a:off x="6960830" y="725047"/>
            <a:ext cx="1628600" cy="956322"/>
            <a:chOff x="448374" y="3636403"/>
            <a:chExt cx="1628600" cy="956322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96413B8-D941-471A-B4B0-85EA33D736CE}"/>
                </a:ext>
              </a:extLst>
            </p:cNvPr>
            <p:cNvSpPr/>
            <p:nvPr/>
          </p:nvSpPr>
          <p:spPr>
            <a:xfrm>
              <a:off x="464555" y="4067432"/>
              <a:ext cx="271260" cy="142786"/>
            </a:xfrm>
            <a:prstGeom prst="ellipse">
              <a:avLst/>
            </a:prstGeom>
            <a:solidFill>
              <a:srgbClr val="00274C">
                <a:alpha val="5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F2C1D80-9E83-47F4-B256-26CB8E8AAD60}"/>
                </a:ext>
              </a:extLst>
            </p:cNvPr>
            <p:cNvGrpSpPr/>
            <p:nvPr/>
          </p:nvGrpSpPr>
          <p:grpSpPr>
            <a:xfrm>
              <a:off x="448374" y="3636403"/>
              <a:ext cx="1628600" cy="956322"/>
              <a:chOff x="448374" y="3636403"/>
              <a:chExt cx="1628600" cy="956322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17BB87D4-B1FD-49A4-B9D0-97CFF6F9EA2F}"/>
                  </a:ext>
                </a:extLst>
              </p:cNvPr>
              <p:cNvGrpSpPr/>
              <p:nvPr/>
            </p:nvGrpSpPr>
            <p:grpSpPr>
              <a:xfrm>
                <a:off x="448374" y="3759514"/>
                <a:ext cx="304211" cy="783482"/>
                <a:chOff x="448374" y="3759514"/>
                <a:chExt cx="304211" cy="783482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12859A69-CFE9-47EF-8BDC-83A66D6EF034}"/>
                    </a:ext>
                  </a:extLst>
                </p:cNvPr>
                <p:cNvGrpSpPr/>
                <p:nvPr/>
              </p:nvGrpSpPr>
              <p:grpSpPr>
                <a:xfrm>
                  <a:off x="448374" y="3759514"/>
                  <a:ext cx="304211" cy="619780"/>
                  <a:chOff x="448374" y="3759514"/>
                  <a:chExt cx="304211" cy="619780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78FA1CB-EE61-42DD-87B2-2CA829F0D609}"/>
                      </a:ext>
                    </a:extLst>
                  </p:cNvPr>
                  <p:cNvCxnSpPr/>
                  <p:nvPr/>
                </p:nvCxnSpPr>
                <p:spPr>
                  <a:xfrm>
                    <a:off x="448374" y="3759514"/>
                    <a:ext cx="303623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7942495C-11F6-44B9-A1C5-4DB60978ADF4}"/>
                      </a:ext>
                    </a:extLst>
                  </p:cNvPr>
                  <p:cNvCxnSpPr/>
                  <p:nvPr/>
                </p:nvCxnSpPr>
                <p:spPr>
                  <a:xfrm>
                    <a:off x="448962" y="3928932"/>
                    <a:ext cx="303623" cy="0"/>
                  </a:xfrm>
                  <a:prstGeom prst="line">
                    <a:avLst/>
                  </a:prstGeom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963746CC-59B9-45BE-BAD7-3DF4254DFCA6}"/>
                      </a:ext>
                    </a:extLst>
                  </p:cNvPr>
                  <p:cNvSpPr/>
                  <p:nvPr/>
                </p:nvSpPr>
                <p:spPr>
                  <a:xfrm>
                    <a:off x="464555" y="4236508"/>
                    <a:ext cx="271260" cy="142786"/>
                  </a:xfrm>
                  <a:prstGeom prst="ellipse">
                    <a:avLst/>
                  </a:prstGeom>
                  <a:solidFill>
                    <a:srgbClr val="FF0000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E9712F44-D567-43A4-A278-14C4A28DD601}"/>
                    </a:ext>
                  </a:extLst>
                </p:cNvPr>
                <p:cNvSpPr/>
                <p:nvPr/>
              </p:nvSpPr>
              <p:spPr>
                <a:xfrm>
                  <a:off x="464555" y="4400210"/>
                  <a:ext cx="271260" cy="142786"/>
                </a:xfrm>
                <a:prstGeom prst="ellipse">
                  <a:avLst/>
                </a:prstGeom>
                <a:solidFill>
                  <a:srgbClr val="92D050">
                    <a:alpha val="50196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42F018-B203-4C22-A524-0CE12CC9E5E8}"/>
                  </a:ext>
                </a:extLst>
              </p:cNvPr>
              <p:cNvSpPr txBox="1"/>
              <p:nvPr/>
            </p:nvSpPr>
            <p:spPr>
              <a:xfrm>
                <a:off x="804760" y="3636403"/>
                <a:ext cx="82280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Gill Sans MT" panose="020B0502020104020203" pitchFamily="34" charset="0"/>
                  </a:rPr>
                  <a:t>Highway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1C02973-D4D7-4D7A-9147-9A74249091AF}"/>
                  </a:ext>
                </a:extLst>
              </p:cNvPr>
              <p:cNvSpPr txBox="1"/>
              <p:nvPr/>
            </p:nvSpPr>
            <p:spPr>
              <a:xfrm>
                <a:off x="790597" y="3928932"/>
                <a:ext cx="121119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Gill Sans MT" panose="020B0502020104020203" pitchFamily="34" charset="0"/>
                  </a:rPr>
                  <a:t>Traffic Attractions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CB7F7A0-77FC-4CBC-9143-768A8AD9DD01}"/>
                  </a:ext>
                </a:extLst>
              </p:cNvPr>
              <p:cNvSpPr txBox="1"/>
              <p:nvPr/>
            </p:nvSpPr>
            <p:spPr>
              <a:xfrm>
                <a:off x="782897" y="4169370"/>
                <a:ext cx="127730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Gill Sans MT" panose="020B0502020104020203" pitchFamily="34" charset="0"/>
                  </a:rPr>
                  <a:t>Traffic Productions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C72821A-0FBE-4759-8C09-364FD797D7BD}"/>
                  </a:ext>
                </a:extLst>
              </p:cNvPr>
              <p:cNvSpPr txBox="1"/>
              <p:nvPr/>
            </p:nvSpPr>
            <p:spPr>
              <a:xfrm>
                <a:off x="799667" y="4346504"/>
                <a:ext cx="127730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Gill Sans MT" panose="020B0502020104020203" pitchFamily="34" charset="0"/>
                  </a:rPr>
                  <a:t>Influence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64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D7AE-0AA8-4C94-95C4-BD6D27FB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Problem: recurring congestion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931038-0C83-4F83-A075-5258AAB10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28A33-7153-4888-953E-0548B7C8FBC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76A817B-DF61-4E86-9E8F-4411552E7869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1308371" y="2945911"/>
          <a:ext cx="6527257" cy="7391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620821">
                  <a:extLst>
                    <a:ext uri="{9D8B030D-6E8A-4147-A177-3AD203B41FA5}">
                      <a16:colId xmlns:a16="http://schemas.microsoft.com/office/drawing/2014/main" val="2438360418"/>
                    </a:ext>
                  </a:extLst>
                </a:gridCol>
                <a:gridCol w="1226609">
                  <a:extLst>
                    <a:ext uri="{9D8B030D-6E8A-4147-A177-3AD203B41FA5}">
                      <a16:colId xmlns:a16="http://schemas.microsoft.com/office/drawing/2014/main" val="204981862"/>
                    </a:ext>
                  </a:extLst>
                </a:gridCol>
                <a:gridCol w="1226609">
                  <a:extLst>
                    <a:ext uri="{9D8B030D-6E8A-4147-A177-3AD203B41FA5}">
                      <a16:colId xmlns:a16="http://schemas.microsoft.com/office/drawing/2014/main" val="839875106"/>
                    </a:ext>
                  </a:extLst>
                </a:gridCol>
                <a:gridCol w="1226609">
                  <a:extLst>
                    <a:ext uri="{9D8B030D-6E8A-4147-A177-3AD203B41FA5}">
                      <a16:colId xmlns:a16="http://schemas.microsoft.com/office/drawing/2014/main" val="2413256795"/>
                    </a:ext>
                  </a:extLst>
                </a:gridCol>
                <a:gridCol w="1226609">
                  <a:extLst>
                    <a:ext uri="{9D8B030D-6E8A-4147-A177-3AD203B41FA5}">
                      <a16:colId xmlns:a16="http://schemas.microsoft.com/office/drawing/2014/main" val="4181053576"/>
                    </a:ext>
                  </a:extLst>
                </a:gridCol>
              </a:tblGrid>
              <a:tr h="221926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50" b="1" i="0" u="none" strike="noStrike" cap="none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50" u="none" strike="noStrike" cap="none" dirty="0">
                          <a:sym typeface="Arial"/>
                        </a:rPr>
                        <a:t>N I-75</a:t>
                      </a:r>
                      <a:endParaRPr lang="en-US" sz="1050" b="1" i="0" u="none" strike="noStrike" cap="none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50" u="none" strike="noStrike" cap="none" dirty="0">
                          <a:sym typeface="Arial"/>
                        </a:rPr>
                        <a:t>S I-75</a:t>
                      </a:r>
                      <a:endParaRPr lang="en-US" sz="1050" b="1" i="0" u="none" strike="noStrike" cap="none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50" u="none" strike="noStrike" cap="none" dirty="0">
                          <a:sym typeface="Arial"/>
                        </a:rPr>
                        <a:t>E I-696</a:t>
                      </a:r>
                      <a:endParaRPr lang="en-US" sz="1050" b="1" i="0" u="none" strike="noStrike" cap="none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50" u="none" strike="noStrike" cap="none" dirty="0">
                          <a:sym typeface="Arial"/>
                        </a:rPr>
                        <a:t>W I-696</a:t>
                      </a:r>
                      <a:endParaRPr lang="en-US" sz="1050" b="1" i="0" u="none" strike="noStrike" cap="none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770003"/>
                  </a:ext>
                </a:extLst>
              </a:tr>
              <a:tr h="221926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Arial"/>
                        </a:rPr>
                        <a:t>Interchange Upstream</a:t>
                      </a:r>
                      <a:endParaRPr lang="en-US" sz="1000" b="0" i="0" u="none" strike="noStrike" cap="none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Arial"/>
                        </a:rPr>
                        <a:t>94,500</a:t>
                      </a:r>
                      <a:endParaRPr lang="en-US" sz="1000" b="0" i="0" u="none" strike="noStrike" cap="none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Arial"/>
                        </a:rPr>
                        <a:t>45,700</a:t>
                      </a:r>
                      <a:endParaRPr lang="en-US" sz="1000" b="0" i="0" u="none" strike="noStrike" cap="none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Arial"/>
                        </a:rPr>
                        <a:t>102,900</a:t>
                      </a:r>
                      <a:endParaRPr lang="en-US" sz="1000" b="0" i="0" u="none" strike="noStrike" cap="none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Arial"/>
                        </a:rPr>
                        <a:t>71,100</a:t>
                      </a:r>
                      <a:endParaRPr lang="en-US" sz="1000" b="0" i="0" u="none" strike="noStrike" cap="none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0487"/>
                  </a:ext>
                </a:extLst>
              </a:tr>
              <a:tr h="221926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Arial"/>
                        </a:rPr>
                        <a:t>Interchange Downstream</a:t>
                      </a:r>
                      <a:endParaRPr lang="en-US" sz="1000" b="0" i="0" u="none" strike="noStrike" cap="none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Arial"/>
                        </a:rPr>
                        <a:t>72,800</a:t>
                      </a:r>
                      <a:endParaRPr lang="en-US" sz="1000" b="0" i="0" u="none" strike="noStrike" cap="none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Arial"/>
                        </a:rPr>
                        <a:t>68,300</a:t>
                      </a:r>
                      <a:endParaRPr lang="en-US" sz="1000" b="0" i="0" u="none" strike="noStrike" cap="none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Arial"/>
                        </a:rPr>
                        <a:t>102,900</a:t>
                      </a:r>
                      <a:endParaRPr lang="en-US" sz="1000" b="0" i="0" u="none" strike="noStrike" cap="none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Arial"/>
                        </a:rPr>
                        <a:t>71,100</a:t>
                      </a:r>
                      <a:endParaRPr lang="en-US" sz="1000" b="0" i="0" u="none" strike="noStrike" cap="none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3791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501099-4D54-4AB7-BE25-9EC087A83099}"/>
              </a:ext>
            </a:extLst>
          </p:cNvPr>
          <p:cNvGraphicFramePr>
            <a:graphicFrameLocks noGrp="1"/>
          </p:cNvGraphicFramePr>
          <p:nvPr/>
        </p:nvGraphicFramePr>
        <p:xfrm>
          <a:off x="1363679" y="3787130"/>
          <a:ext cx="2797335" cy="78351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32445">
                  <a:extLst>
                    <a:ext uri="{9D8B030D-6E8A-4147-A177-3AD203B41FA5}">
                      <a16:colId xmlns:a16="http://schemas.microsoft.com/office/drawing/2014/main" val="656492183"/>
                    </a:ext>
                  </a:extLst>
                </a:gridCol>
                <a:gridCol w="932445">
                  <a:extLst>
                    <a:ext uri="{9D8B030D-6E8A-4147-A177-3AD203B41FA5}">
                      <a16:colId xmlns:a16="http://schemas.microsoft.com/office/drawing/2014/main" val="315273286"/>
                    </a:ext>
                  </a:extLst>
                </a:gridCol>
                <a:gridCol w="932445">
                  <a:extLst>
                    <a:ext uri="{9D8B030D-6E8A-4147-A177-3AD203B41FA5}">
                      <a16:colId xmlns:a16="http://schemas.microsoft.com/office/drawing/2014/main" val="1115195084"/>
                    </a:ext>
                  </a:extLst>
                </a:gridCol>
              </a:tblGrid>
              <a:tr h="259132">
                <a:tc>
                  <a:txBody>
                    <a:bodyPr/>
                    <a:lstStyle/>
                    <a:p>
                      <a:endParaRPr lang="en-US" sz="1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 I-696</a:t>
                      </a:r>
                      <a:endParaRPr lang="en-US" sz="1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W I-696</a:t>
                      </a:r>
                      <a:endParaRPr lang="en-US" sz="1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769482"/>
                  </a:ext>
                </a:extLst>
              </a:tr>
              <a:tr h="268626">
                <a:tc>
                  <a:txBody>
                    <a:bodyPr/>
                    <a:lstStyle/>
                    <a:p>
                      <a:r>
                        <a:rPr lang="en-US" sz="1000" dirty="0"/>
                        <a:t>N I-75</a:t>
                      </a:r>
                      <a:endParaRPr lang="en-US" sz="1000" b="1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27,900</a:t>
                      </a:r>
                      <a:endParaRPr lang="en-US" sz="10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14,200</a:t>
                      </a:r>
                      <a:endParaRPr lang="en-US" sz="10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468520"/>
                  </a:ext>
                </a:extLst>
              </a:tr>
              <a:tr h="255753">
                <a:tc>
                  <a:txBody>
                    <a:bodyPr/>
                    <a:lstStyle/>
                    <a:p>
                      <a:r>
                        <a:rPr lang="en-US" sz="1000" dirty="0"/>
                        <a:t>S I-75</a:t>
                      </a:r>
                      <a:endParaRPr lang="en-US" sz="1000" b="1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18,900</a:t>
                      </a:r>
                      <a:endParaRPr lang="en-US" sz="10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28,500</a:t>
                      </a:r>
                      <a:endParaRPr lang="en-US" sz="10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036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D034D52-51F8-492A-93A4-462A68D66B2A}"/>
              </a:ext>
            </a:extLst>
          </p:cNvPr>
          <p:cNvGraphicFramePr>
            <a:graphicFrameLocks noGrp="1"/>
          </p:cNvGraphicFramePr>
          <p:nvPr/>
        </p:nvGraphicFramePr>
        <p:xfrm>
          <a:off x="4939023" y="3787807"/>
          <a:ext cx="2798064" cy="78283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32688">
                  <a:extLst>
                    <a:ext uri="{9D8B030D-6E8A-4147-A177-3AD203B41FA5}">
                      <a16:colId xmlns:a16="http://schemas.microsoft.com/office/drawing/2014/main" val="656492183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315273286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1115195084"/>
                    </a:ext>
                  </a:extLst>
                </a:gridCol>
              </a:tblGrid>
              <a:tr h="295154">
                <a:tc>
                  <a:txBody>
                    <a:bodyPr/>
                    <a:lstStyle/>
                    <a:p>
                      <a:endParaRPr lang="en-US" sz="1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N I-75</a:t>
                      </a:r>
                      <a:endParaRPr lang="en-US" sz="1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 I-75</a:t>
                      </a:r>
                      <a:endParaRPr lang="en-US" sz="10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769482"/>
                  </a:ext>
                </a:extLst>
              </a:tr>
              <a:tr h="241043">
                <a:tc>
                  <a:txBody>
                    <a:bodyPr/>
                    <a:lstStyle/>
                    <a:p>
                      <a:r>
                        <a:rPr lang="en-US" sz="1000" dirty="0"/>
                        <a:t>E I-696</a:t>
                      </a:r>
                      <a:endParaRPr lang="en-US" sz="1000" b="1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21,000</a:t>
                      </a:r>
                      <a:endParaRPr lang="en-US" sz="10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11,600</a:t>
                      </a:r>
                      <a:endParaRPr lang="en-US" sz="10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468520"/>
                  </a:ext>
                </a:extLst>
              </a:tr>
              <a:tr h="241043">
                <a:tc>
                  <a:txBody>
                    <a:bodyPr/>
                    <a:lstStyle/>
                    <a:p>
                      <a:r>
                        <a:rPr lang="en-US" sz="1000" dirty="0"/>
                        <a:t>W I-696</a:t>
                      </a:r>
                      <a:endParaRPr lang="en-US" sz="1000" b="1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16,800</a:t>
                      </a:r>
                      <a:endParaRPr lang="en-US" sz="1000" dirty="0"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28,500</a:t>
                      </a:r>
                      <a:endParaRPr lang="en-US" sz="10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03607"/>
                  </a:ext>
                </a:extLst>
              </a:tr>
            </a:tbl>
          </a:graphicData>
        </a:graphic>
      </p:graphicFrame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B028F78F-C1F8-4D74-90D6-9D166AA17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6"/>
          <a:stretch/>
        </p:blipFill>
        <p:spPr>
          <a:xfrm>
            <a:off x="4939023" y="721282"/>
            <a:ext cx="2865815" cy="1852921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8637CFD6-71C9-48A0-BA14-5895D3271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0" t="3038" r="8174" b="9009"/>
          <a:stretch/>
        </p:blipFill>
        <p:spPr>
          <a:xfrm>
            <a:off x="1363680" y="721282"/>
            <a:ext cx="2865199" cy="18529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D7B33C-163A-4FA5-8436-43447126875C}"/>
              </a:ext>
            </a:extLst>
          </p:cNvPr>
          <p:cNvSpPr txBox="1"/>
          <p:nvPr/>
        </p:nvSpPr>
        <p:spPr>
          <a:xfrm>
            <a:off x="1363679" y="2595914"/>
            <a:ext cx="2865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ill Sans MT" panose="020B0502020104020203" pitchFamily="34" charset="0"/>
              </a:rPr>
              <a:t>Morning Congestion: North to South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94BFE-BD83-4E1D-AAAC-DF7BDB2463C8}"/>
              </a:ext>
            </a:extLst>
          </p:cNvPr>
          <p:cNvSpPr txBox="1"/>
          <p:nvPr/>
        </p:nvSpPr>
        <p:spPr>
          <a:xfrm>
            <a:off x="4939023" y="2566833"/>
            <a:ext cx="2865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ill Sans MT" panose="020B0502020104020203" pitchFamily="34" charset="0"/>
              </a:rPr>
              <a:t>Evening Congestion: South/West to North </a:t>
            </a:r>
          </a:p>
        </p:txBody>
      </p:sp>
    </p:spTree>
    <p:extLst>
      <p:ext uri="{BB962C8B-B14F-4D97-AF65-F5344CB8AC3E}">
        <p14:creationId xmlns:p14="http://schemas.microsoft.com/office/powerpoint/2010/main" val="36532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623A-89ED-4FFE-BD51-847F06E9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Negative impacts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EE982-9559-4516-B976-F078627C0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28A33-7153-4888-953E-0548B7C8FBC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0A3B1-1EB5-4E81-ABE3-C6A11FD620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9413" y="779463"/>
            <a:ext cx="8135937" cy="36830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Poor travel time reliability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More accidents due to stop-and-go traffic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Higher energy consumption and emissions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Congestion led to $30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</a:rPr>
              <a:t>5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B loss in 201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</a:rPr>
              <a:t>7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</a:t>
            </a:r>
            <a:br>
              <a:rPr lang="en-US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nationwide (INRIX study)</a:t>
            </a:r>
          </a:p>
        </p:txBody>
      </p:sp>
      <p:pic>
        <p:nvPicPr>
          <p:cNvPr id="6" name="Picture 5" descr="A person sitting in a car&#10;&#10;Description automatically generated">
            <a:extLst>
              <a:ext uri="{FF2B5EF4-FFF2-40B4-BE49-F238E27FC236}">
                <a16:creationId xmlns:a16="http://schemas.microsoft.com/office/drawing/2014/main" id="{B236C314-071C-4218-850E-669A0F806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949" y="2316827"/>
            <a:ext cx="3121152" cy="20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2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Existing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28A33-7153-4888-953E-0548B7C8FBC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9414" y="779463"/>
            <a:ext cx="8135937" cy="36830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indent="-342891">
              <a:lnSpc>
                <a:spcPct val="150000"/>
              </a:lnSpc>
              <a:buClr>
                <a:srgbClr val="373E4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E40"/>
                </a:solidFill>
                <a:latin typeface="+mj-lt"/>
              </a:rPr>
              <a:t>I-75 and I-696 operated and maintained by MDOT</a:t>
            </a:r>
          </a:p>
          <a:p>
            <a:pPr marL="812791" lvl="1" indent="-342891">
              <a:lnSpc>
                <a:spcPct val="150000"/>
              </a:lnSpc>
              <a:buClr>
                <a:srgbClr val="373E40"/>
              </a:buClr>
              <a:buSzPts val="1800"/>
              <a:buChar char="–"/>
            </a:pPr>
            <a:r>
              <a:rPr lang="en-US" dirty="0">
                <a:solidFill>
                  <a:srgbClr val="373E40"/>
                </a:solidFill>
                <a:latin typeface="+mj-lt"/>
              </a:rPr>
              <a:t>Freeway Courtesy Patrol service responds to accidents </a:t>
            </a:r>
          </a:p>
          <a:p>
            <a:pPr marL="342891" indent="-342891">
              <a:lnSpc>
                <a:spcPct val="150000"/>
              </a:lnSpc>
              <a:buClr>
                <a:srgbClr val="373E4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E40"/>
                </a:solidFill>
                <a:latin typeface="+mj-lt"/>
              </a:rPr>
              <a:t>ITS deployments</a:t>
            </a:r>
          </a:p>
          <a:p>
            <a:pPr marL="812791" lvl="1" indent="-342891">
              <a:lnSpc>
                <a:spcPct val="150000"/>
              </a:lnSpc>
              <a:buClr>
                <a:srgbClr val="373E40"/>
              </a:buClr>
              <a:buSzPts val="1800"/>
              <a:buChar char="–"/>
            </a:pPr>
            <a:r>
              <a:rPr lang="en-US" dirty="0">
                <a:solidFill>
                  <a:srgbClr val="373E40"/>
                </a:solidFill>
                <a:latin typeface="+mj-lt"/>
              </a:rPr>
              <a:t>Dynamic Message Signs, CCTV cameras</a:t>
            </a:r>
          </a:p>
          <a:p>
            <a:pPr marL="342891" indent="-342891">
              <a:lnSpc>
                <a:spcPct val="150000"/>
              </a:lnSpc>
              <a:buClr>
                <a:srgbClr val="373E4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E40"/>
                </a:solidFill>
                <a:latin typeface="+mj-lt"/>
              </a:rPr>
              <a:t>Signalized Arterials</a:t>
            </a:r>
          </a:p>
          <a:p>
            <a:pPr marL="812791" lvl="1" indent="-342891">
              <a:lnSpc>
                <a:spcPct val="150000"/>
              </a:lnSpc>
              <a:buClr>
                <a:srgbClr val="373E40"/>
              </a:buClr>
              <a:buSzPts val="1800"/>
              <a:buChar char="–"/>
            </a:pPr>
            <a:r>
              <a:rPr lang="en-US" dirty="0">
                <a:solidFill>
                  <a:srgbClr val="373E40"/>
                </a:solidFill>
                <a:latin typeface="+mj-lt"/>
              </a:rPr>
              <a:t>Low speed limits</a:t>
            </a:r>
          </a:p>
          <a:p>
            <a:pPr marL="342891" indent="-342891">
              <a:lnSpc>
                <a:spcPct val="150000"/>
              </a:lnSpc>
              <a:buClr>
                <a:srgbClr val="373E4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E40"/>
                </a:solidFill>
                <a:latin typeface="+mj-lt"/>
              </a:rPr>
              <a:t>Local arterial roads are maintained by different agencies</a:t>
            </a:r>
          </a:p>
        </p:txBody>
      </p:sp>
    </p:spTree>
    <p:extLst>
      <p:ext uri="{BB962C8B-B14F-4D97-AF65-F5344CB8AC3E}">
        <p14:creationId xmlns:p14="http://schemas.microsoft.com/office/powerpoint/2010/main" val="76535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04CFC17-F9B1-41CE-A496-C19C31664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922" y="948544"/>
            <a:ext cx="7211583" cy="7696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6266665A-7645-4643-8E40-59C3E4790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27" y="145852"/>
            <a:ext cx="8135424" cy="51741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Two-part solution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7526BD-7DAC-4F31-8019-C5BE4D5951E8}"/>
              </a:ext>
            </a:extLst>
          </p:cNvPr>
          <p:cNvSpPr txBox="1"/>
          <p:nvPr/>
        </p:nvSpPr>
        <p:spPr>
          <a:xfrm>
            <a:off x="145967" y="3526801"/>
            <a:ext cx="20265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(Body)"/>
              </a:rPr>
              <a:t>Demand-focused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(Body)"/>
              </a:rPr>
              <a:t>Same # of trips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(Body)"/>
              </a:rPr>
              <a:t>but fewer vehicles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8E94D0-3CC8-4196-A7C0-1D3264F2BF80}"/>
              </a:ext>
            </a:extLst>
          </p:cNvPr>
          <p:cNvSpPr txBox="1"/>
          <p:nvPr/>
        </p:nvSpPr>
        <p:spPr>
          <a:xfrm>
            <a:off x="145967" y="2228204"/>
            <a:ext cx="22685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(Body)"/>
              </a:rPr>
              <a:t>Supply-focused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(Body)"/>
              </a:rPr>
              <a:t>Same # of vehicles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(Body)"/>
              </a:rPr>
              <a:t>but smoother &amp; faster traffic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8DFDF8FD-1EEB-4A2E-91C8-7A8FA9A28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5" y="4732987"/>
            <a:ext cx="2057400" cy="274637"/>
          </a:xfrm>
        </p:spPr>
        <p:txBody>
          <a:bodyPr/>
          <a:lstStyle/>
          <a:p>
            <a:fld id="{7E028A33-7153-4888-953E-0548B7C8FBC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E1201A-00D1-408B-8DA1-6B5E3E353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923" y="946318"/>
            <a:ext cx="7211583" cy="7696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D2E51D-F524-48E2-B626-2C66CE17E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923" y="2328122"/>
            <a:ext cx="7211583" cy="76809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F9E613E-5618-4A4F-BA92-3EDCD6839502}"/>
              </a:ext>
            </a:extLst>
          </p:cNvPr>
          <p:cNvGrpSpPr>
            <a:grpSpLocks noChangeAspect="1"/>
          </p:cNvGrpSpPr>
          <p:nvPr/>
        </p:nvGrpSpPr>
        <p:grpSpPr>
          <a:xfrm>
            <a:off x="886515" y="3083629"/>
            <a:ext cx="377190" cy="374498"/>
            <a:chOff x="889951" y="2954632"/>
            <a:chExt cx="635679" cy="635679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DBB7F64-F7F4-4188-BC61-B886D2914BB9}"/>
                </a:ext>
              </a:extLst>
            </p:cNvPr>
            <p:cNvCxnSpPr/>
            <p:nvPr/>
          </p:nvCxnSpPr>
          <p:spPr>
            <a:xfrm>
              <a:off x="889951" y="3267582"/>
              <a:ext cx="635679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7B19524-B760-4880-BC88-06777CAF7B8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9951" y="3272472"/>
              <a:ext cx="635679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069B856-2A52-42EA-A2A1-407D44529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923" y="3619627"/>
            <a:ext cx="7211583" cy="77571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662CCF8-7113-44AF-A0FB-0FBE8F6B7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 flipV="1">
            <a:off x="7254159" y="3835155"/>
            <a:ext cx="724883" cy="6558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4D8527-7DCA-4B36-B40B-E1D815C99C6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298" t="35669" r="27624" b="37120"/>
          <a:stretch/>
        </p:blipFill>
        <p:spPr>
          <a:xfrm>
            <a:off x="7300158" y="4079285"/>
            <a:ext cx="724883" cy="33452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75A333CE-7C85-4B5A-850C-5990A35D4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2015923" y="3918622"/>
            <a:ext cx="724883" cy="6558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14ADE49-CC5D-4874-8FAD-54A144EB31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598" y="4093764"/>
            <a:ext cx="1098806" cy="32004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47BAC90-3BAD-4A90-83AB-68C94FE459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9597" y="2768297"/>
            <a:ext cx="524686" cy="474716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47827D36-5A6F-4740-9EF6-151531AE8C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61940" y="2706958"/>
            <a:ext cx="71919" cy="4494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8468A32-1003-42C3-92BC-CA605C2AA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80" y="2318376"/>
            <a:ext cx="7211583" cy="7680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AE0D401-3BA5-4F6B-B21C-0AB5BA5A5810}"/>
              </a:ext>
            </a:extLst>
          </p:cNvPr>
          <p:cNvSpPr txBox="1"/>
          <p:nvPr/>
        </p:nvSpPr>
        <p:spPr>
          <a:xfrm>
            <a:off x="4820232" y="2031631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(Body)"/>
              </a:rPr>
              <a:t>Regulating vehicle flow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8A0829-C68F-4394-807E-2C46EDAF42A6}"/>
              </a:ext>
            </a:extLst>
          </p:cNvPr>
          <p:cNvSpPr txBox="1"/>
          <p:nvPr/>
        </p:nvSpPr>
        <p:spPr>
          <a:xfrm>
            <a:off x="4703214" y="3319628"/>
            <a:ext cx="183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 (Body)"/>
              </a:rPr>
              <a:t>Shuttle buses + carpooling</a:t>
            </a:r>
          </a:p>
        </p:txBody>
      </p:sp>
    </p:spTree>
    <p:extLst>
      <p:ext uri="{BB962C8B-B14F-4D97-AF65-F5344CB8AC3E}">
        <p14:creationId xmlns:p14="http://schemas.microsoft.com/office/powerpoint/2010/main" val="21770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97531E-6 L 3.05556E-6 0.26852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93827E-7 L -0.00052 0.25154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25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Typical peak-hour traffic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28A33-7153-4888-953E-0548B7C8FBC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Merging points are the bottlenecks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7910CD36-4725-4C04-A391-EFA5ACCAD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90" y="1396663"/>
            <a:ext cx="4424010" cy="3065800"/>
          </a:xfrm>
          <a:prstGeom prst="rect">
            <a:avLst/>
          </a:prstGeom>
          <a:ln w="635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D937B3-D7C6-4413-8A6A-6E101831D2BB}"/>
              </a:ext>
            </a:extLst>
          </p:cNvPr>
          <p:cNvSpPr txBox="1"/>
          <p:nvPr/>
        </p:nvSpPr>
        <p:spPr>
          <a:xfrm>
            <a:off x="452790" y="4123909"/>
            <a:ext cx="4424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Morning travel speed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D4B5C1-221B-45EC-82D0-785578B636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77" b="2725"/>
          <a:stretch/>
        </p:blipFill>
        <p:spPr>
          <a:xfrm>
            <a:off x="5372754" y="2485103"/>
            <a:ext cx="3142591" cy="2090558"/>
          </a:xfrm>
          <a:prstGeom prst="rect">
            <a:avLst/>
          </a:prstGeom>
          <a:ln w="19050">
            <a:solidFill>
              <a:srgbClr val="173218"/>
            </a:solidFill>
            <a:prstDash val="dash"/>
          </a:ln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4F34538-3C0D-4159-8073-8C9BF1E148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67" b="8016"/>
          <a:stretch/>
        </p:blipFill>
        <p:spPr>
          <a:xfrm>
            <a:off x="5372757" y="280216"/>
            <a:ext cx="3142591" cy="2072148"/>
          </a:xfrm>
          <a:prstGeom prst="rect">
            <a:avLst/>
          </a:prstGeom>
          <a:ln w="19050">
            <a:solidFill>
              <a:srgbClr val="173218"/>
            </a:solidFill>
            <a:prstDash val="dash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0A6487-011A-4505-A2E0-F891AD867BAC}"/>
              </a:ext>
            </a:extLst>
          </p:cNvPr>
          <p:cNvSpPr txBox="1"/>
          <p:nvPr/>
        </p:nvSpPr>
        <p:spPr>
          <a:xfrm>
            <a:off x="5372748" y="282477"/>
            <a:ext cx="314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Freeway </a:t>
            </a:r>
            <a:r>
              <a:rPr lang="en-US" sz="1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en-US" sz="1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 Freeway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1EDC51-40D2-4B67-AAF4-2AAB340B7203}"/>
              </a:ext>
            </a:extLst>
          </p:cNvPr>
          <p:cNvSpPr txBox="1"/>
          <p:nvPr/>
        </p:nvSpPr>
        <p:spPr>
          <a:xfrm>
            <a:off x="5372749" y="2485055"/>
            <a:ext cx="314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Local </a:t>
            </a:r>
            <a:r>
              <a:rPr lang="en-US" sz="1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Arial" panose="020B0604020202020204" pitchFamily="34" charset="0"/>
              </a:rPr>
              <a:t>→</a:t>
            </a:r>
            <a:r>
              <a:rPr lang="en-US" sz="1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 Freeway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92FFE7-6044-47FC-974A-2A97D8296D9C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441370" y="3530382"/>
            <a:ext cx="931384" cy="582130"/>
          </a:xfrm>
          <a:prstGeom prst="line">
            <a:avLst/>
          </a:prstGeom>
          <a:ln w="19050">
            <a:solidFill>
              <a:srgbClr val="173218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F00AAE-C8DD-40D1-A702-EE8634A0DD26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436374" y="1316290"/>
            <a:ext cx="1936383" cy="461992"/>
          </a:xfrm>
          <a:prstGeom prst="line">
            <a:avLst/>
          </a:prstGeom>
          <a:ln w="19050">
            <a:solidFill>
              <a:srgbClr val="173218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8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3296-8A24-4B72-8041-BED776E2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Solution to freeway-freeway congestion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BEA3F-C330-487F-A4B1-F3664C8C0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28A33-7153-4888-953E-0548B7C8FBC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A19A3-0C5D-4944-8FC1-58EA3336DF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9413" y="706893"/>
            <a:ext cx="4034645" cy="165615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indent="-342891">
              <a:buClr>
                <a:srgbClr val="373E4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E40"/>
                </a:solidFill>
                <a:latin typeface="+mj-lt"/>
                <a:ea typeface="Gill Sans"/>
                <a:cs typeface="Gill Sans"/>
              </a:rPr>
              <a:t>Dynamic junction control</a:t>
            </a:r>
          </a:p>
          <a:p>
            <a:pPr marL="812791" lvl="1" indent="-342891">
              <a:buClr>
                <a:srgbClr val="373E40"/>
              </a:buClr>
              <a:buSzPts val="1800"/>
              <a:buChar char="–"/>
            </a:pPr>
            <a:r>
              <a:rPr lang="en-US" sz="1600" dirty="0">
                <a:solidFill>
                  <a:srgbClr val="373E40"/>
                </a:solidFill>
                <a:latin typeface="+mj-lt"/>
                <a:ea typeface="Gill Sans"/>
                <a:cs typeface="Gill Sans"/>
              </a:rPr>
              <a:t>Dynamically allocates lane access in the interchange area</a:t>
            </a:r>
          </a:p>
          <a:p>
            <a:pPr marL="812791" lvl="1" indent="-342891">
              <a:buClr>
                <a:srgbClr val="373E40"/>
              </a:buClr>
              <a:buSzPts val="1800"/>
              <a:buChar char="–"/>
            </a:pPr>
            <a:r>
              <a:rPr lang="en-US" sz="1600" dirty="0">
                <a:solidFill>
                  <a:srgbClr val="373E40"/>
                </a:solidFill>
                <a:latin typeface="+mj-lt"/>
                <a:ea typeface="Gill Sans"/>
                <a:cs typeface="Gill Sans"/>
              </a:rPr>
              <a:t>Example: an extended use of a shoulder lane</a:t>
            </a:r>
          </a:p>
        </p:txBody>
      </p:sp>
      <p:sp>
        <p:nvSpPr>
          <p:cNvPr id="66" name="Content Placeholder 3">
            <a:extLst>
              <a:ext uri="{FF2B5EF4-FFF2-40B4-BE49-F238E27FC236}">
                <a16:creationId xmlns:a16="http://schemas.microsoft.com/office/drawing/2014/main" id="{8E27A15D-EC7E-446F-9438-FFEA8B367A28}"/>
              </a:ext>
            </a:extLst>
          </p:cNvPr>
          <p:cNvSpPr txBox="1">
            <a:spLocks/>
          </p:cNvSpPr>
          <p:nvPr/>
        </p:nvSpPr>
        <p:spPr>
          <a:xfrm>
            <a:off x="4483774" y="706893"/>
            <a:ext cx="4183581" cy="165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chemeClr val="tx2">
                    <a:lumMod val="75000"/>
                  </a:schemeClr>
                </a:solidFill>
                <a:latin typeface="Gill Sans MT (Body)"/>
                <a:ea typeface="Arial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chemeClr val="tx2">
                    <a:lumMod val="75000"/>
                  </a:schemeClr>
                </a:solidFill>
                <a:latin typeface="Gill Sans MT (Body)"/>
                <a:ea typeface="Arial"/>
                <a:cs typeface="Times New Roman" panose="02020603050405020304" pitchFamily="18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chemeClr val="tx2">
                    <a:lumMod val="75000"/>
                  </a:schemeClr>
                </a:solidFill>
                <a:latin typeface="Gill Sans MT (Body)"/>
                <a:ea typeface="Arial"/>
                <a:cs typeface="Times New Roman" panose="02020603050405020304" pitchFamily="18" charset="0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2">
                    <a:lumMod val="75000"/>
                  </a:schemeClr>
                </a:solidFill>
                <a:latin typeface="Gill Sans MT (Body)"/>
                <a:ea typeface="Arial"/>
                <a:cs typeface="Times New Roman" panose="02020603050405020304" pitchFamily="18" charset="0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2">
                    <a:lumMod val="75000"/>
                  </a:schemeClr>
                </a:solidFill>
                <a:latin typeface="Gill Sans MT (Body)"/>
                <a:ea typeface="Arial"/>
                <a:cs typeface="Times New Roman" panose="02020603050405020304" pitchFamily="18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891" indent="-342891">
              <a:buClr>
                <a:srgbClr val="373E4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E40"/>
                </a:solidFill>
                <a:ea typeface="Gill Sans"/>
                <a:cs typeface="Gill Sans"/>
              </a:rPr>
              <a:t>Dynamic merge control</a:t>
            </a:r>
          </a:p>
          <a:p>
            <a:pPr marL="812791" lvl="1" indent="-342891">
              <a:buClr>
                <a:srgbClr val="373E40"/>
              </a:buClr>
              <a:buSzPts val="1800"/>
              <a:buFont typeface="Arial"/>
              <a:buChar char="–"/>
            </a:pPr>
            <a:r>
              <a:rPr lang="en-US" sz="1600" dirty="0">
                <a:solidFill>
                  <a:srgbClr val="373E40"/>
                </a:solidFill>
                <a:ea typeface="Gill Sans"/>
                <a:cs typeface="Gill Sans"/>
              </a:rPr>
              <a:t>Manages the entry of vehicles into merge areas</a:t>
            </a:r>
          </a:p>
          <a:p>
            <a:pPr marL="812791" lvl="1" indent="-342891">
              <a:buClr>
                <a:srgbClr val="373E40"/>
              </a:buClr>
              <a:buSzPts val="1800"/>
              <a:buFont typeface="Arial"/>
              <a:buChar char="–"/>
            </a:pPr>
            <a:r>
              <a:rPr lang="en-US" sz="1600" dirty="0">
                <a:solidFill>
                  <a:srgbClr val="373E40"/>
                </a:solidFill>
                <a:ea typeface="Gill Sans"/>
                <a:cs typeface="Gill Sans"/>
              </a:rPr>
              <a:t>Example: portable dynamic message signs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6E1A9-A32A-48C2-B924-A86F4BCC6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895"/>
          <a:stretch/>
        </p:blipFill>
        <p:spPr>
          <a:xfrm>
            <a:off x="1279529" y="2389357"/>
            <a:ext cx="6344067" cy="2178748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96AA99E-9A83-405C-BD7C-E8C06B0BE9B9}"/>
              </a:ext>
            </a:extLst>
          </p:cNvPr>
          <p:cNvSpPr/>
          <p:nvPr/>
        </p:nvSpPr>
        <p:spPr>
          <a:xfrm>
            <a:off x="5071586" y="4077226"/>
            <a:ext cx="1503978" cy="381232"/>
          </a:xfrm>
          <a:prstGeom prst="wedgeRoundRectCallout">
            <a:avLst>
              <a:gd name="adj1" fmla="val -65367"/>
              <a:gd name="adj2" fmla="val -5144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Merge ahead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38C2C0-E5FF-49CB-8431-8D2DE4D39C54}"/>
              </a:ext>
            </a:extLst>
          </p:cNvPr>
          <p:cNvCxnSpPr>
            <a:cxnSpLocks/>
          </p:cNvCxnSpPr>
          <p:nvPr/>
        </p:nvCxnSpPr>
        <p:spPr>
          <a:xfrm>
            <a:off x="5302155" y="3664422"/>
            <a:ext cx="2317517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05CCB55-0574-4AC7-8BB2-5BD1C290286D}"/>
              </a:ext>
            </a:extLst>
          </p:cNvPr>
          <p:cNvSpPr/>
          <p:nvPr/>
        </p:nvSpPr>
        <p:spPr>
          <a:xfrm>
            <a:off x="5602310" y="3734879"/>
            <a:ext cx="382073" cy="141662"/>
          </a:xfrm>
          <a:prstGeom prst="rect">
            <a:avLst/>
          </a:prstGeom>
          <a:solidFill>
            <a:srgbClr val="373E40"/>
          </a:solidFill>
          <a:ln>
            <a:solidFill>
              <a:srgbClr val="373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0E1816E2-389E-4E54-9F48-4B8871680638}"/>
              </a:ext>
            </a:extLst>
          </p:cNvPr>
          <p:cNvSpPr/>
          <p:nvPr/>
        </p:nvSpPr>
        <p:spPr>
          <a:xfrm>
            <a:off x="6512417" y="3768520"/>
            <a:ext cx="218941" cy="94445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8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3DE9-EEE6-4104-B019-93C05456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27" y="145852"/>
            <a:ext cx="8135424" cy="51741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Solution to local-freeway congestion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A458C-190C-4367-B4AD-3169E5B16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28A33-7153-4888-953E-0548B7C8FBC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1AC3F-A14B-4734-ACCD-B38F4CBF59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9414" y="779463"/>
            <a:ext cx="4545012" cy="36830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1" indent="-342891">
              <a:buClr>
                <a:srgbClr val="373E40"/>
              </a:buClr>
              <a:buSzPts val="2000"/>
              <a:buFont typeface="Arial" panose="020B0604020202020204" pitchFamily="34" charset="0"/>
              <a:buChar char="•"/>
            </a:pPr>
            <a:endParaRPr lang="en-US" dirty="0">
              <a:solidFill>
                <a:srgbClr val="373E40"/>
              </a:solidFill>
              <a:latin typeface="+mj-lt"/>
              <a:ea typeface="Gill Sans"/>
              <a:cs typeface="Gill Sans"/>
            </a:endParaRPr>
          </a:p>
          <a:p>
            <a:pPr marL="342891" indent="-342891">
              <a:spcAft>
                <a:spcPts val="600"/>
              </a:spcAft>
              <a:buClr>
                <a:srgbClr val="373E4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E40"/>
                </a:solidFill>
                <a:latin typeface="+mj-lt"/>
                <a:ea typeface="Gill Sans"/>
                <a:cs typeface="Gill Sans"/>
              </a:rPr>
              <a:t>Adaptive ramp metering</a:t>
            </a:r>
          </a:p>
          <a:p>
            <a:pPr marL="812791" lvl="1" indent="-342891">
              <a:spcAft>
                <a:spcPts val="600"/>
              </a:spcAft>
              <a:buClr>
                <a:srgbClr val="373E40"/>
              </a:buClr>
              <a:buSzPts val="1800"/>
              <a:buChar char="–"/>
            </a:pPr>
            <a:r>
              <a:rPr lang="en-US" sz="1600" dirty="0">
                <a:solidFill>
                  <a:srgbClr val="373E40"/>
                </a:solidFill>
                <a:latin typeface="+mj-lt"/>
                <a:ea typeface="Gill Sans"/>
                <a:cs typeface="Gill Sans"/>
              </a:rPr>
              <a:t>Controls the traffic density on freeways</a:t>
            </a:r>
          </a:p>
          <a:p>
            <a:pPr marL="812791" lvl="1" indent="-342891">
              <a:buClr>
                <a:srgbClr val="373E40"/>
              </a:buClr>
              <a:buSzPts val="1800"/>
              <a:buChar char="–"/>
            </a:pPr>
            <a:r>
              <a:rPr lang="en-US" sz="1600" dirty="0">
                <a:solidFill>
                  <a:srgbClr val="373E40"/>
                </a:solidFill>
                <a:latin typeface="+mj-lt"/>
                <a:ea typeface="Gill Sans"/>
                <a:cs typeface="Gill Sans"/>
              </a:rPr>
              <a:t>Allows for efficient use of the existing freeway capacity</a:t>
            </a:r>
          </a:p>
          <a:p>
            <a:pPr marL="469900" lvl="1">
              <a:buClr>
                <a:srgbClr val="373E40"/>
              </a:buClr>
              <a:buSzPts val="1800"/>
            </a:pPr>
            <a:endParaRPr lang="en-US" dirty="0">
              <a:solidFill>
                <a:srgbClr val="373E40"/>
              </a:solidFill>
              <a:latin typeface="+mj-lt"/>
              <a:ea typeface="Gill Sans"/>
              <a:cs typeface="Gill Sans"/>
            </a:endParaRPr>
          </a:p>
          <a:p>
            <a:pPr marL="342891" indent="-342891">
              <a:buClr>
                <a:srgbClr val="373E40"/>
              </a:buClr>
              <a:buSzPts val="2000"/>
              <a:buFont typeface="Arial" panose="020B0604020202020204" pitchFamily="34" charset="0"/>
              <a:buChar char="•"/>
            </a:pPr>
            <a:endParaRPr lang="en-US" dirty="0">
              <a:solidFill>
                <a:srgbClr val="373E40"/>
              </a:solidFill>
              <a:latin typeface="+mj-lt"/>
              <a:ea typeface="Gill Sans"/>
              <a:cs typeface="Gill Sans"/>
            </a:endParaRPr>
          </a:p>
          <a:p>
            <a:pPr marL="342891" indent="-342891">
              <a:spcAft>
                <a:spcPts val="600"/>
              </a:spcAft>
              <a:buClr>
                <a:srgbClr val="373E4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E40"/>
                </a:solidFill>
                <a:latin typeface="+mj-lt"/>
                <a:ea typeface="Gill Sans"/>
                <a:cs typeface="Gill Sans"/>
              </a:rPr>
              <a:t>Arterial green-wave signal control</a:t>
            </a:r>
          </a:p>
          <a:p>
            <a:pPr marL="812791" lvl="1" indent="-342891">
              <a:buClr>
                <a:srgbClr val="373E40"/>
              </a:buClr>
              <a:buSzPts val="1800"/>
              <a:buChar char="–"/>
            </a:pPr>
            <a:r>
              <a:rPr lang="en-US" sz="1600" dirty="0">
                <a:solidFill>
                  <a:srgbClr val="373E40"/>
                </a:solidFill>
                <a:latin typeface="+mj-lt"/>
                <a:ea typeface="Gill Sans"/>
                <a:cs typeface="Gill Sans"/>
              </a:rPr>
              <a:t>Allows rerouted traffic to flow smoothly</a:t>
            </a:r>
            <a:endParaRPr lang="en-US" dirty="0">
              <a:solidFill>
                <a:srgbClr val="373E40"/>
              </a:solidFill>
              <a:latin typeface="+mj-lt"/>
              <a:ea typeface="Gill Sans"/>
              <a:cs typeface="Gill Sans"/>
            </a:endParaRPr>
          </a:p>
        </p:txBody>
      </p:sp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AD7B396-BEA4-4169-921C-77FFB040C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23" t="3609" r="13027" b="20777"/>
          <a:stretch/>
        </p:blipFill>
        <p:spPr>
          <a:xfrm>
            <a:off x="5976119" y="663263"/>
            <a:ext cx="2664462" cy="375457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8DA7DB2-FD5D-4CC8-809E-A80B2E345AD5}"/>
              </a:ext>
            </a:extLst>
          </p:cNvPr>
          <p:cNvSpPr>
            <a:spLocks noChangeAspect="1"/>
          </p:cNvSpPr>
          <p:nvPr/>
        </p:nvSpPr>
        <p:spPr>
          <a:xfrm rot="3686345">
            <a:off x="5818261" y="2476253"/>
            <a:ext cx="2156126" cy="11344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67B500E-6AFD-4577-8AB9-8837E4474B83}"/>
              </a:ext>
            </a:extLst>
          </p:cNvPr>
          <p:cNvSpPr>
            <a:spLocks noChangeAspect="1"/>
          </p:cNvSpPr>
          <p:nvPr/>
        </p:nvSpPr>
        <p:spPr>
          <a:xfrm rot="3686345">
            <a:off x="5818261" y="2476252"/>
            <a:ext cx="2156126" cy="11344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F91E0C-F1C6-4DC7-81AF-59BF899D1CAE}"/>
              </a:ext>
            </a:extLst>
          </p:cNvPr>
          <p:cNvSpPr txBox="1">
            <a:spLocks noChangeAspect="1"/>
          </p:cNvSpPr>
          <p:nvPr/>
        </p:nvSpPr>
        <p:spPr>
          <a:xfrm>
            <a:off x="7235370" y="3762767"/>
            <a:ext cx="119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Downtown Detroit</a:t>
            </a:r>
          </a:p>
        </p:txBody>
      </p:sp>
    </p:spTree>
    <p:extLst>
      <p:ext uri="{BB962C8B-B14F-4D97-AF65-F5344CB8AC3E}">
        <p14:creationId xmlns:p14="http://schemas.microsoft.com/office/powerpoint/2010/main" val="31712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3D658F"/>
      </a:accent2>
      <a:accent3>
        <a:srgbClr val="4A5356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1240</Words>
  <Application>Microsoft Macintosh PowerPoint</Application>
  <PresentationFormat>On-screen Show (16:9)</PresentationFormat>
  <Paragraphs>481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Gill Sans MT (Body)</vt:lpstr>
      <vt:lpstr>Gill Sans MT (Headings)</vt:lpstr>
      <vt:lpstr>Arial</vt:lpstr>
      <vt:lpstr>Calibri</vt:lpstr>
      <vt:lpstr>Gill Sans</vt:lpstr>
      <vt:lpstr>Gill Sans MT</vt:lpstr>
      <vt:lpstr>Custom Design</vt:lpstr>
      <vt:lpstr>Corridor Management in I-75/I-696 Influence Area</vt:lpstr>
      <vt:lpstr>Influence area</vt:lpstr>
      <vt:lpstr>Problem: recurring congestion</vt:lpstr>
      <vt:lpstr>Negative impacts</vt:lpstr>
      <vt:lpstr>Existing management</vt:lpstr>
      <vt:lpstr>Two-part solution</vt:lpstr>
      <vt:lpstr>Typical peak-hour traffic</vt:lpstr>
      <vt:lpstr>Solution to freeway-freeway congestion</vt:lpstr>
      <vt:lpstr>Solution to local-freeway congestion</vt:lpstr>
      <vt:lpstr>Cost breakdown and timeline</vt:lpstr>
      <vt:lpstr>Demand-focused solutions</vt:lpstr>
      <vt:lpstr>Shuttle-based solutions</vt:lpstr>
      <vt:lpstr>Functional architecture</vt:lpstr>
      <vt:lpstr>Carpool-based solution</vt:lpstr>
      <vt:lpstr>Cost breakdown and timeline</vt:lpstr>
      <vt:lpstr>Summary</vt:lpstr>
      <vt:lpstr>Thank you!</vt:lpstr>
      <vt:lpstr>Benefit/cost ratio of ramp meters</vt:lpstr>
      <vt:lpstr>Shuttle Implementation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Corridor Management in I-75/I-696 Influence Area</dc:title>
  <dc:creator>Martin Soave</dc:creator>
  <cp:lastModifiedBy>Microsoft Office User</cp:lastModifiedBy>
  <cp:revision>147</cp:revision>
  <dcterms:created xsi:type="dcterms:W3CDTF">2013-04-22T17:25:42Z</dcterms:created>
  <dcterms:modified xsi:type="dcterms:W3CDTF">2019-07-23T05:05:36Z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